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71" r:id="rId4"/>
    <p:sldId id="273" r:id="rId5"/>
    <p:sldId id="275" r:id="rId6"/>
    <p:sldId id="276" r:id="rId7"/>
    <p:sldId id="279" r:id="rId8"/>
    <p:sldId id="277" r:id="rId9"/>
    <p:sldId id="280" r:id="rId10"/>
    <p:sldId id="268" r:id="rId11"/>
    <p:sldId id="270"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3891" autoAdjust="0"/>
  </p:normalViewPr>
  <p:slideViewPr>
    <p:cSldViewPr snapToGrid="0">
      <p:cViewPr varScale="1">
        <p:scale>
          <a:sx n="107" d="100"/>
          <a:sy n="107"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56302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10332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102850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155151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156213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104AF6C-1129-46FB-A863-89E7902A8163}"/>
              </a:ext>
            </a:extLst>
          </p:cNvPr>
          <p:cNvSpPr>
            <a:spLocks noGrp="1"/>
          </p:cNvSpPr>
          <p:nvPr>
            <p:ph type="dt" sz="half" idx="10"/>
          </p:nvPr>
        </p:nvSpPr>
        <p:spPr/>
        <p:txBody>
          <a:bodyPr/>
          <a:lstStyle/>
          <a:p>
            <a:fld id="{743D5B1A-E5B9-41B2-A4A4-BC15EE566FEB}" type="datetime1">
              <a:rPr lang="en-US" smtClean="0"/>
              <a:t>10/30/19</a:t>
            </a:fld>
            <a:endParaRPr lang="en-US"/>
          </a:p>
        </p:txBody>
      </p:sp>
      <p:sp>
        <p:nvSpPr>
          <p:cNvPr id="5" name="Footer Placeholder 4">
            <a:extLst>
              <a:ext uri="{FF2B5EF4-FFF2-40B4-BE49-F238E27FC236}">
                <a16:creationId xmlns:a16="http://schemas.microsoft.com/office/drawing/2014/main" xmlns=""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798E1F-11AE-4A4A-9C95-19483B4A921D}"/>
              </a:ext>
            </a:extLst>
          </p:cNvPr>
          <p:cNvSpPr>
            <a:spLocks noGrp="1"/>
          </p:cNvSpPr>
          <p:nvPr>
            <p:ph type="dt" sz="half" idx="10"/>
          </p:nvPr>
        </p:nvSpPr>
        <p:spPr/>
        <p:txBody>
          <a:bodyPr/>
          <a:lstStyle/>
          <a:p>
            <a:fld id="{96850174-28E0-4A7F-9A7F-1D3666E9A7E5}" type="datetime1">
              <a:rPr lang="en-US" smtClean="0"/>
              <a:t>10/30/19</a:t>
            </a:fld>
            <a:endParaRPr lang="en-US"/>
          </a:p>
        </p:txBody>
      </p:sp>
      <p:sp>
        <p:nvSpPr>
          <p:cNvPr id="5" name="Footer Placeholder 4">
            <a:extLst>
              <a:ext uri="{FF2B5EF4-FFF2-40B4-BE49-F238E27FC236}">
                <a16:creationId xmlns:a16="http://schemas.microsoft.com/office/drawing/2014/main" xmlns=""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A075A0-76C6-434F-BFB6-E2CA90B9F8B8}"/>
              </a:ext>
            </a:extLst>
          </p:cNvPr>
          <p:cNvSpPr>
            <a:spLocks noGrp="1"/>
          </p:cNvSpPr>
          <p:nvPr>
            <p:ph type="dt" sz="half" idx="10"/>
          </p:nvPr>
        </p:nvSpPr>
        <p:spPr/>
        <p:txBody>
          <a:bodyPr/>
          <a:lstStyle/>
          <a:p>
            <a:fld id="{06C3B4AE-98D8-467E-B13B-BA07FD493EF0}" type="datetime1">
              <a:rPr lang="en-US" smtClean="0"/>
              <a:t>10/30/19</a:t>
            </a:fld>
            <a:endParaRPr lang="en-US"/>
          </a:p>
        </p:txBody>
      </p:sp>
      <p:sp>
        <p:nvSpPr>
          <p:cNvPr id="5" name="Footer Placeholder 4">
            <a:extLst>
              <a:ext uri="{FF2B5EF4-FFF2-40B4-BE49-F238E27FC236}">
                <a16:creationId xmlns:a16="http://schemas.microsoft.com/office/drawing/2014/main" xmlns=""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421E838-0A48-42D3-92D7-6354FEB4E9C7}"/>
              </a:ext>
            </a:extLst>
          </p:cNvPr>
          <p:cNvSpPr>
            <a:spLocks noGrp="1"/>
          </p:cNvSpPr>
          <p:nvPr>
            <p:ph type="dt" sz="half" idx="10"/>
          </p:nvPr>
        </p:nvSpPr>
        <p:spPr/>
        <p:txBody>
          <a:bodyPr/>
          <a:lstStyle/>
          <a:p>
            <a:fld id="{2E8C54B8-8BAA-472C-810E-6899C25BB322}" type="datetime1">
              <a:rPr lang="en-US" smtClean="0"/>
              <a:t>10/30/19</a:t>
            </a:fld>
            <a:endParaRPr lang="en-US"/>
          </a:p>
        </p:txBody>
      </p:sp>
      <p:sp>
        <p:nvSpPr>
          <p:cNvPr id="5" name="Footer Placeholder 4">
            <a:extLst>
              <a:ext uri="{FF2B5EF4-FFF2-40B4-BE49-F238E27FC236}">
                <a16:creationId xmlns:a16="http://schemas.microsoft.com/office/drawing/2014/main" xmlns=""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B1B76B3-532A-4C84-8D5D-FC0B2FC1787B}"/>
              </a:ext>
            </a:extLst>
          </p:cNvPr>
          <p:cNvSpPr>
            <a:spLocks noGrp="1"/>
          </p:cNvSpPr>
          <p:nvPr>
            <p:ph type="dt" sz="half" idx="10"/>
          </p:nvPr>
        </p:nvSpPr>
        <p:spPr/>
        <p:txBody>
          <a:bodyPr/>
          <a:lstStyle/>
          <a:p>
            <a:fld id="{CC0D8F71-0E54-4C2D-878F-974D77493300}" type="datetime1">
              <a:rPr lang="en-US" smtClean="0"/>
              <a:t>10/30/19</a:t>
            </a:fld>
            <a:endParaRPr lang="en-US"/>
          </a:p>
        </p:txBody>
      </p:sp>
      <p:sp>
        <p:nvSpPr>
          <p:cNvPr id="5" name="Footer Placeholder 4">
            <a:extLst>
              <a:ext uri="{FF2B5EF4-FFF2-40B4-BE49-F238E27FC236}">
                <a16:creationId xmlns:a16="http://schemas.microsoft.com/office/drawing/2014/main" xmlns=""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B597279-AAC0-4258-B361-14104E4895E4}"/>
              </a:ext>
            </a:extLst>
          </p:cNvPr>
          <p:cNvSpPr>
            <a:spLocks noGrp="1"/>
          </p:cNvSpPr>
          <p:nvPr>
            <p:ph type="dt" sz="half" idx="10"/>
          </p:nvPr>
        </p:nvSpPr>
        <p:spPr/>
        <p:txBody>
          <a:bodyPr/>
          <a:lstStyle/>
          <a:p>
            <a:fld id="{03B724D8-50C5-4155-93C4-91B7560F528B}" type="datetime1">
              <a:rPr lang="en-US" smtClean="0"/>
              <a:t>10/30/19</a:t>
            </a:fld>
            <a:endParaRPr lang="en-US"/>
          </a:p>
        </p:txBody>
      </p:sp>
      <p:sp>
        <p:nvSpPr>
          <p:cNvPr id="6" name="Footer Placeholder 5">
            <a:extLst>
              <a:ext uri="{FF2B5EF4-FFF2-40B4-BE49-F238E27FC236}">
                <a16:creationId xmlns:a16="http://schemas.microsoft.com/office/drawing/2014/main" xmlns=""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83159F0-2B50-4EF9-A709-5612217E50B3}"/>
              </a:ext>
            </a:extLst>
          </p:cNvPr>
          <p:cNvSpPr>
            <a:spLocks noGrp="1"/>
          </p:cNvSpPr>
          <p:nvPr>
            <p:ph type="dt" sz="half" idx="10"/>
          </p:nvPr>
        </p:nvSpPr>
        <p:spPr/>
        <p:txBody>
          <a:bodyPr/>
          <a:lstStyle/>
          <a:p>
            <a:fld id="{D349CC33-BA31-4C58-BC94-66A1D63C8B76}" type="datetime1">
              <a:rPr lang="en-US" smtClean="0"/>
              <a:t>10/30/19</a:t>
            </a:fld>
            <a:endParaRPr lang="en-US"/>
          </a:p>
        </p:txBody>
      </p:sp>
      <p:sp>
        <p:nvSpPr>
          <p:cNvPr id="8" name="Footer Placeholder 7">
            <a:extLst>
              <a:ext uri="{FF2B5EF4-FFF2-40B4-BE49-F238E27FC236}">
                <a16:creationId xmlns:a16="http://schemas.microsoft.com/office/drawing/2014/main" xmlns=""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1E3E0CE-FB81-474B-93C5-7CEE64ECB58F}"/>
              </a:ext>
            </a:extLst>
          </p:cNvPr>
          <p:cNvSpPr>
            <a:spLocks noGrp="1"/>
          </p:cNvSpPr>
          <p:nvPr>
            <p:ph type="dt" sz="half" idx="10"/>
          </p:nvPr>
        </p:nvSpPr>
        <p:spPr/>
        <p:txBody>
          <a:bodyPr/>
          <a:lstStyle/>
          <a:p>
            <a:fld id="{EA0D023E-CC73-4DDA-A566-0E148E9E0CA2}" type="datetime1">
              <a:rPr lang="en-US" smtClean="0"/>
              <a:t>10/30/19</a:t>
            </a:fld>
            <a:endParaRPr lang="en-US"/>
          </a:p>
        </p:txBody>
      </p:sp>
      <p:sp>
        <p:nvSpPr>
          <p:cNvPr id="4" name="Footer Placeholder 3">
            <a:extLst>
              <a:ext uri="{FF2B5EF4-FFF2-40B4-BE49-F238E27FC236}">
                <a16:creationId xmlns:a16="http://schemas.microsoft.com/office/drawing/2014/main" xmlns=""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220C3A-E076-469C-A6E1-D8546BFD7E2A}"/>
              </a:ext>
            </a:extLst>
          </p:cNvPr>
          <p:cNvSpPr>
            <a:spLocks noGrp="1"/>
          </p:cNvSpPr>
          <p:nvPr>
            <p:ph type="dt" sz="half" idx="10"/>
          </p:nvPr>
        </p:nvSpPr>
        <p:spPr/>
        <p:txBody>
          <a:bodyPr/>
          <a:lstStyle/>
          <a:p>
            <a:fld id="{0BB7F487-1AB1-462C-9F23-505E165EB2E2}" type="datetime1">
              <a:rPr lang="en-US" smtClean="0"/>
              <a:t>10/30/19</a:t>
            </a:fld>
            <a:endParaRPr lang="en-US"/>
          </a:p>
        </p:txBody>
      </p:sp>
      <p:sp>
        <p:nvSpPr>
          <p:cNvPr id="3" name="Footer Placeholder 2">
            <a:extLst>
              <a:ext uri="{FF2B5EF4-FFF2-40B4-BE49-F238E27FC236}">
                <a16:creationId xmlns:a16="http://schemas.microsoft.com/office/drawing/2014/main" xmlns=""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71704A-332F-4C18-A6BE-1718958D404E}"/>
              </a:ext>
            </a:extLst>
          </p:cNvPr>
          <p:cNvSpPr>
            <a:spLocks noGrp="1"/>
          </p:cNvSpPr>
          <p:nvPr>
            <p:ph type="dt" sz="half" idx="10"/>
          </p:nvPr>
        </p:nvSpPr>
        <p:spPr/>
        <p:txBody>
          <a:bodyPr/>
          <a:lstStyle/>
          <a:p>
            <a:fld id="{BB79D818-7B31-4B18-9D61-17C981FE4C8D}" type="datetime1">
              <a:rPr lang="en-US" smtClean="0"/>
              <a:t>10/30/19</a:t>
            </a:fld>
            <a:endParaRPr lang="en-US"/>
          </a:p>
        </p:txBody>
      </p:sp>
      <p:sp>
        <p:nvSpPr>
          <p:cNvPr id="6" name="Footer Placeholder 5">
            <a:extLst>
              <a:ext uri="{FF2B5EF4-FFF2-40B4-BE49-F238E27FC236}">
                <a16:creationId xmlns:a16="http://schemas.microsoft.com/office/drawing/2014/main" xmlns=""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DA8E9E1-FFB5-4C3F-82C6-271193C74569}"/>
              </a:ext>
            </a:extLst>
          </p:cNvPr>
          <p:cNvSpPr>
            <a:spLocks noGrp="1"/>
          </p:cNvSpPr>
          <p:nvPr>
            <p:ph type="dt" sz="half" idx="10"/>
          </p:nvPr>
        </p:nvSpPr>
        <p:spPr/>
        <p:txBody>
          <a:bodyPr/>
          <a:lstStyle/>
          <a:p>
            <a:fld id="{31D16347-A1A3-40FD-A0AF-D3C5B64BCF98}" type="datetime1">
              <a:rPr lang="en-US" smtClean="0"/>
              <a:t>10/30/19</a:t>
            </a:fld>
            <a:endParaRPr lang="en-US"/>
          </a:p>
        </p:txBody>
      </p:sp>
      <p:sp>
        <p:nvSpPr>
          <p:cNvPr id="6" name="Footer Placeholder 5">
            <a:extLst>
              <a:ext uri="{FF2B5EF4-FFF2-40B4-BE49-F238E27FC236}">
                <a16:creationId xmlns:a16="http://schemas.microsoft.com/office/drawing/2014/main" xmlns=""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10/30/19</a:t>
            </a:fld>
            <a:endParaRPr lang="en-US"/>
          </a:p>
        </p:txBody>
      </p:sp>
      <p:sp>
        <p:nvSpPr>
          <p:cNvPr id="5" name="Footer Placeholder 4">
            <a:extLst>
              <a:ext uri="{FF2B5EF4-FFF2-40B4-BE49-F238E27FC236}">
                <a16:creationId xmlns:a16="http://schemas.microsoft.com/office/drawing/2014/main" xmlns=""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Approximate expansions for </a:t>
            </a:r>
            <a:r>
              <a:rPr lang="en-US" sz="4400" dirty="0" smtClean="0"/>
              <a:t>wave and </a:t>
            </a:r>
            <a:r>
              <a:rPr lang="en-US" sz="4400" dirty="0" err="1"/>
              <a:t>KdV</a:t>
            </a:r>
            <a:r>
              <a:rPr lang="en-US" sz="4400" dirty="0"/>
              <a:t> equations via the velocity potential and non-local </a:t>
            </a:r>
            <a:r>
              <a:rPr lang="en-US" sz="4400" dirty="0" smtClean="0"/>
              <a:t>formulations</a:t>
            </a:r>
            <a:endParaRPr lang="en-US" sz="4400" dirty="0"/>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a:t>
            </a:r>
            <a:r>
              <a:rPr lang="en-US" dirty="0" smtClean="0">
                <a:solidFill>
                  <a:schemeClr val="bg1">
                    <a:lumMod val="50000"/>
                  </a:schemeClr>
                </a:solidFill>
              </a:rPr>
              <a:t>,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smtClean="0"/>
              <a:t>/12</a:t>
            </a:r>
            <a:endParaRPr lang="en-US" dirty="0"/>
          </a:p>
        </p:txBody>
      </p:sp>
    </p:spTree>
    <p:extLst>
      <p:ext uri="{BB962C8B-B14F-4D97-AF65-F5344CB8AC3E}">
        <p14:creationId xmlns:p14="http://schemas.microsoft.com/office/powerpoint/2010/main" val="2980713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p:txBody>
          <a:bodyPr/>
          <a:lstStyle/>
          <a:p>
            <a:r>
              <a:rPr lang="en-US" b="1" dirty="0" smtClean="0"/>
              <a:t>G</a:t>
            </a:r>
            <a:r>
              <a:rPr lang="en-US" b="1" dirty="0" smtClean="0"/>
              <a:t>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a:p>
            <a:r>
              <a:rPr lang="en-US" b="1" dirty="0" smtClean="0"/>
              <a:t>Goal 2: Derive wave and </a:t>
            </a:r>
            <a:r>
              <a:rPr lang="en-US" b="1" dirty="0" err="1" smtClean="0"/>
              <a:t>KdV</a:t>
            </a:r>
            <a:r>
              <a:rPr lang="en-US" b="1" dirty="0" smtClean="0"/>
              <a:t> equations on the whole and </a:t>
            </a:r>
            <a:r>
              <a:rPr lang="en-US" b="1" dirty="0" smtClean="0"/>
              <a:t>half-line in the non-local formulation</a:t>
            </a:r>
            <a:r>
              <a:rPr lang="en-US" dirty="0" smtClean="0"/>
              <a:t>.</a:t>
            </a:r>
          </a:p>
          <a:p>
            <a:r>
              <a:rPr lang="en-US" b="1" dirty="0" smtClean="0"/>
              <a:t>Goal 3: </a:t>
            </a:r>
            <a:r>
              <a:rPr lang="en-US" dirty="0" smtClean="0"/>
              <a:t>Depending on results, </a:t>
            </a:r>
            <a:r>
              <a:rPr lang="en-US" b="1" dirty="0" smtClean="0"/>
              <a:t>examine the utility and potential applications of results</a:t>
            </a:r>
            <a:r>
              <a:rPr lang="en-US" dirty="0" smtClean="0"/>
              <a:t>, in the form of an exploration.</a:t>
            </a:r>
            <a:endParaRPr lang="en-US" b="1"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fld id="{F3332EFC-B9C2-4EF3-A733-16B7EBFB30C8}" type="slidenum">
              <a:rPr lang="en-US" smtClean="0"/>
              <a:t>10</a:t>
            </a:fld>
            <a:r>
              <a:rPr lang="en-US" dirty="0"/>
              <a:t>/12</a:t>
            </a:r>
          </a:p>
        </p:txBody>
      </p:sp>
    </p:spTree>
    <p:extLst>
      <p:ext uri="{BB962C8B-B14F-4D97-AF65-F5344CB8AC3E}">
        <p14:creationId xmlns:p14="http://schemas.microsoft.com/office/powerpoint/2010/main" val="1363476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smtClean="0"/>
              <a:t>Nonlinear PDEs are hard to solve directly, so we approximate the problem. </a:t>
            </a:r>
            <a:endParaRPr lang="en-US" dirty="0"/>
          </a:p>
          <a:p>
            <a:pPr marL="514350" indent="-514350">
              <a:buFont typeface="+mj-lt"/>
              <a:buAutoNum type="arabicPeriod"/>
            </a:pPr>
            <a:r>
              <a:rPr lang="en-US" dirty="0" smtClean="0"/>
              <a:t>Perturbation expansion and time scales analysis can be used to obtain wave and </a:t>
            </a:r>
            <a:r>
              <a:rPr lang="en-US" dirty="0" err="1" smtClean="0"/>
              <a:t>KdV</a:t>
            </a:r>
            <a:r>
              <a:rPr lang="en-US" dirty="0" smtClean="0"/>
              <a:t> equations on a whole line.</a:t>
            </a:r>
          </a:p>
          <a:p>
            <a:pPr marL="514350" indent="-514350">
              <a:buFont typeface="+mj-lt"/>
              <a:buAutoNum type="arabicPeriod"/>
            </a:pPr>
            <a:r>
              <a:rPr lang="en-US" dirty="0" smtClean="0"/>
              <a:t>It </a:t>
            </a:r>
            <a:r>
              <a:rPr lang="en-US" dirty="0"/>
              <a:t>is of interest to </a:t>
            </a:r>
            <a:r>
              <a:rPr lang="en-US" dirty="0" smtClean="0"/>
              <a:t>extend the procedure in (2) to the half-line problem, and derive these results in the integral formulation.</a:t>
            </a:r>
            <a:endParaRPr lang="en-US" dirty="0"/>
          </a:p>
          <a:p>
            <a:endParaRPr lang="en-US" dirty="0"/>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fld id="{F3332EFC-B9C2-4EF3-A733-16B7EBFB30C8}" type="slidenum">
              <a:rPr lang="en-US" smtClean="0"/>
              <a:t>11</a:t>
            </a:fld>
            <a:r>
              <a:rPr lang="en-US" dirty="0"/>
              <a:t>/12</a:t>
            </a:r>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smtClean="0"/>
              <a:t>References</a:t>
            </a:r>
            <a:endParaRPr lang="en-US" dirty="0"/>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err="1"/>
              <a:t>Ablowitz</a:t>
            </a:r>
            <a:r>
              <a:rPr lang="en-US" dirty="0"/>
              <a:t>, M. J. (2011). </a:t>
            </a:r>
            <a:r>
              <a:rPr lang="en-US" i="1" dirty="0"/>
              <a:t>Nonlinear dispersive waves: Asymptotic analysis and solitons</a:t>
            </a:r>
            <a:r>
              <a:rPr lang="en-US" dirty="0"/>
              <a:t>. Cambridge: Cambridge University </a:t>
            </a:r>
            <a:r>
              <a:rPr lang="en-US" dirty="0" smtClean="0"/>
              <a:t>Press.</a:t>
            </a:r>
          </a:p>
          <a:p>
            <a:pPr marL="514350" indent="-514350">
              <a:buFont typeface="+mj-lt"/>
              <a:buAutoNum type="arabicPeriod"/>
            </a:pPr>
            <a:r>
              <a:rPr lang="en-US" dirty="0" err="1" smtClean="0"/>
              <a:t>Deconinck</a:t>
            </a:r>
            <a:r>
              <a:rPr lang="en-US" dirty="0" smtClean="0"/>
              <a:t>, B. (2010). </a:t>
            </a:r>
            <a:r>
              <a:rPr lang="en-US" i="1" dirty="0"/>
              <a:t>Nonlinear </a:t>
            </a:r>
            <a:r>
              <a:rPr lang="en-US" i="1" dirty="0" smtClean="0"/>
              <a:t>waves</a:t>
            </a:r>
            <a:r>
              <a:rPr lang="en-US" dirty="0" smtClean="0"/>
              <a:t>. </a:t>
            </a:r>
          </a:p>
          <a:p>
            <a:pPr marL="514350" indent="-514350">
              <a:buFont typeface="+mj-lt"/>
              <a:buAutoNum type="arabicPeriod"/>
            </a:pPr>
            <a:r>
              <a:rPr lang="en-US" dirty="0" err="1" smtClean="0"/>
              <a:t>Oliveras</a:t>
            </a:r>
            <a:r>
              <a:rPr lang="en-US" dirty="0" smtClean="0"/>
              <a:t>, K. (2019</a:t>
            </a:r>
            <a:r>
              <a:rPr lang="en-US" dirty="0"/>
              <a:t>). </a:t>
            </a:r>
            <a:r>
              <a:rPr lang="en-US" dirty="0" smtClean="0"/>
              <a:t>Detailed notes: a reduction of the Euler equations to a single time dependent equation. </a:t>
            </a:r>
          </a:p>
          <a:p>
            <a:pPr marL="514350" indent="-514350">
              <a:buFont typeface="+mj-lt"/>
              <a:buAutoNum type="arabicPeriod"/>
            </a:pPr>
            <a:r>
              <a:rPr lang="en-US" dirty="0" err="1" smtClean="0"/>
              <a:t>Ablowitz</a:t>
            </a:r>
            <a:r>
              <a:rPr lang="en-US" dirty="0" smtClean="0"/>
              <a:t>, </a:t>
            </a:r>
            <a:r>
              <a:rPr lang="en-US" dirty="0"/>
              <a:t>M. J., </a:t>
            </a:r>
            <a:r>
              <a:rPr lang="en-US" dirty="0" err="1" smtClean="0"/>
              <a:t>Fokas</a:t>
            </a:r>
            <a:r>
              <a:rPr lang="en-US" dirty="0" smtClean="0"/>
              <a:t>, </a:t>
            </a:r>
            <a:r>
              <a:rPr lang="en-US" dirty="0"/>
              <a:t>A. S., &amp; </a:t>
            </a:r>
            <a:r>
              <a:rPr lang="en-US" dirty="0" err="1" smtClean="0"/>
              <a:t>Musslimani</a:t>
            </a:r>
            <a:r>
              <a:rPr lang="en-US" dirty="0" smtClean="0"/>
              <a:t>, </a:t>
            </a:r>
            <a:r>
              <a:rPr lang="en-US" dirty="0"/>
              <a:t>Z. H. (2006). On a new non-local formulation of water waves.</a:t>
            </a:r>
            <a:r>
              <a:rPr lang="en-US" i="1" dirty="0"/>
              <a:t> Journal of Fluid Mechanics, 562</a:t>
            </a:r>
            <a:r>
              <a:rPr lang="en-US" dirty="0"/>
              <a:t>, 313-343. </a:t>
            </a:r>
            <a:endParaRPr lang="en-US" dirty="0"/>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fld id="{F3332EFC-B9C2-4EF3-A733-16B7EBFB30C8}" type="slidenum">
              <a:rPr lang="en-US" smtClean="0"/>
              <a:t>12</a:t>
            </a:fld>
            <a:r>
              <a:rPr lang="en-US" dirty="0"/>
              <a:t>/12</a:t>
            </a:r>
          </a:p>
        </p:txBody>
      </p:sp>
    </p:spTree>
    <p:extLst>
      <p:ext uri="{BB962C8B-B14F-4D97-AF65-F5344CB8AC3E}">
        <p14:creationId xmlns:p14="http://schemas.microsoft.com/office/powerpoint/2010/main" val="2453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a:t>
            </a:r>
            <a:r>
              <a:rPr lang="en-US" sz="4400" dirty="0"/>
              <a:t>the velocity potential </a:t>
            </a:r>
            <a:r>
              <a:rPr lang="en-US" sz="4400" dirty="0">
                <a:solidFill>
                  <a:schemeClr val="bg1">
                    <a:lumMod val="50000"/>
                  </a:schemeClr>
                </a:solidFill>
              </a:rPr>
              <a:t>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a:t>
            </a:r>
            <a:r>
              <a:rPr lang="en-US" dirty="0" smtClean="0">
                <a:solidFill>
                  <a:schemeClr val="bg1">
                    <a:lumMod val="50000"/>
                  </a:schemeClr>
                </a:solidFill>
              </a:rPr>
              <a:t>,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2</a:t>
            </a:fld>
            <a:r>
              <a:rPr lang="en-US" dirty="0" smtClean="0"/>
              <a:t>/12</a:t>
            </a:r>
            <a:endParaRPr lang="en-US" dirty="0"/>
          </a:p>
        </p:txBody>
      </p:sp>
    </p:spTree>
    <p:extLst>
      <p:ext uri="{BB962C8B-B14F-4D97-AF65-F5344CB8AC3E}">
        <p14:creationId xmlns:p14="http://schemas.microsoft.com/office/powerpoint/2010/main" val="183485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sp>
        <p:nvSpPr>
          <p:cNvPr id="19" name="TextBox 18"/>
          <p:cNvSpPr txBox="1"/>
          <p:nvPr/>
        </p:nvSpPr>
        <p:spPr>
          <a:xfrm>
            <a:off x="903902" y="2642427"/>
            <a:ext cx="1464375" cy="461665"/>
          </a:xfrm>
          <a:prstGeom prst="rect">
            <a:avLst/>
          </a:prstGeom>
          <a:noFill/>
        </p:spPr>
        <p:txBody>
          <a:bodyPr wrap="none" rtlCol="0">
            <a:spAutoFit/>
          </a:bodyPr>
          <a:lstStyle/>
          <a:p>
            <a:r>
              <a:rPr lang="en-US" sz="2400" dirty="0" smtClean="0"/>
              <a:t>Physically:</a:t>
            </a:r>
            <a:endParaRPr lang="en-US" sz="240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84" y="832184"/>
            <a:ext cx="10976112" cy="1773809"/>
          </a:xfrm>
          <a:prstGeom prst="rect">
            <a:avLst/>
          </a:prstGeom>
        </p:spPr>
      </p:pic>
      <p:grpSp>
        <p:nvGrpSpPr>
          <p:cNvPr id="31" name="Group 30"/>
          <p:cNvGrpSpPr/>
          <p:nvPr/>
        </p:nvGrpSpPr>
        <p:grpSpPr>
          <a:xfrm>
            <a:off x="2368277" y="2642427"/>
            <a:ext cx="6547123" cy="3063715"/>
            <a:chOff x="2323109" y="3352280"/>
            <a:chExt cx="6406245" cy="3311282"/>
          </a:xfrm>
        </p:grpSpPr>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425" y="3352280"/>
              <a:ext cx="5996929" cy="3186632"/>
            </a:xfrm>
            <a:prstGeom prst="rect">
              <a:avLst/>
            </a:prstGeom>
          </p:spPr>
        </p:pic>
        <p:grpSp>
          <p:nvGrpSpPr>
            <p:cNvPr id="30" name="Group 29"/>
            <p:cNvGrpSpPr/>
            <p:nvPr/>
          </p:nvGrpSpPr>
          <p:grpSpPr>
            <a:xfrm>
              <a:off x="2323109" y="3958793"/>
              <a:ext cx="6406245" cy="2704769"/>
              <a:chOff x="2323109" y="3958793"/>
              <a:chExt cx="6406245" cy="2704769"/>
            </a:xfrm>
          </p:grpSpPr>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3109" y="6300025"/>
                <a:ext cx="900388" cy="36353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5346" y="5476339"/>
                <a:ext cx="1540975" cy="360228"/>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2434" y="3958793"/>
                <a:ext cx="1136920" cy="340415"/>
              </a:xfrm>
              <a:prstGeom prst="rect">
                <a:avLst/>
              </a:prstGeom>
            </p:spPr>
          </p:pic>
        </p:grpSp>
      </p:grpSp>
      <p:sp>
        <p:nvSpPr>
          <p:cNvPr id="32" name="TextBox 31"/>
          <p:cNvSpPr txBox="1"/>
          <p:nvPr/>
        </p:nvSpPr>
        <p:spPr>
          <a:xfrm>
            <a:off x="992806" y="5860519"/>
            <a:ext cx="7878439" cy="461665"/>
          </a:xfrm>
          <a:prstGeom prst="rect">
            <a:avLst/>
          </a:prstGeom>
          <a:noFill/>
        </p:spPr>
        <p:txBody>
          <a:bodyPr wrap="none" rtlCol="0">
            <a:spAutoFit/>
          </a:bodyPr>
          <a:lstStyle/>
          <a:p>
            <a:r>
              <a:rPr lang="en-US" sz="2400" dirty="0" smtClean="0"/>
              <a:t>This is referred to as a </a:t>
            </a:r>
            <a:r>
              <a:rPr lang="en-US" sz="2400" b="1" dirty="0" smtClean="0"/>
              <a:t>water wave problem </a:t>
            </a:r>
            <a:r>
              <a:rPr lang="en-US" sz="2400" dirty="0" smtClean="0"/>
              <a:t>on the whole line.</a:t>
            </a:r>
            <a:endParaRPr lang="en-US" sz="2400" dirty="0"/>
          </a:p>
        </p:txBody>
      </p:sp>
    </p:spTree>
    <p:extLst>
      <p:ext uri="{BB962C8B-B14F-4D97-AF65-F5344CB8AC3E}">
        <p14:creationId xmlns:p14="http://schemas.microsoft.com/office/powerpoint/2010/main" val="1014169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Approximate expansions </a:t>
            </a:r>
            <a:r>
              <a:rPr lang="en-US" sz="4400" dirty="0">
                <a:solidFill>
                  <a:schemeClr val="bg1">
                    <a:lumMod val="50000"/>
                  </a:schemeClr>
                </a:solidFill>
              </a:rPr>
              <a:t>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a:t>
            </a:r>
            <a:r>
              <a:rPr lang="en-US" dirty="0" smtClean="0">
                <a:solidFill>
                  <a:schemeClr val="bg1">
                    <a:lumMod val="50000"/>
                  </a:schemeClr>
                </a:solidFill>
              </a:rPr>
              <a:t>,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4</a:t>
            </a:fld>
            <a:r>
              <a:rPr lang="en-US" dirty="0" smtClean="0"/>
              <a:t>/12</a:t>
            </a:r>
            <a:endParaRPr lang="en-US" dirty="0"/>
          </a:p>
        </p:txBody>
      </p:sp>
    </p:spTree>
    <p:extLst>
      <p:ext uri="{BB962C8B-B14F-4D97-AF65-F5344CB8AC3E}">
        <p14:creationId xmlns:p14="http://schemas.microsoft.com/office/powerpoint/2010/main" val="1340914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5</a:t>
            </a:fld>
            <a:r>
              <a:rPr lang="en-US" dirty="0"/>
              <a:t>/12</a:t>
            </a:r>
          </a:p>
        </p:txBody>
      </p:sp>
      <p:sp>
        <p:nvSpPr>
          <p:cNvPr id="10" name="TextBox 9"/>
          <p:cNvSpPr txBox="1"/>
          <p:nvPr/>
        </p:nvSpPr>
        <p:spPr>
          <a:xfrm>
            <a:off x="902525" y="334085"/>
            <a:ext cx="10878491" cy="1015663"/>
          </a:xfrm>
          <a:prstGeom prst="rect">
            <a:avLst/>
          </a:prstGeom>
          <a:noFill/>
        </p:spPr>
        <p:txBody>
          <a:bodyPr wrap="none" rtlCol="0">
            <a:spAutoFit/>
          </a:bodyPr>
          <a:lstStyle/>
          <a:p>
            <a:r>
              <a:rPr lang="en-US" sz="2400" dirty="0"/>
              <a:t>Observation: equations (3) and (4) are </a:t>
            </a:r>
            <a:r>
              <a:rPr lang="en-US" sz="2400" b="1" dirty="0"/>
              <a:t>non-linear</a:t>
            </a:r>
            <a:r>
              <a:rPr lang="en-US" sz="2400" dirty="0"/>
              <a:t> partial differential </a:t>
            </a:r>
            <a:r>
              <a:rPr lang="en-US" sz="2400" dirty="0" smtClean="0"/>
              <a:t>equations (PDEs):</a:t>
            </a:r>
            <a:endParaRPr lang="en-US" sz="2400" dirty="0"/>
          </a:p>
          <a:p>
            <a:endParaRPr lang="en-US" dirty="0"/>
          </a:p>
          <a:p>
            <a:endParaRPr lang="en-US" dirty="0" smtClean="0"/>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44383"/>
          <a:stretch/>
        </p:blipFill>
        <p:spPr>
          <a:xfrm>
            <a:off x="510511" y="1006056"/>
            <a:ext cx="10976112" cy="986537"/>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902525" y="2202899"/>
                <a:ext cx="10451275" cy="3046988"/>
              </a:xfrm>
              <a:prstGeom prst="rect">
                <a:avLst/>
              </a:prstGeom>
              <a:noFill/>
            </p:spPr>
            <p:txBody>
              <a:bodyPr wrap="square" rtlCol="0">
                <a:spAutoFit/>
              </a:bodyPr>
              <a:lstStyle/>
              <a:p>
                <a:r>
                  <a:rPr lang="en-US" sz="2400" dirty="0" smtClean="0"/>
                  <a:t>Instead of solving, we’d like to approximate the solutions </a:t>
                </a:r>
                <a14:m>
                  <m:oMath xmlns:m="http://schemas.openxmlformats.org/officeDocument/2006/math">
                    <m:r>
                      <a:rPr lang="en-US" sz="2400" b="0" i="1" smtClean="0">
                        <a:latin typeface="Cambria Math" charset="0"/>
                      </a:rPr>
                      <m:t>𝜂</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𝑡</m:t>
                        </m:r>
                      </m:e>
                    </m:d>
                  </m:oMath>
                </a14:m>
                <a:r>
                  <a:rPr lang="en-US" sz="2400" dirty="0" smtClean="0"/>
                  <a:t> and </a:t>
                </a:r>
                <a14:m>
                  <m:oMath xmlns:m="http://schemas.openxmlformats.org/officeDocument/2006/math">
                    <m:r>
                      <a:rPr lang="en-US" sz="2400" b="0" i="1" smtClean="0">
                        <a:latin typeface="Cambria Math" charset="0"/>
                      </a:rPr>
                      <m:t>𝜙</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r>
                          <a:rPr lang="en-US" sz="2400" b="0" i="1" smtClean="0">
                            <a:latin typeface="Cambria Math" charset="0"/>
                          </a:rPr>
                          <m:t>𝑡</m:t>
                        </m:r>
                      </m:e>
                    </m:d>
                  </m:oMath>
                </a14:m>
                <a:r>
                  <a:rPr lang="en-US" sz="2400" dirty="0" smtClean="0"/>
                  <a:t>. </a:t>
                </a:r>
              </a:p>
              <a:p>
                <a:r>
                  <a:rPr lang="en-US" sz="2400" dirty="0" smtClean="0"/>
                  <a:t>So, in particular, we use separation of variables and perturbation expansion:</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as well as introduce multiple scales:</a:t>
                </a:r>
              </a:p>
            </p:txBody>
          </p:sp>
        </mc:Choice>
        <mc:Fallback>
          <p:sp>
            <p:nvSpPr>
              <p:cNvPr id="6" name="TextBox 5"/>
              <p:cNvSpPr txBox="1">
                <a:spLocks noRot="1" noChangeAspect="1" noMove="1" noResize="1" noEditPoints="1" noAdjustHandles="1" noChangeArrowheads="1" noChangeShapeType="1" noTextEdit="1"/>
              </p:cNvSpPr>
              <p:nvPr/>
            </p:nvSpPr>
            <p:spPr>
              <a:xfrm>
                <a:off x="902525" y="2202899"/>
                <a:ext cx="10451275" cy="3046988"/>
              </a:xfrm>
              <a:prstGeom prst="rect">
                <a:avLst/>
              </a:prstGeom>
              <a:blipFill rotWithShape="0">
                <a:blip r:embed="rId4"/>
                <a:stretch>
                  <a:fillRect l="-875" t="-1600" b="-3600"/>
                </a:stretch>
              </a:blipFill>
            </p:spPr>
            <p:txBody>
              <a:bodyPr/>
              <a:lstStyle/>
              <a:p>
                <a:r>
                  <a:rPr lang="en-US">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8517" y="3022601"/>
            <a:ext cx="5046392" cy="172754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9755" y="5303995"/>
            <a:ext cx="5736813" cy="531705"/>
          </a:xfrm>
          <a:prstGeom prst="rect">
            <a:avLst/>
          </a:prstGeom>
        </p:spPr>
      </p:pic>
    </p:spTree>
    <p:extLst>
      <p:ext uri="{BB962C8B-B14F-4D97-AF65-F5344CB8AC3E}">
        <p14:creationId xmlns:p14="http://schemas.microsoft.com/office/powerpoint/2010/main" val="175649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a:t>
            </a:r>
            <a:r>
              <a:rPr lang="en-US" sz="4400" dirty="0"/>
              <a:t>for </a:t>
            </a:r>
            <a:r>
              <a:rPr lang="en-US" sz="4400" dirty="0" smtClean="0"/>
              <a:t>wave and </a:t>
            </a:r>
            <a:r>
              <a:rPr lang="en-US" sz="4400" dirty="0" err="1"/>
              <a:t>KdV</a:t>
            </a:r>
            <a:r>
              <a:rPr lang="en-US" sz="4400" dirty="0"/>
              <a:t> equations </a:t>
            </a:r>
            <a:r>
              <a:rPr lang="en-US" sz="4400" dirty="0">
                <a:solidFill>
                  <a:schemeClr val="bg1">
                    <a:lumMod val="50000"/>
                  </a:schemeClr>
                </a:solidFill>
              </a:rPr>
              <a:t>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a:t>
            </a:r>
            <a:r>
              <a:rPr lang="en-US" dirty="0" smtClean="0">
                <a:solidFill>
                  <a:schemeClr val="bg1">
                    <a:lumMod val="50000"/>
                  </a:schemeClr>
                </a:solidFill>
              </a:rPr>
              <a:t>,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6</a:t>
            </a:fld>
            <a:r>
              <a:rPr lang="en-US" dirty="0" smtClean="0"/>
              <a:t>/12</a:t>
            </a:r>
            <a:endParaRPr lang="en-US" dirty="0"/>
          </a:p>
        </p:txBody>
      </p:sp>
    </p:spTree>
    <p:extLst>
      <p:ext uri="{BB962C8B-B14F-4D97-AF65-F5344CB8AC3E}">
        <p14:creationId xmlns:p14="http://schemas.microsoft.com/office/powerpoint/2010/main" val="1285062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7</a:t>
            </a:fld>
            <a:r>
              <a:rPr lang="en-US" dirty="0"/>
              <a:t>/12</a:t>
            </a:r>
          </a:p>
        </p:txBody>
      </p:sp>
      <mc:AlternateContent xmlns:mc="http://schemas.openxmlformats.org/markup-compatibility/2006">
        <mc:Choice xmlns:a14="http://schemas.microsoft.com/office/drawing/2010/main" Requires="a14">
          <p:sp>
            <p:nvSpPr>
              <p:cNvPr id="10" name="TextBox 9"/>
              <p:cNvSpPr txBox="1"/>
              <p:nvPr/>
            </p:nvSpPr>
            <p:spPr>
              <a:xfrm>
                <a:off x="902524" y="334085"/>
                <a:ext cx="10790711" cy="2585323"/>
              </a:xfrm>
              <a:prstGeom prst="rect">
                <a:avLst/>
              </a:prstGeom>
              <a:noFill/>
            </p:spPr>
            <p:txBody>
              <a:bodyPr wrap="square" rtlCol="0">
                <a:spAutoFit/>
              </a:bodyPr>
              <a:lstStyle/>
              <a:p>
                <a:r>
                  <a:rPr lang="en-US" sz="2400" dirty="0" smtClean="0"/>
                  <a:t>In the lowest power of </a:t>
                </a:r>
                <a14:m>
                  <m:oMath xmlns:m="http://schemas.openxmlformats.org/officeDocument/2006/math">
                    <m:r>
                      <a:rPr lang="en-US" sz="2400" b="0" i="1" smtClean="0">
                        <a:latin typeface="Cambria Math" charset="0"/>
                      </a:rPr>
                      <m:t>𝜖</m:t>
                    </m:r>
                  </m:oMath>
                </a14:m>
                <a:r>
                  <a:rPr lang="en-US" dirty="0" smtClean="0"/>
                  <a:t>, </a:t>
                </a:r>
                <a:r>
                  <a:rPr lang="en-US" sz="2400" dirty="0" smtClean="0"/>
                  <a:t>we get the following two equations:</a:t>
                </a:r>
              </a:p>
              <a:p>
                <a:endParaRPr lang="en-US" sz="2400" dirty="0"/>
              </a:p>
              <a:p>
                <a:endParaRPr lang="en-US" sz="2400" dirty="0" smtClean="0"/>
              </a:p>
              <a:p>
                <a:endParaRPr lang="en-US" sz="2400" dirty="0"/>
              </a:p>
              <a:p>
                <a:endParaRPr lang="en-US" sz="2400" dirty="0" smtClean="0"/>
              </a:p>
              <a:p>
                <a:r>
                  <a:rPr lang="en-US" sz="2400" dirty="0" smtClean="0"/>
                  <a:t>which are </a:t>
                </a:r>
                <a:r>
                  <a:rPr lang="en-US" sz="2400" b="1" dirty="0" smtClean="0"/>
                  <a:t>wave equations </a:t>
                </a:r>
                <a:r>
                  <a:rPr lang="en-US" sz="2400" dirty="0" smtClean="0"/>
                  <a:t>with velocity 1, and whose general solutions are:</a:t>
                </a:r>
                <a:endParaRPr lang="en-US" dirty="0"/>
              </a:p>
              <a:p>
                <a:endParaRPr lang="en-US"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902524" y="334085"/>
                <a:ext cx="10790711" cy="2585323"/>
              </a:xfrm>
              <a:prstGeom prst="rect">
                <a:avLst/>
              </a:prstGeom>
              <a:blipFill rotWithShape="0">
                <a:blip r:embed="rId3"/>
                <a:stretch>
                  <a:fillRect l="-847" t="-1887"/>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302" y="750534"/>
            <a:ext cx="2976418" cy="15021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918" y="2731376"/>
            <a:ext cx="9031185" cy="41715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925796" y="3295779"/>
                <a:ext cx="6697090" cy="1569660"/>
              </a:xfrm>
              <a:prstGeom prst="rect">
                <a:avLst/>
              </a:prstGeom>
              <a:noFill/>
            </p:spPr>
            <p:txBody>
              <a:bodyPr wrap="none" rtlCol="0">
                <a:spAutoFit/>
              </a:bodyPr>
              <a:lstStyle/>
              <a:p>
                <a:r>
                  <a:rPr lang="en-US" sz="2400" dirty="0" smtClean="0"/>
                  <a:t>In the next power of </a:t>
                </a:r>
                <a14:m>
                  <m:oMath xmlns:m="http://schemas.openxmlformats.org/officeDocument/2006/math">
                    <m:r>
                      <a:rPr lang="en-US" sz="2400" b="0" i="1" smtClean="0">
                        <a:latin typeface="Cambria Math" charset="0"/>
                      </a:rPr>
                      <m:t>𝜖</m:t>
                    </m:r>
                  </m:oMath>
                </a14:m>
                <a:r>
                  <a:rPr lang="en-US" sz="2400" dirty="0" smtClean="0"/>
                  <a:t>, letting </a:t>
                </a:r>
              </a:p>
              <a:p>
                <a:endParaRPr lang="en-US" sz="2400" dirty="0"/>
              </a:p>
              <a:p>
                <a:endParaRPr lang="en-US" sz="2400" dirty="0"/>
              </a:p>
              <a:p>
                <a:r>
                  <a:rPr lang="en-US" sz="2400" dirty="0" smtClean="0"/>
                  <a:t>we obtain two </a:t>
                </a:r>
                <a:r>
                  <a:rPr lang="en-US" sz="2400" b="1" dirty="0" err="1" smtClean="0"/>
                  <a:t>Korteweg</a:t>
                </a:r>
                <a:r>
                  <a:rPr lang="en-US" sz="2400" b="1" dirty="0" smtClean="0"/>
                  <a:t> de </a:t>
                </a:r>
                <a:r>
                  <a:rPr lang="en-US" sz="2400" b="1" dirty="0" err="1" smtClean="0"/>
                  <a:t>Vries</a:t>
                </a:r>
                <a:r>
                  <a:rPr lang="en-US" sz="2400" b="1" dirty="0" smtClean="0"/>
                  <a:t> (</a:t>
                </a:r>
                <a:r>
                  <a:rPr lang="en-US" sz="2400" b="1" dirty="0" err="1" smtClean="0"/>
                  <a:t>KdV</a:t>
                </a:r>
                <a:r>
                  <a:rPr lang="en-US" sz="2400" b="1" dirty="0" smtClean="0"/>
                  <a:t>) equations</a:t>
                </a:r>
                <a:r>
                  <a:rPr lang="en-US" sz="2400" dirty="0" smtClean="0"/>
                  <a:t>:  </a:t>
                </a:r>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925796" y="3295779"/>
                <a:ext cx="6697090" cy="1569660"/>
              </a:xfrm>
              <a:prstGeom prst="rect">
                <a:avLst/>
              </a:prstGeom>
              <a:blipFill rotWithShape="0">
                <a:blip r:embed="rId6"/>
                <a:stretch>
                  <a:fillRect l="-1457" t="-3113" r="-455" b="-8171"/>
                </a:stretch>
              </a:blipFill>
            </p:spPr>
            <p:txBody>
              <a:bodyPr/>
              <a:lstStyle/>
              <a:p>
                <a:r>
                  <a:rPr lang="en-US">
                    <a:noFill/>
                  </a:rPr>
                  <a:t> </a:t>
                </a:r>
              </a:p>
            </p:txBody>
          </p:sp>
        </mc:Fallback>
      </mc:AlternateContent>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5687" y="3751710"/>
            <a:ext cx="3589220" cy="612472"/>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3905" y="5012685"/>
            <a:ext cx="3398981" cy="1566023"/>
          </a:xfrm>
          <a:prstGeom prst="rect">
            <a:avLst/>
          </a:prstGeom>
        </p:spPr>
      </p:pic>
    </p:spTree>
    <p:extLst>
      <p:ext uri="{BB962C8B-B14F-4D97-AF65-F5344CB8AC3E}">
        <p14:creationId xmlns:p14="http://schemas.microsoft.com/office/powerpoint/2010/main" val="213630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a:t>
            </a:r>
            <a:r>
              <a:rPr lang="en-US" sz="4400" dirty="0"/>
              <a:t>non-local </a:t>
            </a:r>
            <a:r>
              <a:rPr lang="en-US" sz="4400" dirty="0" smtClean="0"/>
              <a:t>formulations</a:t>
            </a:r>
            <a:endParaRPr lang="en-US" sz="4400" dirty="0"/>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a:t>
            </a:r>
            <a:r>
              <a:rPr lang="en-US" dirty="0" smtClean="0">
                <a:solidFill>
                  <a:schemeClr val="bg1">
                    <a:lumMod val="50000"/>
                  </a:schemeClr>
                </a:solidFill>
              </a:rPr>
              <a:t>,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8</a:t>
            </a:fld>
            <a:r>
              <a:rPr lang="en-US" dirty="0" smtClean="0"/>
              <a:t>/12</a:t>
            </a:r>
            <a:endParaRPr lang="en-US" dirty="0"/>
          </a:p>
        </p:txBody>
      </p:sp>
    </p:spTree>
    <p:extLst>
      <p:ext uri="{BB962C8B-B14F-4D97-AF65-F5344CB8AC3E}">
        <p14:creationId xmlns:p14="http://schemas.microsoft.com/office/powerpoint/2010/main" val="804214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a:xfrm>
            <a:off x="838200" y="1825625"/>
            <a:ext cx="10515600" cy="876011"/>
          </a:xfrm>
        </p:spPr>
        <p:txBody>
          <a:bodyPr/>
          <a:lstStyle/>
          <a:p>
            <a:r>
              <a:rPr lang="en-US" b="1" dirty="0" smtClean="0"/>
              <a:t>G</a:t>
            </a:r>
            <a:r>
              <a:rPr lang="en-US" b="1" dirty="0" smtClean="0"/>
              <a:t>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fld id="{F3332EFC-B9C2-4EF3-A733-16B7EBFB30C8}" type="slidenum">
              <a:rPr lang="en-US" smtClean="0"/>
              <a:t>9</a:t>
            </a:fld>
            <a:r>
              <a:rPr lang="en-US" dirty="0" smtClean="0"/>
              <a:t>/12</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599" t="4068" r="11670"/>
          <a:stretch/>
        </p:blipFill>
        <p:spPr>
          <a:xfrm>
            <a:off x="6096000" y="2944418"/>
            <a:ext cx="5029200" cy="3025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7754" y="6038275"/>
            <a:ext cx="977900" cy="3492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317" y="3009902"/>
            <a:ext cx="5867683" cy="1659080"/>
          </a:xfrm>
          <a:prstGeom prst="rect">
            <a:avLst/>
          </a:prstGeom>
        </p:spPr>
      </p:pic>
    </p:spTree>
    <p:extLst>
      <p:ext uri="{BB962C8B-B14F-4D97-AF65-F5344CB8AC3E}">
        <p14:creationId xmlns:p14="http://schemas.microsoft.com/office/powerpoint/2010/main" val="1518420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808</Words>
  <Application>Microsoft Macintosh PowerPoint</Application>
  <PresentationFormat>Widescreen</PresentationFormat>
  <Paragraphs>100</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Cambria Math</vt:lpstr>
      <vt:lpstr>Arial</vt:lpstr>
      <vt:lpstr>Office Theme</vt:lpstr>
      <vt:lpstr> Approximate expansions for wave and KdV equations via the velocity potential and non-local formulations</vt:lpstr>
      <vt:lpstr> Approximate expansions for wave and KdV equations via the velocity potential and non-local formulations</vt:lpstr>
      <vt:lpstr>PowerPoint Presentation</vt:lpstr>
      <vt:lpstr> Approximate expansions for wave and KdV equations via the velocity potential and non-local formulations</vt:lpstr>
      <vt:lpstr>PowerPoint Presentation</vt:lpstr>
      <vt:lpstr> Approximate expansions for wave and KdV equations via the velocity potential and non-local formulations</vt:lpstr>
      <vt:lpstr>PowerPoint Presentation</vt:lpstr>
      <vt:lpstr> Approximate expansions for wave and KdV equations via the velocity potential and non-local formulations</vt:lpstr>
      <vt:lpstr>Capstone outline</vt:lpstr>
      <vt:lpstr>Capstone outline</vt:lpstr>
      <vt:lpstr>Summary</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Microsoft Office User</cp:lastModifiedBy>
  <cp:revision>450</cp:revision>
  <dcterms:created xsi:type="dcterms:W3CDTF">2018-10-22T02:37:51Z</dcterms:created>
  <dcterms:modified xsi:type="dcterms:W3CDTF">2019-10-30T08:52:59Z</dcterms:modified>
</cp:coreProperties>
</file>