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72" r:id="rId3"/>
    <p:sldId id="281" r:id="rId4"/>
    <p:sldId id="271" r:id="rId5"/>
    <p:sldId id="273" r:id="rId6"/>
    <p:sldId id="282" r:id="rId7"/>
    <p:sldId id="275" r:id="rId8"/>
    <p:sldId id="276" r:id="rId9"/>
    <p:sldId id="283" r:id="rId10"/>
    <p:sldId id="279" r:id="rId11"/>
    <p:sldId id="277" r:id="rId12"/>
    <p:sldId id="284" r:id="rId13"/>
    <p:sldId id="280" r:id="rId14"/>
    <p:sldId id="268" r:id="rId15"/>
    <p:sldId id="270" r:id="rId16"/>
    <p:sldId id="27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355"/>
    <p:restoredTop sz="93891" autoAdjust="0"/>
  </p:normalViewPr>
  <p:slideViewPr>
    <p:cSldViewPr snapToGrid="0">
      <p:cViewPr>
        <p:scale>
          <a:sx n="113" d="100"/>
          <a:sy n="113" d="100"/>
        </p:scale>
        <p:origin x="14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D123B1-4E28-4CA6-A937-646E6B2B1E96}" type="datetimeFigureOut">
              <a:rPr lang="en-US" smtClean="0"/>
              <a:t>11/5/19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AE9E3C-4D80-4F32-8BE5-275D74EA0A70}" type="slidenum">
              <a:rPr lang="en-US" smtClean="0"/>
              <a:t>‹#›</a:t>
            </a:fld>
            <a:endParaRPr lang="en-US"/>
          </a:p>
        </p:txBody>
      </p:sp>
    </p:spTree>
    <p:extLst>
      <p:ext uri="{BB962C8B-B14F-4D97-AF65-F5344CB8AC3E}">
        <p14:creationId xmlns:p14="http://schemas.microsoft.com/office/powerpoint/2010/main" val="3828108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0AE9E3C-4D80-4F32-8BE5-275D74EA0A70}" type="slidenum">
              <a:rPr lang="en-US" smtClean="0"/>
              <a:t>1</a:t>
            </a:fld>
            <a:endParaRPr lang="en-US"/>
          </a:p>
        </p:txBody>
      </p:sp>
    </p:spTree>
    <p:extLst>
      <p:ext uri="{BB962C8B-B14F-4D97-AF65-F5344CB8AC3E}">
        <p14:creationId xmlns:p14="http://schemas.microsoft.com/office/powerpoint/2010/main" val="13704675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Build an integrator tailored to this type of problems that can provide…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Solutions of PDEs usually involve infinite sums and integrals. Having accurate numerical descriptions for the solutions would be helpful in understanding and visualizing the solutions.</a:t>
            </a:r>
          </a:p>
        </p:txBody>
      </p:sp>
      <p:sp>
        <p:nvSpPr>
          <p:cNvPr id="4" name="Slide Number Placeholder 3"/>
          <p:cNvSpPr>
            <a:spLocks noGrp="1"/>
          </p:cNvSpPr>
          <p:nvPr>
            <p:ph type="sldNum" sz="quarter" idx="5"/>
          </p:nvPr>
        </p:nvSpPr>
        <p:spPr/>
        <p:txBody>
          <a:bodyPr/>
          <a:lstStyle/>
          <a:p>
            <a:fld id="{C0AE9E3C-4D80-4F32-8BE5-275D74EA0A70}" type="slidenum">
              <a:rPr lang="en-US" smtClean="0"/>
              <a:t>14</a:t>
            </a:fld>
            <a:endParaRPr lang="en-US"/>
          </a:p>
        </p:txBody>
      </p:sp>
    </p:spTree>
    <p:extLst>
      <p:ext uri="{BB962C8B-B14F-4D97-AF65-F5344CB8AC3E}">
        <p14:creationId xmlns:p14="http://schemas.microsoft.com/office/powerpoint/2010/main" val="1562134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motivate the project, suppose we wish to solve some PDEs.</a:t>
            </a:r>
          </a:p>
          <a:p>
            <a:endParaRPr lang="en-US" dirty="0"/>
          </a:p>
          <a:p>
            <a:r>
              <a:rPr lang="en-US" dirty="0"/>
              <a:t>Solving PDEs is hard.  But if we are lucky, we can transform it into an ODE, which is easier to solve. After obtaining the solution to the ODE, we can then use the inverse transform to turn it into the solution to the PDE.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most of the times we are not this lucky.</a:t>
            </a:r>
          </a:p>
        </p:txBody>
      </p:sp>
      <p:sp>
        <p:nvSpPr>
          <p:cNvPr id="4" name="Slide Number Placeholder 3"/>
          <p:cNvSpPr>
            <a:spLocks noGrp="1"/>
          </p:cNvSpPr>
          <p:nvPr>
            <p:ph type="sldNum" sz="quarter" idx="5"/>
          </p:nvPr>
        </p:nvSpPr>
        <p:spPr/>
        <p:txBody>
          <a:bodyPr/>
          <a:lstStyle/>
          <a:p>
            <a:fld id="{C0AE9E3C-4D80-4F32-8BE5-275D74EA0A70}" type="slidenum">
              <a:rPr lang="en-US" smtClean="0"/>
              <a:t>3</a:t>
            </a:fld>
            <a:endParaRPr lang="en-US"/>
          </a:p>
        </p:txBody>
      </p:sp>
    </p:spTree>
    <p:extLst>
      <p:ext uri="{BB962C8B-B14F-4D97-AF65-F5344CB8AC3E}">
        <p14:creationId xmlns:p14="http://schemas.microsoft.com/office/powerpoint/2010/main" val="1789287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motivate the project, suppose we wish to solve some PDEs.</a:t>
            </a:r>
          </a:p>
          <a:p>
            <a:endParaRPr lang="en-US" dirty="0"/>
          </a:p>
          <a:p>
            <a:r>
              <a:rPr lang="en-US" dirty="0"/>
              <a:t>Solving PDEs is hard.  But if we are lucky, we can transform it into an ODE, which is easier to solve. After obtaining the solution to the ODE, we can then use the inverse transform to turn it into the solution to the PDE.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most of the times we are not this lucky.</a:t>
            </a:r>
          </a:p>
        </p:txBody>
      </p:sp>
      <p:sp>
        <p:nvSpPr>
          <p:cNvPr id="4" name="Slide Number Placeholder 3"/>
          <p:cNvSpPr>
            <a:spLocks noGrp="1"/>
          </p:cNvSpPr>
          <p:nvPr>
            <p:ph type="sldNum" sz="quarter" idx="5"/>
          </p:nvPr>
        </p:nvSpPr>
        <p:spPr/>
        <p:txBody>
          <a:bodyPr/>
          <a:lstStyle/>
          <a:p>
            <a:fld id="{C0AE9E3C-4D80-4F32-8BE5-275D74EA0A70}" type="slidenum">
              <a:rPr lang="en-US" smtClean="0"/>
              <a:t>4</a:t>
            </a:fld>
            <a:endParaRPr lang="en-US"/>
          </a:p>
        </p:txBody>
      </p:sp>
    </p:spTree>
    <p:extLst>
      <p:ext uri="{BB962C8B-B14F-4D97-AF65-F5344CB8AC3E}">
        <p14:creationId xmlns:p14="http://schemas.microsoft.com/office/powerpoint/2010/main" val="563029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motivate the project, suppose we wish to solve some PDEs.</a:t>
            </a:r>
          </a:p>
          <a:p>
            <a:endParaRPr lang="en-US" dirty="0"/>
          </a:p>
          <a:p>
            <a:r>
              <a:rPr lang="en-US" dirty="0"/>
              <a:t>Solving PDEs is hard.  But if we are lucky, we can transform it into an ODE, which is easier to solve. After obtaining the solution to the ODE, we can then use the inverse transform to turn it into the solution to the PDE.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most of the times we are not this lucky.</a:t>
            </a:r>
          </a:p>
        </p:txBody>
      </p:sp>
      <p:sp>
        <p:nvSpPr>
          <p:cNvPr id="4" name="Slide Number Placeholder 3"/>
          <p:cNvSpPr>
            <a:spLocks noGrp="1"/>
          </p:cNvSpPr>
          <p:nvPr>
            <p:ph type="sldNum" sz="quarter" idx="5"/>
          </p:nvPr>
        </p:nvSpPr>
        <p:spPr/>
        <p:txBody>
          <a:bodyPr/>
          <a:lstStyle/>
          <a:p>
            <a:fld id="{C0AE9E3C-4D80-4F32-8BE5-275D74EA0A70}" type="slidenum">
              <a:rPr lang="en-US" smtClean="0"/>
              <a:t>6</a:t>
            </a:fld>
            <a:endParaRPr lang="en-US"/>
          </a:p>
        </p:txBody>
      </p:sp>
    </p:spTree>
    <p:extLst>
      <p:ext uri="{BB962C8B-B14F-4D97-AF65-F5344CB8AC3E}">
        <p14:creationId xmlns:p14="http://schemas.microsoft.com/office/powerpoint/2010/main" val="711916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motivate the project, suppose we wish to solve some PDEs.</a:t>
            </a:r>
          </a:p>
          <a:p>
            <a:endParaRPr lang="en-US" dirty="0"/>
          </a:p>
          <a:p>
            <a:r>
              <a:rPr lang="en-US" dirty="0"/>
              <a:t>Solving PDEs is hard.  But if we are lucky, we can transform it into an ODE, which is easier to solve. After obtaining the solution to the ODE, we can then use the inverse transform to turn it into the solution to the PDE.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most of the times we are not this lucky.</a:t>
            </a:r>
          </a:p>
        </p:txBody>
      </p:sp>
      <p:sp>
        <p:nvSpPr>
          <p:cNvPr id="4" name="Slide Number Placeholder 3"/>
          <p:cNvSpPr>
            <a:spLocks noGrp="1"/>
          </p:cNvSpPr>
          <p:nvPr>
            <p:ph type="sldNum" sz="quarter" idx="5"/>
          </p:nvPr>
        </p:nvSpPr>
        <p:spPr/>
        <p:txBody>
          <a:bodyPr/>
          <a:lstStyle/>
          <a:p>
            <a:fld id="{C0AE9E3C-4D80-4F32-8BE5-275D74EA0A70}" type="slidenum">
              <a:rPr lang="en-US" smtClean="0"/>
              <a:t>7</a:t>
            </a:fld>
            <a:endParaRPr lang="en-US"/>
          </a:p>
        </p:txBody>
      </p:sp>
    </p:spTree>
    <p:extLst>
      <p:ext uri="{BB962C8B-B14F-4D97-AF65-F5344CB8AC3E}">
        <p14:creationId xmlns:p14="http://schemas.microsoft.com/office/powerpoint/2010/main" val="2103320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motivate the project, suppose we wish to solve some PDEs.</a:t>
            </a:r>
          </a:p>
          <a:p>
            <a:endParaRPr lang="en-US" dirty="0"/>
          </a:p>
          <a:p>
            <a:r>
              <a:rPr lang="en-US" dirty="0"/>
              <a:t>Solving PDEs is hard.  But if we are lucky, we can transform it into an ODE, which is easier to solve. After obtaining the solution to the ODE, we can then use the inverse transform to turn it into the solution to the PDE.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most of the times we are not this lucky.</a:t>
            </a:r>
          </a:p>
        </p:txBody>
      </p:sp>
      <p:sp>
        <p:nvSpPr>
          <p:cNvPr id="4" name="Slide Number Placeholder 3"/>
          <p:cNvSpPr>
            <a:spLocks noGrp="1"/>
          </p:cNvSpPr>
          <p:nvPr>
            <p:ph type="sldNum" sz="quarter" idx="5"/>
          </p:nvPr>
        </p:nvSpPr>
        <p:spPr/>
        <p:txBody>
          <a:bodyPr/>
          <a:lstStyle/>
          <a:p>
            <a:fld id="{C0AE9E3C-4D80-4F32-8BE5-275D74EA0A70}" type="slidenum">
              <a:rPr lang="en-US" smtClean="0"/>
              <a:t>9</a:t>
            </a:fld>
            <a:endParaRPr lang="en-US"/>
          </a:p>
        </p:txBody>
      </p:sp>
    </p:spTree>
    <p:extLst>
      <p:ext uri="{BB962C8B-B14F-4D97-AF65-F5344CB8AC3E}">
        <p14:creationId xmlns:p14="http://schemas.microsoft.com/office/powerpoint/2010/main" val="12801370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motivate the project, suppose we wish to solve some PDEs.</a:t>
            </a:r>
          </a:p>
          <a:p>
            <a:endParaRPr lang="en-US" dirty="0"/>
          </a:p>
          <a:p>
            <a:r>
              <a:rPr lang="en-US" dirty="0"/>
              <a:t>Solving PDEs is hard.  But if we are lucky, we can transform it into an ODE, which is easier to solve. After obtaining the solution to the ODE, we can then use the inverse transform to turn it into the solution to the PDE.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most of the times we are not this lucky.</a:t>
            </a:r>
          </a:p>
        </p:txBody>
      </p:sp>
      <p:sp>
        <p:nvSpPr>
          <p:cNvPr id="4" name="Slide Number Placeholder 3"/>
          <p:cNvSpPr>
            <a:spLocks noGrp="1"/>
          </p:cNvSpPr>
          <p:nvPr>
            <p:ph type="sldNum" sz="quarter" idx="5"/>
          </p:nvPr>
        </p:nvSpPr>
        <p:spPr/>
        <p:txBody>
          <a:bodyPr/>
          <a:lstStyle/>
          <a:p>
            <a:fld id="{C0AE9E3C-4D80-4F32-8BE5-275D74EA0A70}" type="slidenum">
              <a:rPr lang="en-US" smtClean="0"/>
              <a:t>10</a:t>
            </a:fld>
            <a:endParaRPr lang="en-US"/>
          </a:p>
        </p:txBody>
      </p:sp>
    </p:spTree>
    <p:extLst>
      <p:ext uri="{BB962C8B-B14F-4D97-AF65-F5344CB8AC3E}">
        <p14:creationId xmlns:p14="http://schemas.microsoft.com/office/powerpoint/2010/main" val="1028501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Build an integrator tailored to this type of problems that can provide…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Solutions of PDEs usually involve infinite sums and integrals. Having accurate numerical descriptions for the solutions would be helpful in understanding and visualizing the solutions.</a:t>
            </a:r>
          </a:p>
        </p:txBody>
      </p:sp>
      <p:sp>
        <p:nvSpPr>
          <p:cNvPr id="4" name="Slide Number Placeholder 3"/>
          <p:cNvSpPr>
            <a:spLocks noGrp="1"/>
          </p:cNvSpPr>
          <p:nvPr>
            <p:ph type="sldNum" sz="quarter" idx="5"/>
          </p:nvPr>
        </p:nvSpPr>
        <p:spPr/>
        <p:txBody>
          <a:bodyPr/>
          <a:lstStyle/>
          <a:p>
            <a:fld id="{C0AE9E3C-4D80-4F32-8BE5-275D74EA0A70}" type="slidenum">
              <a:rPr lang="en-US" smtClean="0"/>
              <a:t>12</a:t>
            </a:fld>
            <a:endParaRPr lang="en-US"/>
          </a:p>
        </p:txBody>
      </p:sp>
    </p:spTree>
    <p:extLst>
      <p:ext uri="{BB962C8B-B14F-4D97-AF65-F5344CB8AC3E}">
        <p14:creationId xmlns:p14="http://schemas.microsoft.com/office/powerpoint/2010/main" val="18496600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Build an integrator tailored to this type of problems that can provide…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Solutions of PDEs usually involve infinite sums and integrals. Having accurate numerical descriptions for the solutions would be helpful in understanding and visualizing the solutions.</a:t>
            </a:r>
          </a:p>
        </p:txBody>
      </p:sp>
      <p:sp>
        <p:nvSpPr>
          <p:cNvPr id="4" name="Slide Number Placeholder 3"/>
          <p:cNvSpPr>
            <a:spLocks noGrp="1"/>
          </p:cNvSpPr>
          <p:nvPr>
            <p:ph type="sldNum" sz="quarter" idx="5"/>
          </p:nvPr>
        </p:nvSpPr>
        <p:spPr/>
        <p:txBody>
          <a:bodyPr/>
          <a:lstStyle/>
          <a:p>
            <a:fld id="{C0AE9E3C-4D80-4F32-8BE5-275D74EA0A70}" type="slidenum">
              <a:rPr lang="en-US" smtClean="0"/>
              <a:t>13</a:t>
            </a:fld>
            <a:endParaRPr lang="en-US"/>
          </a:p>
        </p:txBody>
      </p:sp>
    </p:spTree>
    <p:extLst>
      <p:ext uri="{BB962C8B-B14F-4D97-AF65-F5344CB8AC3E}">
        <p14:creationId xmlns:p14="http://schemas.microsoft.com/office/powerpoint/2010/main" val="1551519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EE2C8C-ACFA-4C81-9131-20425EA22C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0CEBFC06-3929-4065-A0D7-3E78316963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8104AF6C-1129-46FB-A863-89E7902A8163}"/>
              </a:ext>
            </a:extLst>
          </p:cNvPr>
          <p:cNvSpPr>
            <a:spLocks noGrp="1"/>
          </p:cNvSpPr>
          <p:nvPr>
            <p:ph type="dt" sz="half" idx="10"/>
          </p:nvPr>
        </p:nvSpPr>
        <p:spPr/>
        <p:txBody>
          <a:bodyPr/>
          <a:lstStyle/>
          <a:p>
            <a:fld id="{3783A31F-6F1C-7A42-A93E-C71A4FFEAB2C}" type="datetime1">
              <a:rPr lang="en-SG" smtClean="0"/>
              <a:t>5/11/19</a:t>
            </a:fld>
            <a:endParaRPr lang="en-US"/>
          </a:p>
        </p:txBody>
      </p:sp>
      <p:sp>
        <p:nvSpPr>
          <p:cNvPr id="5" name="Footer Placeholder 4">
            <a:extLst>
              <a:ext uri="{FF2B5EF4-FFF2-40B4-BE49-F238E27FC236}">
                <a16:creationId xmlns:a16="http://schemas.microsoft.com/office/drawing/2014/main" xmlns="" id="{CB3F5723-621C-43E4-97F6-BC7E23F3C2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3217F23-E931-44AB-A401-67CC19B62B42}"/>
              </a:ext>
            </a:extLst>
          </p:cNvPr>
          <p:cNvSpPr>
            <a:spLocks noGrp="1"/>
          </p:cNvSpPr>
          <p:nvPr>
            <p:ph type="sldNum" sz="quarter" idx="12"/>
          </p:nvPr>
        </p:nvSpPr>
        <p:spPr/>
        <p:txBody>
          <a:bodyPr/>
          <a:lstStyle/>
          <a:p>
            <a:fld id="{F3332EFC-B9C2-4EF3-A733-16B7EBFB30C8}" type="slidenum">
              <a:rPr lang="en-US" smtClean="0"/>
              <a:t>‹#›</a:t>
            </a:fld>
            <a:endParaRPr lang="en-US"/>
          </a:p>
        </p:txBody>
      </p:sp>
    </p:spTree>
    <p:extLst>
      <p:ext uri="{BB962C8B-B14F-4D97-AF65-F5344CB8AC3E}">
        <p14:creationId xmlns:p14="http://schemas.microsoft.com/office/powerpoint/2010/main" val="3863579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7F5D99-45B3-44BB-B220-E064C09212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79A73431-611D-423D-8019-83E9BE35E33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9798E1F-11AE-4A4A-9C95-19483B4A921D}"/>
              </a:ext>
            </a:extLst>
          </p:cNvPr>
          <p:cNvSpPr>
            <a:spLocks noGrp="1"/>
          </p:cNvSpPr>
          <p:nvPr>
            <p:ph type="dt" sz="half" idx="10"/>
          </p:nvPr>
        </p:nvSpPr>
        <p:spPr/>
        <p:txBody>
          <a:bodyPr/>
          <a:lstStyle/>
          <a:p>
            <a:fld id="{DB13DD30-0A72-884E-9157-05DE860AAD6F}" type="datetime1">
              <a:rPr lang="en-SG" smtClean="0"/>
              <a:t>5/11/19</a:t>
            </a:fld>
            <a:endParaRPr lang="en-US"/>
          </a:p>
        </p:txBody>
      </p:sp>
      <p:sp>
        <p:nvSpPr>
          <p:cNvPr id="5" name="Footer Placeholder 4">
            <a:extLst>
              <a:ext uri="{FF2B5EF4-FFF2-40B4-BE49-F238E27FC236}">
                <a16:creationId xmlns:a16="http://schemas.microsoft.com/office/drawing/2014/main" xmlns="" id="{942A0E69-1DB0-488B-847F-A98E142449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13074C2-4FD4-4BA9-B84E-0E991E8A77AE}"/>
              </a:ext>
            </a:extLst>
          </p:cNvPr>
          <p:cNvSpPr>
            <a:spLocks noGrp="1"/>
          </p:cNvSpPr>
          <p:nvPr>
            <p:ph type="sldNum" sz="quarter" idx="12"/>
          </p:nvPr>
        </p:nvSpPr>
        <p:spPr/>
        <p:txBody>
          <a:bodyPr/>
          <a:lstStyle/>
          <a:p>
            <a:fld id="{F3332EFC-B9C2-4EF3-A733-16B7EBFB30C8}" type="slidenum">
              <a:rPr lang="en-US" smtClean="0"/>
              <a:t>‹#›</a:t>
            </a:fld>
            <a:endParaRPr lang="en-US"/>
          </a:p>
        </p:txBody>
      </p:sp>
    </p:spTree>
    <p:extLst>
      <p:ext uri="{BB962C8B-B14F-4D97-AF65-F5344CB8AC3E}">
        <p14:creationId xmlns:p14="http://schemas.microsoft.com/office/powerpoint/2010/main" val="905874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BB2004C-1640-4C0E-B232-A3C63C6D28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F4F18FDF-C53F-44AD-8E18-E818CBD35D7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CA075A0-76C6-434F-BFB6-E2CA90B9F8B8}"/>
              </a:ext>
            </a:extLst>
          </p:cNvPr>
          <p:cNvSpPr>
            <a:spLocks noGrp="1"/>
          </p:cNvSpPr>
          <p:nvPr>
            <p:ph type="dt" sz="half" idx="10"/>
          </p:nvPr>
        </p:nvSpPr>
        <p:spPr/>
        <p:txBody>
          <a:bodyPr/>
          <a:lstStyle/>
          <a:p>
            <a:fld id="{D71420C0-B380-9347-814E-B6557F4216CA}" type="datetime1">
              <a:rPr lang="en-SG" smtClean="0"/>
              <a:t>5/11/19</a:t>
            </a:fld>
            <a:endParaRPr lang="en-US"/>
          </a:p>
        </p:txBody>
      </p:sp>
      <p:sp>
        <p:nvSpPr>
          <p:cNvPr id="5" name="Footer Placeholder 4">
            <a:extLst>
              <a:ext uri="{FF2B5EF4-FFF2-40B4-BE49-F238E27FC236}">
                <a16:creationId xmlns:a16="http://schemas.microsoft.com/office/drawing/2014/main" xmlns="" id="{F574A032-DE62-470F-B766-6FF0312EA1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5D8964E-75F4-4FCE-B999-61DDE86D75B2}"/>
              </a:ext>
            </a:extLst>
          </p:cNvPr>
          <p:cNvSpPr>
            <a:spLocks noGrp="1"/>
          </p:cNvSpPr>
          <p:nvPr>
            <p:ph type="sldNum" sz="quarter" idx="12"/>
          </p:nvPr>
        </p:nvSpPr>
        <p:spPr/>
        <p:txBody>
          <a:bodyPr/>
          <a:lstStyle/>
          <a:p>
            <a:fld id="{F3332EFC-B9C2-4EF3-A733-16B7EBFB30C8}" type="slidenum">
              <a:rPr lang="en-US" smtClean="0"/>
              <a:t>‹#›</a:t>
            </a:fld>
            <a:endParaRPr lang="en-US"/>
          </a:p>
        </p:txBody>
      </p:sp>
    </p:spTree>
    <p:extLst>
      <p:ext uri="{BB962C8B-B14F-4D97-AF65-F5344CB8AC3E}">
        <p14:creationId xmlns:p14="http://schemas.microsoft.com/office/powerpoint/2010/main" val="3811367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B91A06-A1C6-4D1B-93C1-F03DD828AD0F}"/>
              </a:ext>
            </a:extLst>
          </p:cNvPr>
          <p:cNvSpPr>
            <a:spLocks noGrp="1"/>
          </p:cNvSpPr>
          <p:nvPr>
            <p:ph type="title"/>
          </p:nvPr>
        </p:nvSpPr>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xmlns="" id="{56D6459A-E3DB-495C-AF58-823DB32C07FB}"/>
              </a:ext>
            </a:extLst>
          </p:cNvPr>
          <p:cNvSpPr>
            <a:spLocks noGrp="1"/>
          </p:cNvSpPr>
          <p:nvPr>
            <p:ph idx="1"/>
          </p:nvPr>
        </p:nvSpPr>
        <p:spPr/>
        <p:txBody>
          <a:bodyPr/>
          <a:lstStyle>
            <a:lvl2pPr>
              <a:defRPr sz="2600"/>
            </a:lvl2pPr>
            <a:lvl3pPr>
              <a:defRPr sz="2400"/>
            </a:lvl3pPr>
            <a:lvl4pPr>
              <a:defRPr sz="2200"/>
            </a:lvl4pPr>
            <a:lvl5pP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0421E838-0A48-42D3-92D7-6354FEB4E9C7}"/>
              </a:ext>
            </a:extLst>
          </p:cNvPr>
          <p:cNvSpPr>
            <a:spLocks noGrp="1"/>
          </p:cNvSpPr>
          <p:nvPr>
            <p:ph type="dt" sz="half" idx="10"/>
          </p:nvPr>
        </p:nvSpPr>
        <p:spPr/>
        <p:txBody>
          <a:bodyPr/>
          <a:lstStyle/>
          <a:p>
            <a:fld id="{71D6CC63-280D-4043-9C64-5446AB203850}" type="datetime1">
              <a:rPr lang="en-SG" smtClean="0"/>
              <a:t>5/11/19</a:t>
            </a:fld>
            <a:endParaRPr lang="en-US"/>
          </a:p>
        </p:txBody>
      </p:sp>
      <p:sp>
        <p:nvSpPr>
          <p:cNvPr id="5" name="Footer Placeholder 4">
            <a:extLst>
              <a:ext uri="{FF2B5EF4-FFF2-40B4-BE49-F238E27FC236}">
                <a16:creationId xmlns:a16="http://schemas.microsoft.com/office/drawing/2014/main" xmlns="" id="{56305E79-55BB-496E-8941-C0FCBB0D9A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CEE411A-750A-4278-969F-49A44324D089}"/>
              </a:ext>
            </a:extLst>
          </p:cNvPr>
          <p:cNvSpPr>
            <a:spLocks noGrp="1"/>
          </p:cNvSpPr>
          <p:nvPr>
            <p:ph type="sldNum" sz="quarter" idx="12"/>
          </p:nvPr>
        </p:nvSpPr>
        <p:spPr/>
        <p:txBody>
          <a:bodyPr/>
          <a:lstStyle/>
          <a:p>
            <a:fld id="{F3332EFC-B9C2-4EF3-A733-16B7EBFB30C8}" type="slidenum">
              <a:rPr lang="en-US" smtClean="0"/>
              <a:t>‹#›</a:t>
            </a:fld>
            <a:endParaRPr lang="en-US"/>
          </a:p>
        </p:txBody>
      </p:sp>
    </p:spTree>
    <p:extLst>
      <p:ext uri="{BB962C8B-B14F-4D97-AF65-F5344CB8AC3E}">
        <p14:creationId xmlns:p14="http://schemas.microsoft.com/office/powerpoint/2010/main" val="2241731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5018C0-D8DD-4839-B7BF-EFE0688CCD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FED98B26-39F0-4A23-8DB6-C1C6E43341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7B1B76B3-532A-4C84-8D5D-FC0B2FC1787B}"/>
              </a:ext>
            </a:extLst>
          </p:cNvPr>
          <p:cNvSpPr>
            <a:spLocks noGrp="1"/>
          </p:cNvSpPr>
          <p:nvPr>
            <p:ph type="dt" sz="half" idx="10"/>
          </p:nvPr>
        </p:nvSpPr>
        <p:spPr/>
        <p:txBody>
          <a:bodyPr/>
          <a:lstStyle/>
          <a:p>
            <a:fld id="{DA61C866-63F4-3A42-8E15-E18C9B39BA8D}" type="datetime1">
              <a:rPr lang="en-SG" smtClean="0"/>
              <a:t>5/11/19</a:t>
            </a:fld>
            <a:endParaRPr lang="en-US"/>
          </a:p>
        </p:txBody>
      </p:sp>
      <p:sp>
        <p:nvSpPr>
          <p:cNvPr id="5" name="Footer Placeholder 4">
            <a:extLst>
              <a:ext uri="{FF2B5EF4-FFF2-40B4-BE49-F238E27FC236}">
                <a16:creationId xmlns:a16="http://schemas.microsoft.com/office/drawing/2014/main" xmlns="" id="{0BF11783-D6A3-4DF3-9913-9D51903DC1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6329789-ADBC-44A5-BA19-C8DE0084C125}"/>
              </a:ext>
            </a:extLst>
          </p:cNvPr>
          <p:cNvSpPr>
            <a:spLocks noGrp="1"/>
          </p:cNvSpPr>
          <p:nvPr>
            <p:ph type="sldNum" sz="quarter" idx="12"/>
          </p:nvPr>
        </p:nvSpPr>
        <p:spPr/>
        <p:txBody>
          <a:bodyPr/>
          <a:lstStyle/>
          <a:p>
            <a:fld id="{F3332EFC-B9C2-4EF3-A733-16B7EBFB30C8}" type="slidenum">
              <a:rPr lang="en-US" smtClean="0"/>
              <a:t>‹#›</a:t>
            </a:fld>
            <a:endParaRPr lang="en-US"/>
          </a:p>
        </p:txBody>
      </p:sp>
    </p:spTree>
    <p:extLst>
      <p:ext uri="{BB962C8B-B14F-4D97-AF65-F5344CB8AC3E}">
        <p14:creationId xmlns:p14="http://schemas.microsoft.com/office/powerpoint/2010/main" val="95257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264C2B-D16A-43C0-876D-E93C23C27F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7D1E017F-C0AB-4F8E-BB9C-2D4C10674D9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8AB92E9F-0EE7-48AE-8577-951D7C73314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0B597279-AAC0-4258-B361-14104E4895E4}"/>
              </a:ext>
            </a:extLst>
          </p:cNvPr>
          <p:cNvSpPr>
            <a:spLocks noGrp="1"/>
          </p:cNvSpPr>
          <p:nvPr>
            <p:ph type="dt" sz="half" idx="10"/>
          </p:nvPr>
        </p:nvSpPr>
        <p:spPr/>
        <p:txBody>
          <a:bodyPr/>
          <a:lstStyle/>
          <a:p>
            <a:fld id="{9A12C75E-C15F-2F41-8D43-700890D01471}" type="datetime1">
              <a:rPr lang="en-SG" smtClean="0"/>
              <a:t>5/11/19</a:t>
            </a:fld>
            <a:endParaRPr lang="en-US"/>
          </a:p>
        </p:txBody>
      </p:sp>
      <p:sp>
        <p:nvSpPr>
          <p:cNvPr id="6" name="Footer Placeholder 5">
            <a:extLst>
              <a:ext uri="{FF2B5EF4-FFF2-40B4-BE49-F238E27FC236}">
                <a16:creationId xmlns:a16="http://schemas.microsoft.com/office/drawing/2014/main" xmlns="" id="{FFBF6A47-EA9C-4F02-A8BD-9CB44B3B2F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D862F4B-9324-47A0-BE6E-D8A01D851657}"/>
              </a:ext>
            </a:extLst>
          </p:cNvPr>
          <p:cNvSpPr>
            <a:spLocks noGrp="1"/>
          </p:cNvSpPr>
          <p:nvPr>
            <p:ph type="sldNum" sz="quarter" idx="12"/>
          </p:nvPr>
        </p:nvSpPr>
        <p:spPr/>
        <p:txBody>
          <a:bodyPr/>
          <a:lstStyle/>
          <a:p>
            <a:fld id="{F3332EFC-B9C2-4EF3-A733-16B7EBFB30C8}" type="slidenum">
              <a:rPr lang="en-US" smtClean="0"/>
              <a:t>‹#›</a:t>
            </a:fld>
            <a:endParaRPr lang="en-US"/>
          </a:p>
        </p:txBody>
      </p:sp>
    </p:spTree>
    <p:extLst>
      <p:ext uri="{BB962C8B-B14F-4D97-AF65-F5344CB8AC3E}">
        <p14:creationId xmlns:p14="http://schemas.microsoft.com/office/powerpoint/2010/main" val="3424030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47763B-60E0-43E9-885E-19762E1B98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C680E764-0B35-44C7-8304-07E943D543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06DBB91C-EDA0-4C30-B666-1F2E9014D6E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9E2499F2-DB4F-46F6-87E5-818D42EAE4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6DB49E5A-CF27-4427-AE10-CC2300EE420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383159F0-2B50-4EF9-A709-5612217E50B3}"/>
              </a:ext>
            </a:extLst>
          </p:cNvPr>
          <p:cNvSpPr>
            <a:spLocks noGrp="1"/>
          </p:cNvSpPr>
          <p:nvPr>
            <p:ph type="dt" sz="half" idx="10"/>
          </p:nvPr>
        </p:nvSpPr>
        <p:spPr/>
        <p:txBody>
          <a:bodyPr/>
          <a:lstStyle/>
          <a:p>
            <a:fld id="{F35A0181-A6F2-3348-842E-96242A028A9B}" type="datetime1">
              <a:rPr lang="en-SG" smtClean="0"/>
              <a:t>5/11/19</a:t>
            </a:fld>
            <a:endParaRPr lang="en-US"/>
          </a:p>
        </p:txBody>
      </p:sp>
      <p:sp>
        <p:nvSpPr>
          <p:cNvPr id="8" name="Footer Placeholder 7">
            <a:extLst>
              <a:ext uri="{FF2B5EF4-FFF2-40B4-BE49-F238E27FC236}">
                <a16:creationId xmlns:a16="http://schemas.microsoft.com/office/drawing/2014/main" xmlns="" id="{62CBA78B-99F3-4E83-8953-A32431D9D9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ACC9519B-2745-4F22-B237-22A8C47179BB}"/>
              </a:ext>
            </a:extLst>
          </p:cNvPr>
          <p:cNvSpPr>
            <a:spLocks noGrp="1"/>
          </p:cNvSpPr>
          <p:nvPr>
            <p:ph type="sldNum" sz="quarter" idx="12"/>
          </p:nvPr>
        </p:nvSpPr>
        <p:spPr/>
        <p:txBody>
          <a:bodyPr/>
          <a:lstStyle/>
          <a:p>
            <a:fld id="{F3332EFC-B9C2-4EF3-A733-16B7EBFB30C8}" type="slidenum">
              <a:rPr lang="en-US" smtClean="0"/>
              <a:t>‹#›</a:t>
            </a:fld>
            <a:endParaRPr lang="en-US"/>
          </a:p>
        </p:txBody>
      </p:sp>
    </p:spTree>
    <p:extLst>
      <p:ext uri="{BB962C8B-B14F-4D97-AF65-F5344CB8AC3E}">
        <p14:creationId xmlns:p14="http://schemas.microsoft.com/office/powerpoint/2010/main" val="114030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DC4DA9-A47B-4C15-8927-7833A5E9E6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F1E3E0CE-FB81-474B-93C5-7CEE64ECB58F}"/>
              </a:ext>
            </a:extLst>
          </p:cNvPr>
          <p:cNvSpPr>
            <a:spLocks noGrp="1"/>
          </p:cNvSpPr>
          <p:nvPr>
            <p:ph type="dt" sz="half" idx="10"/>
          </p:nvPr>
        </p:nvSpPr>
        <p:spPr/>
        <p:txBody>
          <a:bodyPr/>
          <a:lstStyle/>
          <a:p>
            <a:fld id="{EE99CCDD-5E0A-1B4E-AB6B-E7BA80F722E1}" type="datetime1">
              <a:rPr lang="en-SG" smtClean="0"/>
              <a:t>5/11/19</a:t>
            </a:fld>
            <a:endParaRPr lang="en-US"/>
          </a:p>
        </p:txBody>
      </p:sp>
      <p:sp>
        <p:nvSpPr>
          <p:cNvPr id="4" name="Footer Placeholder 3">
            <a:extLst>
              <a:ext uri="{FF2B5EF4-FFF2-40B4-BE49-F238E27FC236}">
                <a16:creationId xmlns:a16="http://schemas.microsoft.com/office/drawing/2014/main" xmlns="" id="{84731CD0-DEB5-4BDF-9F89-D02EA26FFCD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FF0D919A-C303-4567-8F8C-BCEA0144C327}"/>
              </a:ext>
            </a:extLst>
          </p:cNvPr>
          <p:cNvSpPr>
            <a:spLocks noGrp="1"/>
          </p:cNvSpPr>
          <p:nvPr>
            <p:ph type="sldNum" sz="quarter" idx="12"/>
          </p:nvPr>
        </p:nvSpPr>
        <p:spPr/>
        <p:txBody>
          <a:bodyPr/>
          <a:lstStyle/>
          <a:p>
            <a:fld id="{F3332EFC-B9C2-4EF3-A733-16B7EBFB30C8}" type="slidenum">
              <a:rPr lang="en-US" smtClean="0"/>
              <a:t>‹#›</a:t>
            </a:fld>
            <a:endParaRPr lang="en-US"/>
          </a:p>
        </p:txBody>
      </p:sp>
    </p:spTree>
    <p:extLst>
      <p:ext uri="{BB962C8B-B14F-4D97-AF65-F5344CB8AC3E}">
        <p14:creationId xmlns:p14="http://schemas.microsoft.com/office/powerpoint/2010/main" val="3020283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0B220C3A-E076-469C-A6E1-D8546BFD7E2A}"/>
              </a:ext>
            </a:extLst>
          </p:cNvPr>
          <p:cNvSpPr>
            <a:spLocks noGrp="1"/>
          </p:cNvSpPr>
          <p:nvPr>
            <p:ph type="dt" sz="half" idx="10"/>
          </p:nvPr>
        </p:nvSpPr>
        <p:spPr/>
        <p:txBody>
          <a:bodyPr/>
          <a:lstStyle/>
          <a:p>
            <a:fld id="{0538D010-9305-5545-8C0C-1809A86E7A92}" type="datetime1">
              <a:rPr lang="en-SG" smtClean="0"/>
              <a:t>5/11/19</a:t>
            </a:fld>
            <a:endParaRPr lang="en-US"/>
          </a:p>
        </p:txBody>
      </p:sp>
      <p:sp>
        <p:nvSpPr>
          <p:cNvPr id="3" name="Footer Placeholder 2">
            <a:extLst>
              <a:ext uri="{FF2B5EF4-FFF2-40B4-BE49-F238E27FC236}">
                <a16:creationId xmlns:a16="http://schemas.microsoft.com/office/drawing/2014/main" xmlns="" id="{EA333B5B-41B6-4FC0-8C66-18F8FA511B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3C790AD3-E589-4FC5-8EC0-ED3A19524F45}"/>
              </a:ext>
            </a:extLst>
          </p:cNvPr>
          <p:cNvSpPr>
            <a:spLocks noGrp="1"/>
          </p:cNvSpPr>
          <p:nvPr>
            <p:ph type="sldNum" sz="quarter" idx="12"/>
          </p:nvPr>
        </p:nvSpPr>
        <p:spPr/>
        <p:txBody>
          <a:bodyPr/>
          <a:lstStyle/>
          <a:p>
            <a:fld id="{F3332EFC-B9C2-4EF3-A733-16B7EBFB30C8}" type="slidenum">
              <a:rPr lang="en-US" smtClean="0"/>
              <a:t>‹#›</a:t>
            </a:fld>
            <a:endParaRPr lang="en-US"/>
          </a:p>
        </p:txBody>
      </p:sp>
    </p:spTree>
    <p:extLst>
      <p:ext uri="{BB962C8B-B14F-4D97-AF65-F5344CB8AC3E}">
        <p14:creationId xmlns:p14="http://schemas.microsoft.com/office/powerpoint/2010/main" val="3510809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532D49-0F2C-451F-B2F2-1907A0E473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2C3456EB-02B6-4336-BE3C-3964DD1534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59ECFB77-072A-449D-910F-E2719B2D60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4271704A-332F-4C18-A6BE-1718958D404E}"/>
              </a:ext>
            </a:extLst>
          </p:cNvPr>
          <p:cNvSpPr>
            <a:spLocks noGrp="1"/>
          </p:cNvSpPr>
          <p:nvPr>
            <p:ph type="dt" sz="half" idx="10"/>
          </p:nvPr>
        </p:nvSpPr>
        <p:spPr/>
        <p:txBody>
          <a:bodyPr/>
          <a:lstStyle/>
          <a:p>
            <a:fld id="{7C739A16-C597-E248-810D-AE214545A0B9}" type="datetime1">
              <a:rPr lang="en-SG" smtClean="0"/>
              <a:t>5/11/19</a:t>
            </a:fld>
            <a:endParaRPr lang="en-US"/>
          </a:p>
        </p:txBody>
      </p:sp>
      <p:sp>
        <p:nvSpPr>
          <p:cNvPr id="6" name="Footer Placeholder 5">
            <a:extLst>
              <a:ext uri="{FF2B5EF4-FFF2-40B4-BE49-F238E27FC236}">
                <a16:creationId xmlns:a16="http://schemas.microsoft.com/office/drawing/2014/main" xmlns="" id="{FAE1CDB7-3E97-4676-817C-A8D251734B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D0D46E8-93A9-40FD-8DD0-9BE8F8448E0E}"/>
              </a:ext>
            </a:extLst>
          </p:cNvPr>
          <p:cNvSpPr>
            <a:spLocks noGrp="1"/>
          </p:cNvSpPr>
          <p:nvPr>
            <p:ph type="sldNum" sz="quarter" idx="12"/>
          </p:nvPr>
        </p:nvSpPr>
        <p:spPr/>
        <p:txBody>
          <a:bodyPr/>
          <a:lstStyle/>
          <a:p>
            <a:fld id="{F3332EFC-B9C2-4EF3-A733-16B7EBFB30C8}" type="slidenum">
              <a:rPr lang="en-US" smtClean="0"/>
              <a:t>‹#›</a:t>
            </a:fld>
            <a:endParaRPr lang="en-US"/>
          </a:p>
        </p:txBody>
      </p:sp>
    </p:spTree>
    <p:extLst>
      <p:ext uri="{BB962C8B-B14F-4D97-AF65-F5344CB8AC3E}">
        <p14:creationId xmlns:p14="http://schemas.microsoft.com/office/powerpoint/2010/main" val="205367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D4F7EB-8A7B-4384-9CF4-AB9957E536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295F3A80-8B4D-46C4-B149-43E94811BA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DA3368F5-D0F3-421C-BA04-507551712E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5DA8E9E1-FFB5-4C3F-82C6-271193C74569}"/>
              </a:ext>
            </a:extLst>
          </p:cNvPr>
          <p:cNvSpPr>
            <a:spLocks noGrp="1"/>
          </p:cNvSpPr>
          <p:nvPr>
            <p:ph type="dt" sz="half" idx="10"/>
          </p:nvPr>
        </p:nvSpPr>
        <p:spPr/>
        <p:txBody>
          <a:bodyPr/>
          <a:lstStyle/>
          <a:p>
            <a:fld id="{733BDBDD-5DF2-D54E-ADB6-61E48993671F}" type="datetime1">
              <a:rPr lang="en-SG" smtClean="0"/>
              <a:t>5/11/19</a:t>
            </a:fld>
            <a:endParaRPr lang="en-US"/>
          </a:p>
        </p:txBody>
      </p:sp>
      <p:sp>
        <p:nvSpPr>
          <p:cNvPr id="6" name="Footer Placeholder 5">
            <a:extLst>
              <a:ext uri="{FF2B5EF4-FFF2-40B4-BE49-F238E27FC236}">
                <a16:creationId xmlns:a16="http://schemas.microsoft.com/office/drawing/2014/main" xmlns="" id="{7B2775FB-1E10-4358-9E64-B79C360723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202810D-B81D-4BBE-BA15-A4583269D3A4}"/>
              </a:ext>
            </a:extLst>
          </p:cNvPr>
          <p:cNvSpPr>
            <a:spLocks noGrp="1"/>
          </p:cNvSpPr>
          <p:nvPr>
            <p:ph type="sldNum" sz="quarter" idx="12"/>
          </p:nvPr>
        </p:nvSpPr>
        <p:spPr/>
        <p:txBody>
          <a:bodyPr/>
          <a:lstStyle/>
          <a:p>
            <a:fld id="{F3332EFC-B9C2-4EF3-A733-16B7EBFB30C8}" type="slidenum">
              <a:rPr lang="en-US" smtClean="0"/>
              <a:t>‹#›</a:t>
            </a:fld>
            <a:endParaRPr lang="en-US"/>
          </a:p>
        </p:txBody>
      </p:sp>
    </p:spTree>
    <p:extLst>
      <p:ext uri="{BB962C8B-B14F-4D97-AF65-F5344CB8AC3E}">
        <p14:creationId xmlns:p14="http://schemas.microsoft.com/office/powerpoint/2010/main" val="137694916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CC482D2-5AD0-4ECF-8480-3A82FD7C46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00D959C7-2B33-47BD-8926-0B41CE168E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201B823-D142-4975-AD5A-328EAADEE5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A0BFF7-D419-4849-83EB-FE970E44E0DC}" type="datetime1">
              <a:rPr lang="en-SG" smtClean="0"/>
              <a:t>5/11/19</a:t>
            </a:fld>
            <a:endParaRPr lang="en-US"/>
          </a:p>
        </p:txBody>
      </p:sp>
      <p:sp>
        <p:nvSpPr>
          <p:cNvPr id="5" name="Footer Placeholder 4">
            <a:extLst>
              <a:ext uri="{FF2B5EF4-FFF2-40B4-BE49-F238E27FC236}">
                <a16:creationId xmlns:a16="http://schemas.microsoft.com/office/drawing/2014/main" xmlns="" id="{E1F66E44-CEDB-41C6-8419-1E562CDD62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14B0CEF9-1ABD-4982-8D76-51AF534714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332EFC-B9C2-4EF3-A733-16B7EBFB30C8}" type="slidenum">
              <a:rPr lang="en-US" smtClean="0"/>
              <a:t>‹#›</a:t>
            </a:fld>
            <a:endParaRPr lang="en-US"/>
          </a:p>
        </p:txBody>
      </p:sp>
    </p:spTree>
    <p:extLst>
      <p:ext uri="{BB962C8B-B14F-4D97-AF65-F5344CB8AC3E}">
        <p14:creationId xmlns:p14="http://schemas.microsoft.com/office/powerpoint/2010/main" val="16204062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jp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jp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jp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jp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63FF76-6E01-4F14-B5E8-BCE699FDC948}"/>
              </a:ext>
            </a:extLst>
          </p:cNvPr>
          <p:cNvSpPr>
            <a:spLocks noGrp="1"/>
          </p:cNvSpPr>
          <p:nvPr>
            <p:ph type="ctrTitle"/>
          </p:nvPr>
        </p:nvSpPr>
        <p:spPr/>
        <p:txBody>
          <a:bodyPr>
            <a:noAutofit/>
          </a:bodyPr>
          <a:lstStyle/>
          <a:p>
            <a:r>
              <a:rPr lang="en-US" sz="4400" dirty="0"/>
              <a:t> Approximate expansions for </a:t>
            </a:r>
            <a:r>
              <a:rPr lang="en-US" sz="4400" dirty="0" smtClean="0"/>
              <a:t>wave and </a:t>
            </a:r>
            <a:r>
              <a:rPr lang="en-US" sz="4400" dirty="0" err="1"/>
              <a:t>KdV</a:t>
            </a:r>
            <a:r>
              <a:rPr lang="en-US" sz="4400" dirty="0"/>
              <a:t> equations via the velocity potential and non-local </a:t>
            </a:r>
            <a:r>
              <a:rPr lang="en-US" sz="4400" dirty="0" smtClean="0"/>
              <a:t>formulations</a:t>
            </a:r>
            <a:endParaRPr lang="en-US" sz="4400" dirty="0"/>
          </a:p>
        </p:txBody>
      </p:sp>
      <p:sp>
        <p:nvSpPr>
          <p:cNvPr id="3" name="Subtitle 2">
            <a:extLst>
              <a:ext uri="{FF2B5EF4-FFF2-40B4-BE49-F238E27FC236}">
                <a16:creationId xmlns:a16="http://schemas.microsoft.com/office/drawing/2014/main" xmlns="" id="{76D6B4C6-BC50-4772-B971-02A14CBA2F37}"/>
              </a:ext>
            </a:extLst>
          </p:cNvPr>
          <p:cNvSpPr>
            <a:spLocks noGrp="1"/>
          </p:cNvSpPr>
          <p:nvPr>
            <p:ph type="subTitle" idx="1"/>
          </p:nvPr>
        </p:nvSpPr>
        <p:spPr/>
        <p:txBody>
          <a:bodyPr>
            <a:noAutofit/>
          </a:bodyPr>
          <a:lstStyle/>
          <a:p>
            <a:r>
              <a:rPr lang="en-US" sz="2300" dirty="0" smtClean="0">
                <a:solidFill>
                  <a:schemeClr val="bg1">
                    <a:lumMod val="50000"/>
                  </a:schemeClr>
                </a:solidFill>
              </a:rPr>
              <a:t>Sultan AITZHAN, </a:t>
            </a:r>
            <a:r>
              <a:rPr lang="en-US" sz="2300" dirty="0">
                <a:solidFill>
                  <a:schemeClr val="bg1">
                    <a:lumMod val="50000"/>
                  </a:schemeClr>
                </a:solidFill>
              </a:rPr>
              <a:t>Yale-NUS College</a:t>
            </a:r>
          </a:p>
          <a:p>
            <a:r>
              <a:rPr lang="en-US" sz="2300" dirty="0">
                <a:solidFill>
                  <a:schemeClr val="bg1">
                    <a:lumMod val="50000"/>
                  </a:schemeClr>
                </a:solidFill>
              </a:rPr>
              <a:t>Supervisor: Prof. Katie </a:t>
            </a:r>
            <a:r>
              <a:rPr lang="en-US" sz="2300" dirty="0" err="1" smtClean="0">
                <a:solidFill>
                  <a:schemeClr val="bg1">
                    <a:lumMod val="50000"/>
                  </a:schemeClr>
                </a:solidFill>
              </a:rPr>
              <a:t>Oliveras</a:t>
            </a:r>
            <a:endParaRPr lang="en-US" sz="2300" dirty="0" smtClean="0">
              <a:solidFill>
                <a:schemeClr val="bg1">
                  <a:lumMod val="50000"/>
                </a:schemeClr>
              </a:solidFill>
            </a:endParaRPr>
          </a:p>
          <a:p>
            <a:r>
              <a:rPr lang="en-US" sz="2300" dirty="0" smtClean="0">
                <a:solidFill>
                  <a:schemeClr val="bg1">
                    <a:lumMod val="50000"/>
                  </a:schemeClr>
                </a:solidFill>
              </a:rPr>
              <a:t>Co-Supervisor</a:t>
            </a:r>
            <a:r>
              <a:rPr lang="en-US" sz="2300" dirty="0">
                <a:solidFill>
                  <a:schemeClr val="bg1">
                    <a:lumMod val="50000"/>
                  </a:schemeClr>
                </a:solidFill>
              </a:rPr>
              <a:t>: Prof. Dave Smith</a:t>
            </a:r>
          </a:p>
          <a:p>
            <a:r>
              <a:rPr lang="en-US" sz="2300" dirty="0" smtClean="0">
                <a:solidFill>
                  <a:schemeClr val="bg1">
                    <a:lumMod val="50000"/>
                  </a:schemeClr>
                </a:solidFill>
              </a:rPr>
              <a:t>Nov 6, 2019</a:t>
            </a:r>
            <a:endParaRPr lang="en-US" sz="2300" dirty="0">
              <a:solidFill>
                <a:schemeClr val="bg1">
                  <a:lumMod val="50000"/>
                </a:schemeClr>
              </a:solidFill>
            </a:endParaRPr>
          </a:p>
        </p:txBody>
      </p:sp>
      <p:sp>
        <p:nvSpPr>
          <p:cNvPr id="4" name="Slide Number Placeholder 3">
            <a:extLst>
              <a:ext uri="{FF2B5EF4-FFF2-40B4-BE49-F238E27FC236}">
                <a16:creationId xmlns:a16="http://schemas.microsoft.com/office/drawing/2014/main" xmlns="" id="{4944FC19-3050-4B71-977A-DAA6F37AB0DF}"/>
              </a:ext>
            </a:extLst>
          </p:cNvPr>
          <p:cNvSpPr>
            <a:spLocks noGrp="1"/>
          </p:cNvSpPr>
          <p:nvPr>
            <p:ph type="sldNum" sz="quarter" idx="12"/>
          </p:nvPr>
        </p:nvSpPr>
        <p:spPr/>
        <p:txBody>
          <a:bodyPr/>
          <a:lstStyle/>
          <a:p>
            <a:fld id="{F3332EFC-B9C2-4EF3-A733-16B7EBFB30C8}" type="slidenum">
              <a:rPr lang="en-US" smtClean="0"/>
              <a:t>1</a:t>
            </a:fld>
            <a:r>
              <a:rPr lang="en-US" dirty="0" smtClean="0"/>
              <a:t>/12</a:t>
            </a:r>
            <a:endParaRPr lang="en-US" dirty="0"/>
          </a:p>
        </p:txBody>
      </p:sp>
    </p:spTree>
    <p:extLst>
      <p:ext uri="{BB962C8B-B14F-4D97-AF65-F5344CB8AC3E}">
        <p14:creationId xmlns:p14="http://schemas.microsoft.com/office/powerpoint/2010/main" val="29807139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8597B9A3-768C-4924-A2AC-93EBE490577E}"/>
              </a:ext>
            </a:extLst>
          </p:cNvPr>
          <p:cNvSpPr>
            <a:spLocks noGrp="1"/>
          </p:cNvSpPr>
          <p:nvPr>
            <p:ph type="sldNum" sz="quarter" idx="12"/>
          </p:nvPr>
        </p:nvSpPr>
        <p:spPr/>
        <p:txBody>
          <a:bodyPr/>
          <a:lstStyle/>
          <a:p>
            <a:r>
              <a:rPr lang="en-US" dirty="0" smtClean="0"/>
              <a:t>7/12</a:t>
            </a:r>
            <a:endParaRPr lang="en-US" dirty="0"/>
          </a:p>
        </p:txBody>
      </p:sp>
      <mc:AlternateContent xmlns:mc="http://schemas.openxmlformats.org/markup-compatibility/2006" xmlns:a14="http://schemas.microsoft.com/office/drawing/2010/main">
        <mc:Choice Requires="a14">
          <p:sp>
            <p:nvSpPr>
              <p:cNvPr id="10" name="TextBox 9"/>
              <p:cNvSpPr txBox="1"/>
              <p:nvPr/>
            </p:nvSpPr>
            <p:spPr>
              <a:xfrm>
                <a:off x="902524" y="334085"/>
                <a:ext cx="10790711" cy="2308324"/>
              </a:xfrm>
              <a:prstGeom prst="rect">
                <a:avLst/>
              </a:prstGeom>
              <a:noFill/>
            </p:spPr>
            <p:txBody>
              <a:bodyPr wrap="square" rtlCol="0">
                <a:spAutoFit/>
              </a:bodyPr>
              <a:lstStyle/>
              <a:p>
                <a:r>
                  <a:rPr lang="en-US" sz="2400" dirty="0" smtClean="0"/>
                  <a:t>In the lowest power of </a:t>
                </a:r>
                <a14:m>
                  <m:oMath xmlns:m="http://schemas.openxmlformats.org/officeDocument/2006/math">
                    <m:r>
                      <a:rPr lang="en-US" sz="2400" b="0" i="1" smtClean="0">
                        <a:latin typeface="Cambria Math" charset="0"/>
                      </a:rPr>
                      <m:t>𝜖</m:t>
                    </m:r>
                  </m:oMath>
                </a14:m>
                <a:r>
                  <a:rPr lang="en-US" dirty="0" smtClean="0"/>
                  <a:t>, </a:t>
                </a:r>
                <a:r>
                  <a:rPr lang="en-US" sz="2400" dirty="0" smtClean="0"/>
                  <a:t>we get the following two equations:</a:t>
                </a:r>
              </a:p>
              <a:p>
                <a:endParaRPr lang="en-US" sz="2400" dirty="0"/>
              </a:p>
              <a:p>
                <a:endParaRPr lang="en-US" sz="2400" dirty="0" smtClean="0"/>
              </a:p>
              <a:p>
                <a:endParaRPr lang="en-US" sz="2400" dirty="0"/>
              </a:p>
              <a:p>
                <a:endParaRPr lang="en-US" sz="2400" dirty="0" smtClean="0"/>
              </a:p>
              <a:p>
                <a:r>
                  <a:rPr lang="en-US" sz="2400" dirty="0" smtClean="0"/>
                  <a:t>which are </a:t>
                </a:r>
                <a:r>
                  <a:rPr lang="en-US" sz="2400" b="1" dirty="0" smtClean="0"/>
                  <a:t>wave equations </a:t>
                </a:r>
                <a:r>
                  <a:rPr lang="en-US" sz="2400" dirty="0" smtClean="0"/>
                  <a:t>with velocity 1</a:t>
                </a:r>
                <a:r>
                  <a:rPr lang="en-US" sz="2400" dirty="0"/>
                  <a:t>.</a:t>
                </a:r>
                <a:endParaRPr lang="en-US" dirty="0" smtClean="0"/>
              </a:p>
            </p:txBody>
          </p:sp>
        </mc:Choice>
        <mc:Fallback xmlns="">
          <p:sp>
            <p:nvSpPr>
              <p:cNvPr id="10" name="TextBox 9"/>
              <p:cNvSpPr txBox="1">
                <a:spLocks noRot="1" noChangeAspect="1" noMove="1" noResize="1" noEditPoints="1" noAdjustHandles="1" noChangeArrowheads="1" noChangeShapeType="1" noTextEdit="1"/>
              </p:cNvSpPr>
              <p:nvPr/>
            </p:nvSpPr>
            <p:spPr>
              <a:xfrm>
                <a:off x="902524" y="334085"/>
                <a:ext cx="10790711" cy="2308324"/>
              </a:xfrm>
              <a:prstGeom prst="rect">
                <a:avLst/>
              </a:prstGeom>
              <a:blipFill rotWithShape="0">
                <a:blip r:embed="rId3"/>
                <a:stretch>
                  <a:fillRect l="-847" t="-2116" b="-5291"/>
                </a:stretch>
              </a:blipFill>
            </p:spPr>
            <p:txBody>
              <a:bodyPr/>
              <a:lstStyle/>
              <a:p>
                <a:r>
                  <a:rPr lang="en-US">
                    <a:noFill/>
                  </a:rPr>
                  <a:t> </a:t>
                </a:r>
              </a:p>
            </p:txBody>
          </p:sp>
        </mc:Fallback>
      </mc:AlternateContent>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04302" y="750534"/>
            <a:ext cx="2976418" cy="1502170"/>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925796" y="3295779"/>
                <a:ext cx="9602565" cy="461665"/>
              </a:xfrm>
              <a:prstGeom prst="rect">
                <a:avLst/>
              </a:prstGeom>
              <a:noFill/>
            </p:spPr>
            <p:txBody>
              <a:bodyPr wrap="none" rtlCol="0">
                <a:spAutoFit/>
              </a:bodyPr>
              <a:lstStyle/>
              <a:p>
                <a:r>
                  <a:rPr lang="en-US" sz="2400" dirty="0" smtClean="0"/>
                  <a:t>In the next power of </a:t>
                </a:r>
                <a14:m>
                  <m:oMath xmlns:m="http://schemas.openxmlformats.org/officeDocument/2006/math">
                    <m:r>
                      <a:rPr lang="en-US" sz="2400" b="0" i="1" smtClean="0">
                        <a:latin typeface="Cambria Math" charset="0"/>
                      </a:rPr>
                      <m:t>𝜖</m:t>
                    </m:r>
                  </m:oMath>
                </a14:m>
                <a:r>
                  <a:rPr lang="en-US" sz="2400" dirty="0" smtClean="0"/>
                  <a:t>, we obtain two </a:t>
                </a:r>
                <a:r>
                  <a:rPr lang="en-US" sz="2400" b="1" dirty="0" err="1" smtClean="0"/>
                  <a:t>Korteweg</a:t>
                </a:r>
                <a:r>
                  <a:rPr lang="en-US" sz="2400" b="1" dirty="0" smtClean="0"/>
                  <a:t> de </a:t>
                </a:r>
                <a:r>
                  <a:rPr lang="en-US" sz="2400" b="1" dirty="0" err="1" smtClean="0"/>
                  <a:t>Vries</a:t>
                </a:r>
                <a:r>
                  <a:rPr lang="en-US" sz="2400" b="1" dirty="0" smtClean="0"/>
                  <a:t> (</a:t>
                </a:r>
                <a:r>
                  <a:rPr lang="en-US" sz="2400" b="1" dirty="0" err="1" smtClean="0"/>
                  <a:t>KdV</a:t>
                </a:r>
                <a:r>
                  <a:rPr lang="en-US" sz="2400" b="1" dirty="0" smtClean="0"/>
                  <a:t>) equations</a:t>
                </a:r>
                <a:r>
                  <a:rPr lang="en-US" sz="2400" dirty="0" smtClean="0"/>
                  <a:t>:  </a:t>
                </a:r>
                <a:endParaRPr lang="en-US" sz="2400" dirty="0"/>
              </a:p>
            </p:txBody>
          </p:sp>
        </mc:Choice>
        <mc:Fallback xmlns="">
          <p:sp>
            <p:nvSpPr>
              <p:cNvPr id="7" name="TextBox 6"/>
              <p:cNvSpPr txBox="1">
                <a:spLocks noRot="1" noChangeAspect="1" noMove="1" noResize="1" noEditPoints="1" noAdjustHandles="1" noChangeArrowheads="1" noChangeShapeType="1" noTextEdit="1"/>
              </p:cNvSpPr>
              <p:nvPr/>
            </p:nvSpPr>
            <p:spPr>
              <a:xfrm>
                <a:off x="925796" y="3295779"/>
                <a:ext cx="9602565" cy="461665"/>
              </a:xfrm>
              <a:prstGeom prst="rect">
                <a:avLst/>
              </a:prstGeom>
              <a:blipFill rotWithShape="0">
                <a:blip r:embed="rId5"/>
                <a:stretch>
                  <a:fillRect l="-1016" t="-10667" b="-30667"/>
                </a:stretch>
              </a:blipFill>
            </p:spPr>
            <p:txBody>
              <a:bodyPr/>
              <a:lstStyle/>
              <a:p>
                <a:r>
                  <a:rPr lang="en-US">
                    <a:noFill/>
                  </a:rPr>
                  <a:t> </a:t>
                </a:r>
              </a:p>
            </p:txBody>
          </p:sp>
        </mc:Fallback>
      </mc:AlternateContent>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93019" y="3866983"/>
            <a:ext cx="3398981" cy="1566023"/>
          </a:xfrm>
          <a:prstGeom prst="rect">
            <a:avLst/>
          </a:prstGeom>
        </p:spPr>
      </p:pic>
    </p:spTree>
    <p:extLst>
      <p:ext uri="{BB962C8B-B14F-4D97-AF65-F5344CB8AC3E}">
        <p14:creationId xmlns:p14="http://schemas.microsoft.com/office/powerpoint/2010/main" val="21363008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63FF76-6E01-4F14-B5E8-BCE699FDC948}"/>
              </a:ext>
            </a:extLst>
          </p:cNvPr>
          <p:cNvSpPr>
            <a:spLocks noGrp="1"/>
          </p:cNvSpPr>
          <p:nvPr>
            <p:ph type="ctrTitle"/>
          </p:nvPr>
        </p:nvSpPr>
        <p:spPr/>
        <p:txBody>
          <a:bodyPr>
            <a:noAutofit/>
          </a:bodyPr>
          <a:lstStyle/>
          <a:p>
            <a:r>
              <a:rPr lang="en-US" sz="4400" dirty="0"/>
              <a:t> </a:t>
            </a:r>
            <a:r>
              <a:rPr lang="en-US" sz="4400" dirty="0">
                <a:solidFill>
                  <a:schemeClr val="bg1">
                    <a:lumMod val="50000"/>
                  </a:schemeClr>
                </a:solidFill>
              </a:rPr>
              <a:t>Approximate expansions for </a:t>
            </a:r>
            <a:r>
              <a:rPr lang="en-US" sz="4400" dirty="0" smtClean="0">
                <a:solidFill>
                  <a:schemeClr val="bg1">
                    <a:lumMod val="50000"/>
                  </a:schemeClr>
                </a:solidFill>
              </a:rPr>
              <a:t>wave and </a:t>
            </a:r>
            <a:r>
              <a:rPr lang="en-US" sz="4400" dirty="0" err="1">
                <a:solidFill>
                  <a:schemeClr val="bg1">
                    <a:lumMod val="50000"/>
                  </a:schemeClr>
                </a:solidFill>
              </a:rPr>
              <a:t>KdV</a:t>
            </a:r>
            <a:r>
              <a:rPr lang="en-US" sz="4400" dirty="0">
                <a:solidFill>
                  <a:schemeClr val="bg1">
                    <a:lumMod val="50000"/>
                  </a:schemeClr>
                </a:solidFill>
              </a:rPr>
              <a:t> equations via the velocity potential and </a:t>
            </a:r>
            <a:r>
              <a:rPr lang="en-US" sz="4400" b="1" u="sng" dirty="0">
                <a:ln w="0"/>
                <a:effectLst>
                  <a:outerShdw blurRad="38100" dist="19050" dir="2700000" algn="tl" rotWithShape="0">
                    <a:schemeClr val="dk1">
                      <a:alpha val="40000"/>
                    </a:schemeClr>
                  </a:outerShdw>
                </a:effectLst>
              </a:rPr>
              <a:t>non-local </a:t>
            </a:r>
            <a:r>
              <a:rPr lang="en-US" sz="4400" b="1" u="sng" dirty="0" smtClean="0">
                <a:ln w="0"/>
                <a:effectLst>
                  <a:outerShdw blurRad="38100" dist="19050" dir="2700000" algn="tl" rotWithShape="0">
                    <a:schemeClr val="dk1">
                      <a:alpha val="40000"/>
                    </a:schemeClr>
                  </a:outerShdw>
                </a:effectLst>
              </a:rPr>
              <a:t>formulations</a:t>
            </a:r>
            <a:endParaRPr lang="en-US" sz="4400" b="1" u="sng" dirty="0">
              <a:ln w="0"/>
              <a:effectLst>
                <a:outerShdw blurRad="38100" dist="19050" dir="2700000" algn="tl" rotWithShape="0">
                  <a:schemeClr val="dk1">
                    <a:alpha val="40000"/>
                  </a:schemeClr>
                </a:outerShdw>
              </a:effectLst>
            </a:endParaRPr>
          </a:p>
        </p:txBody>
      </p:sp>
      <p:sp>
        <p:nvSpPr>
          <p:cNvPr id="3" name="Subtitle 2">
            <a:extLst>
              <a:ext uri="{FF2B5EF4-FFF2-40B4-BE49-F238E27FC236}">
                <a16:creationId xmlns:a16="http://schemas.microsoft.com/office/drawing/2014/main" xmlns="" id="{76D6B4C6-BC50-4772-B971-02A14CBA2F37}"/>
              </a:ext>
            </a:extLst>
          </p:cNvPr>
          <p:cNvSpPr>
            <a:spLocks noGrp="1"/>
          </p:cNvSpPr>
          <p:nvPr>
            <p:ph type="subTitle" idx="1"/>
          </p:nvPr>
        </p:nvSpPr>
        <p:spPr/>
        <p:txBody>
          <a:bodyPr>
            <a:normAutofit lnSpcReduction="10000"/>
          </a:bodyPr>
          <a:lstStyle/>
          <a:p>
            <a:r>
              <a:rPr lang="en-US" dirty="0" smtClean="0">
                <a:solidFill>
                  <a:schemeClr val="bg1">
                    <a:lumMod val="50000"/>
                  </a:schemeClr>
                </a:solidFill>
              </a:rPr>
              <a:t>Sultan AITZHAN, </a:t>
            </a:r>
            <a:r>
              <a:rPr lang="en-US" dirty="0">
                <a:solidFill>
                  <a:schemeClr val="bg1">
                    <a:lumMod val="50000"/>
                  </a:schemeClr>
                </a:solidFill>
              </a:rPr>
              <a:t>Yale-NUS College</a:t>
            </a:r>
          </a:p>
          <a:p>
            <a:r>
              <a:rPr lang="en-US" dirty="0">
                <a:solidFill>
                  <a:schemeClr val="bg1">
                    <a:lumMod val="50000"/>
                  </a:schemeClr>
                </a:solidFill>
              </a:rPr>
              <a:t>Supervisor: Prof. </a:t>
            </a:r>
            <a:r>
              <a:rPr lang="en-US" dirty="0" smtClean="0">
                <a:solidFill>
                  <a:schemeClr val="bg1">
                    <a:lumMod val="50000"/>
                  </a:schemeClr>
                </a:solidFill>
              </a:rPr>
              <a:t>Katie </a:t>
            </a:r>
            <a:r>
              <a:rPr lang="en-US" dirty="0" err="1" smtClean="0">
                <a:solidFill>
                  <a:schemeClr val="bg1">
                    <a:lumMod val="50000"/>
                  </a:schemeClr>
                </a:solidFill>
              </a:rPr>
              <a:t>Oliveras</a:t>
            </a:r>
            <a:endParaRPr lang="en-US" dirty="0" smtClean="0">
              <a:solidFill>
                <a:schemeClr val="bg1">
                  <a:lumMod val="50000"/>
                </a:schemeClr>
              </a:solidFill>
            </a:endParaRPr>
          </a:p>
          <a:p>
            <a:r>
              <a:rPr lang="en-US" dirty="0" smtClean="0">
                <a:solidFill>
                  <a:schemeClr val="bg1">
                    <a:lumMod val="50000"/>
                  </a:schemeClr>
                </a:solidFill>
              </a:rPr>
              <a:t>Co-Supervisor: Prof. Dave Smith</a:t>
            </a:r>
            <a:endParaRPr lang="en-US" dirty="0">
              <a:solidFill>
                <a:schemeClr val="bg1">
                  <a:lumMod val="50000"/>
                </a:schemeClr>
              </a:solidFill>
            </a:endParaRPr>
          </a:p>
          <a:p>
            <a:r>
              <a:rPr lang="en-US" dirty="0" smtClean="0">
                <a:solidFill>
                  <a:schemeClr val="bg1">
                    <a:lumMod val="50000"/>
                  </a:schemeClr>
                </a:solidFill>
              </a:rPr>
              <a:t>Nov 6, 2019</a:t>
            </a:r>
            <a:endParaRPr lang="en-US" dirty="0">
              <a:solidFill>
                <a:schemeClr val="bg1">
                  <a:lumMod val="50000"/>
                </a:schemeClr>
              </a:solidFill>
            </a:endParaRPr>
          </a:p>
        </p:txBody>
      </p:sp>
      <p:sp>
        <p:nvSpPr>
          <p:cNvPr id="4" name="Slide Number Placeholder 3">
            <a:extLst>
              <a:ext uri="{FF2B5EF4-FFF2-40B4-BE49-F238E27FC236}">
                <a16:creationId xmlns:a16="http://schemas.microsoft.com/office/drawing/2014/main" xmlns="" id="{4944FC19-3050-4B71-977A-DAA6F37AB0DF}"/>
              </a:ext>
            </a:extLst>
          </p:cNvPr>
          <p:cNvSpPr>
            <a:spLocks noGrp="1"/>
          </p:cNvSpPr>
          <p:nvPr>
            <p:ph type="sldNum" sz="quarter" idx="12"/>
          </p:nvPr>
        </p:nvSpPr>
        <p:spPr/>
        <p:txBody>
          <a:bodyPr/>
          <a:lstStyle/>
          <a:p>
            <a:r>
              <a:rPr lang="en-US" dirty="0" smtClean="0"/>
              <a:t>8/12</a:t>
            </a:r>
            <a:endParaRPr lang="en-US" dirty="0"/>
          </a:p>
        </p:txBody>
      </p:sp>
    </p:spTree>
    <p:extLst>
      <p:ext uri="{BB962C8B-B14F-4D97-AF65-F5344CB8AC3E}">
        <p14:creationId xmlns:p14="http://schemas.microsoft.com/office/powerpoint/2010/main" val="8042147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202DAD29-2EF5-43DD-9D0C-CBCC8F564E13}"/>
              </a:ext>
            </a:extLst>
          </p:cNvPr>
          <p:cNvSpPr>
            <a:spLocks noGrp="1"/>
          </p:cNvSpPr>
          <p:nvPr>
            <p:ph type="sldNum" sz="quarter" idx="12"/>
          </p:nvPr>
        </p:nvSpPr>
        <p:spPr/>
        <p:txBody>
          <a:bodyPr/>
          <a:lstStyle/>
          <a:p>
            <a:r>
              <a:rPr lang="en-US" dirty="0" smtClean="0"/>
              <a:t>9/12</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5476" y="6007100"/>
            <a:ext cx="579284" cy="206887"/>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64296" y="2638831"/>
            <a:ext cx="6341165" cy="3368269"/>
          </a:xfrm>
          <a:prstGeom prst="rect">
            <a:avLst/>
          </a:prstGeom>
        </p:spPr>
      </p:pic>
    </p:spTree>
    <p:extLst>
      <p:ext uri="{BB962C8B-B14F-4D97-AF65-F5344CB8AC3E}">
        <p14:creationId xmlns:p14="http://schemas.microsoft.com/office/powerpoint/2010/main" val="3726966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B59BB1-CD0A-4244-8DEF-DD3CD08C78A2}"/>
              </a:ext>
            </a:extLst>
          </p:cNvPr>
          <p:cNvSpPr>
            <a:spLocks noGrp="1"/>
          </p:cNvSpPr>
          <p:nvPr>
            <p:ph type="title"/>
          </p:nvPr>
        </p:nvSpPr>
        <p:spPr/>
        <p:txBody>
          <a:bodyPr/>
          <a:lstStyle/>
          <a:p>
            <a:r>
              <a:rPr lang="en-US" dirty="0"/>
              <a:t>Capstone outline</a:t>
            </a:r>
          </a:p>
        </p:txBody>
      </p:sp>
      <p:sp>
        <p:nvSpPr>
          <p:cNvPr id="3" name="Content Placeholder 2">
            <a:extLst>
              <a:ext uri="{FF2B5EF4-FFF2-40B4-BE49-F238E27FC236}">
                <a16:creationId xmlns:a16="http://schemas.microsoft.com/office/drawing/2014/main" xmlns="" id="{D215A1B0-7E78-4C4C-AF67-5ACD0A22475E}"/>
              </a:ext>
            </a:extLst>
          </p:cNvPr>
          <p:cNvSpPr>
            <a:spLocks noGrp="1"/>
          </p:cNvSpPr>
          <p:nvPr>
            <p:ph idx="1"/>
          </p:nvPr>
        </p:nvSpPr>
        <p:spPr>
          <a:xfrm>
            <a:off x="838200" y="1825625"/>
            <a:ext cx="10515600" cy="876011"/>
          </a:xfrm>
        </p:spPr>
        <p:txBody>
          <a:bodyPr/>
          <a:lstStyle/>
          <a:p>
            <a:r>
              <a:rPr lang="en-US" b="1" dirty="0" smtClean="0"/>
              <a:t>Goal 1:</a:t>
            </a:r>
            <a:r>
              <a:rPr lang="en-US" dirty="0" smtClean="0"/>
              <a:t> </a:t>
            </a:r>
            <a:r>
              <a:rPr lang="en-US" b="1" dirty="0" smtClean="0"/>
              <a:t>Derive wave and </a:t>
            </a:r>
            <a:r>
              <a:rPr lang="en-US" b="1" dirty="0" err="1" smtClean="0"/>
              <a:t>KdV</a:t>
            </a:r>
            <a:r>
              <a:rPr lang="en-US" b="1" dirty="0" smtClean="0"/>
              <a:t> equations on a half-line in the velocity potential </a:t>
            </a:r>
            <a:r>
              <a:rPr lang="en-US" dirty="0" smtClean="0"/>
              <a:t>and provide the necessary conditions for this derivation. </a:t>
            </a:r>
            <a:endParaRPr lang="en-US" dirty="0"/>
          </a:p>
        </p:txBody>
      </p:sp>
      <p:sp>
        <p:nvSpPr>
          <p:cNvPr id="4" name="Slide Number Placeholder 3">
            <a:extLst>
              <a:ext uri="{FF2B5EF4-FFF2-40B4-BE49-F238E27FC236}">
                <a16:creationId xmlns:a16="http://schemas.microsoft.com/office/drawing/2014/main" xmlns="" id="{202DAD29-2EF5-43DD-9D0C-CBCC8F564E13}"/>
              </a:ext>
            </a:extLst>
          </p:cNvPr>
          <p:cNvSpPr>
            <a:spLocks noGrp="1"/>
          </p:cNvSpPr>
          <p:nvPr>
            <p:ph type="sldNum" sz="quarter" idx="12"/>
          </p:nvPr>
        </p:nvSpPr>
        <p:spPr/>
        <p:txBody>
          <a:bodyPr/>
          <a:lstStyle/>
          <a:p>
            <a:r>
              <a:rPr lang="en-US" dirty="0" smtClean="0"/>
              <a:t>9/12</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5476" y="6007100"/>
            <a:ext cx="579284" cy="206887"/>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64296" y="2638831"/>
            <a:ext cx="6341165" cy="3368269"/>
          </a:xfrm>
          <a:prstGeom prst="rect">
            <a:avLst/>
          </a:prstGeom>
        </p:spPr>
      </p:pic>
    </p:spTree>
    <p:extLst>
      <p:ext uri="{BB962C8B-B14F-4D97-AF65-F5344CB8AC3E}">
        <p14:creationId xmlns:p14="http://schemas.microsoft.com/office/powerpoint/2010/main" val="15184208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B59BB1-CD0A-4244-8DEF-DD3CD08C78A2}"/>
              </a:ext>
            </a:extLst>
          </p:cNvPr>
          <p:cNvSpPr>
            <a:spLocks noGrp="1"/>
          </p:cNvSpPr>
          <p:nvPr>
            <p:ph type="title"/>
          </p:nvPr>
        </p:nvSpPr>
        <p:spPr/>
        <p:txBody>
          <a:bodyPr/>
          <a:lstStyle/>
          <a:p>
            <a:r>
              <a:rPr lang="en-US" dirty="0"/>
              <a:t>Capstone outline</a:t>
            </a:r>
          </a:p>
        </p:txBody>
      </p:sp>
      <p:sp>
        <p:nvSpPr>
          <p:cNvPr id="3" name="Content Placeholder 2">
            <a:extLst>
              <a:ext uri="{FF2B5EF4-FFF2-40B4-BE49-F238E27FC236}">
                <a16:creationId xmlns:a16="http://schemas.microsoft.com/office/drawing/2014/main" xmlns="" id="{D215A1B0-7E78-4C4C-AF67-5ACD0A22475E}"/>
              </a:ext>
            </a:extLst>
          </p:cNvPr>
          <p:cNvSpPr>
            <a:spLocks noGrp="1"/>
          </p:cNvSpPr>
          <p:nvPr>
            <p:ph idx="1"/>
          </p:nvPr>
        </p:nvSpPr>
        <p:spPr/>
        <p:txBody>
          <a:bodyPr/>
          <a:lstStyle/>
          <a:p>
            <a:r>
              <a:rPr lang="en-US" b="1" dirty="0" smtClean="0"/>
              <a:t>Goal 1:</a:t>
            </a:r>
            <a:r>
              <a:rPr lang="en-US" dirty="0" smtClean="0"/>
              <a:t> </a:t>
            </a:r>
            <a:r>
              <a:rPr lang="en-US" b="1" dirty="0" smtClean="0"/>
              <a:t>Derive wave and </a:t>
            </a:r>
            <a:r>
              <a:rPr lang="en-US" b="1" dirty="0" err="1" smtClean="0"/>
              <a:t>KdV</a:t>
            </a:r>
            <a:r>
              <a:rPr lang="en-US" b="1" dirty="0" smtClean="0"/>
              <a:t> equations on a half-line in the velocity potential </a:t>
            </a:r>
            <a:r>
              <a:rPr lang="en-US" dirty="0" smtClean="0"/>
              <a:t>and provide the necessary conditions for this derivation. </a:t>
            </a:r>
            <a:endParaRPr lang="en-US" dirty="0"/>
          </a:p>
          <a:p>
            <a:r>
              <a:rPr lang="en-US" b="1" dirty="0" smtClean="0"/>
              <a:t>Goal 2: </a:t>
            </a:r>
            <a:r>
              <a:rPr lang="en-US" dirty="0" smtClean="0"/>
              <a:t>Derive wave and </a:t>
            </a:r>
            <a:r>
              <a:rPr lang="en-US" dirty="0" err="1" smtClean="0"/>
              <a:t>KdV</a:t>
            </a:r>
            <a:r>
              <a:rPr lang="en-US" dirty="0" smtClean="0"/>
              <a:t> equations on the whole and half-line in</a:t>
            </a:r>
            <a:r>
              <a:rPr lang="en-US" b="1" dirty="0" smtClean="0"/>
              <a:t> the non-local formulation</a:t>
            </a:r>
            <a:r>
              <a:rPr lang="en-US" dirty="0" smtClean="0"/>
              <a:t>.</a:t>
            </a:r>
          </a:p>
          <a:p>
            <a:r>
              <a:rPr lang="en-US" b="1" dirty="0" smtClean="0"/>
              <a:t>Goal 3: </a:t>
            </a:r>
            <a:r>
              <a:rPr lang="en-US" dirty="0" smtClean="0"/>
              <a:t>Depending on results, </a:t>
            </a:r>
            <a:r>
              <a:rPr lang="en-US" b="1" dirty="0" smtClean="0"/>
              <a:t>examine their utility and potential applications</a:t>
            </a:r>
            <a:r>
              <a:rPr lang="en-US" dirty="0" smtClean="0"/>
              <a:t>, in the form of an exploration.</a:t>
            </a:r>
            <a:endParaRPr lang="en-US" b="1" dirty="0"/>
          </a:p>
        </p:txBody>
      </p:sp>
      <p:sp>
        <p:nvSpPr>
          <p:cNvPr id="4" name="Slide Number Placeholder 3">
            <a:extLst>
              <a:ext uri="{FF2B5EF4-FFF2-40B4-BE49-F238E27FC236}">
                <a16:creationId xmlns:a16="http://schemas.microsoft.com/office/drawing/2014/main" xmlns="" id="{202DAD29-2EF5-43DD-9D0C-CBCC8F564E13}"/>
              </a:ext>
            </a:extLst>
          </p:cNvPr>
          <p:cNvSpPr>
            <a:spLocks noGrp="1"/>
          </p:cNvSpPr>
          <p:nvPr>
            <p:ph type="sldNum" sz="quarter" idx="12"/>
          </p:nvPr>
        </p:nvSpPr>
        <p:spPr/>
        <p:txBody>
          <a:bodyPr/>
          <a:lstStyle/>
          <a:p>
            <a:r>
              <a:rPr lang="en-US" dirty="0" smtClean="0"/>
              <a:t>10/12</a:t>
            </a:r>
            <a:endParaRPr lang="en-US" dirty="0"/>
          </a:p>
        </p:txBody>
      </p:sp>
    </p:spTree>
    <p:extLst>
      <p:ext uri="{BB962C8B-B14F-4D97-AF65-F5344CB8AC3E}">
        <p14:creationId xmlns:p14="http://schemas.microsoft.com/office/powerpoint/2010/main" val="13634764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196386-6B55-49F1-86AB-BDFEE842CD0E}"/>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xmlns="" id="{F65B2E0D-F982-4C7E-9230-F95A144FA02F}"/>
              </a:ext>
            </a:extLst>
          </p:cNvPr>
          <p:cNvSpPr>
            <a:spLocks noGrp="1"/>
          </p:cNvSpPr>
          <p:nvPr>
            <p:ph idx="1"/>
          </p:nvPr>
        </p:nvSpPr>
        <p:spPr/>
        <p:txBody>
          <a:bodyPr>
            <a:normAutofit/>
          </a:bodyPr>
          <a:lstStyle/>
          <a:p>
            <a:pPr marL="514350" indent="-514350">
              <a:buAutoNum type="arabicPeriod"/>
            </a:pPr>
            <a:r>
              <a:rPr lang="en-US" dirty="0" smtClean="0"/>
              <a:t>Nonlinear PDEs are hard to solve directly, so we approximate the problem. </a:t>
            </a:r>
            <a:endParaRPr lang="en-US" dirty="0"/>
          </a:p>
          <a:p>
            <a:pPr marL="514350" indent="-514350">
              <a:buAutoNum type="arabicPeriod"/>
            </a:pPr>
            <a:r>
              <a:rPr lang="en-US" dirty="0" smtClean="0"/>
              <a:t>Perturbation expansion and time scales analysis can be used to obtain wave and </a:t>
            </a:r>
            <a:r>
              <a:rPr lang="en-US" dirty="0" err="1" smtClean="0"/>
              <a:t>KdV</a:t>
            </a:r>
            <a:r>
              <a:rPr lang="en-US" dirty="0" smtClean="0"/>
              <a:t> equations on a whole line.</a:t>
            </a:r>
          </a:p>
          <a:p>
            <a:pPr marL="514350" indent="-514350">
              <a:buAutoNum type="arabicPeriod"/>
            </a:pPr>
            <a:r>
              <a:rPr lang="en-US" dirty="0" smtClean="0"/>
              <a:t>It </a:t>
            </a:r>
            <a:r>
              <a:rPr lang="en-US" dirty="0"/>
              <a:t>is of interest to </a:t>
            </a:r>
            <a:r>
              <a:rPr lang="en-US" dirty="0" smtClean="0"/>
              <a:t>extend the procedure in (2) to the half-line problem, and derive these results in the integral formulation.</a:t>
            </a:r>
            <a:endParaRPr lang="en-US" dirty="0"/>
          </a:p>
          <a:p>
            <a:endParaRPr lang="en-US" dirty="0"/>
          </a:p>
        </p:txBody>
      </p:sp>
      <p:sp>
        <p:nvSpPr>
          <p:cNvPr id="4" name="Slide Number Placeholder 3">
            <a:extLst>
              <a:ext uri="{FF2B5EF4-FFF2-40B4-BE49-F238E27FC236}">
                <a16:creationId xmlns:a16="http://schemas.microsoft.com/office/drawing/2014/main" xmlns="" id="{494E16DF-4F07-4CFD-A096-8E1CA61857B3}"/>
              </a:ext>
            </a:extLst>
          </p:cNvPr>
          <p:cNvSpPr>
            <a:spLocks noGrp="1"/>
          </p:cNvSpPr>
          <p:nvPr>
            <p:ph type="sldNum" sz="quarter" idx="12"/>
          </p:nvPr>
        </p:nvSpPr>
        <p:spPr/>
        <p:txBody>
          <a:bodyPr/>
          <a:lstStyle/>
          <a:p>
            <a:r>
              <a:rPr lang="en-US" dirty="0" smtClean="0"/>
              <a:t>11/12</a:t>
            </a:r>
            <a:endParaRPr lang="en-US" dirty="0"/>
          </a:p>
        </p:txBody>
      </p:sp>
    </p:spTree>
    <p:extLst>
      <p:ext uri="{BB962C8B-B14F-4D97-AF65-F5344CB8AC3E}">
        <p14:creationId xmlns:p14="http://schemas.microsoft.com/office/powerpoint/2010/main" val="1784804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196386-6B55-49F1-86AB-BDFEE842CD0E}"/>
              </a:ext>
            </a:extLst>
          </p:cNvPr>
          <p:cNvSpPr>
            <a:spLocks noGrp="1"/>
          </p:cNvSpPr>
          <p:nvPr>
            <p:ph type="title"/>
          </p:nvPr>
        </p:nvSpPr>
        <p:spPr/>
        <p:txBody>
          <a:bodyPr/>
          <a:lstStyle/>
          <a:p>
            <a:r>
              <a:rPr lang="en-US" dirty="0" smtClean="0"/>
              <a:t>References</a:t>
            </a:r>
            <a:endParaRPr lang="en-US" dirty="0"/>
          </a:p>
        </p:txBody>
      </p:sp>
      <p:sp>
        <p:nvSpPr>
          <p:cNvPr id="3" name="Content Placeholder 2">
            <a:extLst>
              <a:ext uri="{FF2B5EF4-FFF2-40B4-BE49-F238E27FC236}">
                <a16:creationId xmlns:a16="http://schemas.microsoft.com/office/drawing/2014/main" xmlns="" id="{F65B2E0D-F982-4C7E-9230-F95A144FA02F}"/>
              </a:ext>
            </a:extLst>
          </p:cNvPr>
          <p:cNvSpPr>
            <a:spLocks noGrp="1"/>
          </p:cNvSpPr>
          <p:nvPr>
            <p:ph idx="1"/>
          </p:nvPr>
        </p:nvSpPr>
        <p:spPr/>
        <p:txBody>
          <a:bodyPr>
            <a:normAutofit/>
          </a:bodyPr>
          <a:lstStyle/>
          <a:p>
            <a:pPr marL="514350" indent="-514350">
              <a:buFont typeface="+mj-lt"/>
              <a:buAutoNum type="arabicPeriod"/>
            </a:pPr>
            <a:r>
              <a:rPr lang="en-US" dirty="0" err="1"/>
              <a:t>Ablowitz</a:t>
            </a:r>
            <a:r>
              <a:rPr lang="en-US" dirty="0"/>
              <a:t>, M. J. (2011). </a:t>
            </a:r>
            <a:r>
              <a:rPr lang="en-US" i="1" dirty="0"/>
              <a:t>Nonlinear dispersive waves: Asymptotic analysis and solitons</a:t>
            </a:r>
            <a:r>
              <a:rPr lang="en-US" dirty="0"/>
              <a:t>. Cambridge: Cambridge University </a:t>
            </a:r>
            <a:r>
              <a:rPr lang="en-US" dirty="0" smtClean="0"/>
              <a:t>Press.</a:t>
            </a:r>
          </a:p>
          <a:p>
            <a:pPr marL="514350" indent="-514350">
              <a:buFont typeface="+mj-lt"/>
              <a:buAutoNum type="arabicPeriod"/>
            </a:pPr>
            <a:r>
              <a:rPr lang="en-US" dirty="0" err="1" smtClean="0"/>
              <a:t>Deconinck</a:t>
            </a:r>
            <a:r>
              <a:rPr lang="en-US" dirty="0" smtClean="0"/>
              <a:t>, B. (2010). </a:t>
            </a:r>
            <a:r>
              <a:rPr lang="en-US" i="1" dirty="0"/>
              <a:t>Nonlinear </a:t>
            </a:r>
            <a:r>
              <a:rPr lang="en-US" i="1" dirty="0" smtClean="0"/>
              <a:t>waves</a:t>
            </a:r>
            <a:r>
              <a:rPr lang="en-US" dirty="0" smtClean="0"/>
              <a:t>. </a:t>
            </a:r>
          </a:p>
          <a:p>
            <a:pPr marL="514350" indent="-514350">
              <a:buFont typeface="+mj-lt"/>
              <a:buAutoNum type="arabicPeriod"/>
            </a:pPr>
            <a:r>
              <a:rPr lang="en-US" dirty="0" err="1" smtClean="0"/>
              <a:t>Oliveras</a:t>
            </a:r>
            <a:r>
              <a:rPr lang="en-US" dirty="0" smtClean="0"/>
              <a:t>, K. (2019</a:t>
            </a:r>
            <a:r>
              <a:rPr lang="en-US" dirty="0"/>
              <a:t>). </a:t>
            </a:r>
            <a:r>
              <a:rPr lang="en-US" dirty="0" smtClean="0"/>
              <a:t>Detailed notes: a reduction of the Euler equations to a single time dependent equation. </a:t>
            </a:r>
          </a:p>
          <a:p>
            <a:pPr marL="514350" indent="-514350">
              <a:buFont typeface="+mj-lt"/>
              <a:buAutoNum type="arabicPeriod"/>
            </a:pPr>
            <a:r>
              <a:rPr lang="en-US" dirty="0" err="1" smtClean="0"/>
              <a:t>Ablowitz</a:t>
            </a:r>
            <a:r>
              <a:rPr lang="en-US" dirty="0" smtClean="0"/>
              <a:t>, </a:t>
            </a:r>
            <a:r>
              <a:rPr lang="en-US" dirty="0"/>
              <a:t>M. J., </a:t>
            </a:r>
            <a:r>
              <a:rPr lang="en-US" dirty="0" err="1" smtClean="0"/>
              <a:t>Fokas</a:t>
            </a:r>
            <a:r>
              <a:rPr lang="en-US" dirty="0" smtClean="0"/>
              <a:t>, </a:t>
            </a:r>
            <a:r>
              <a:rPr lang="en-US" dirty="0"/>
              <a:t>A. S., &amp; </a:t>
            </a:r>
            <a:r>
              <a:rPr lang="en-US" dirty="0" err="1" smtClean="0"/>
              <a:t>Musslimani</a:t>
            </a:r>
            <a:r>
              <a:rPr lang="en-US" dirty="0" smtClean="0"/>
              <a:t>, </a:t>
            </a:r>
            <a:r>
              <a:rPr lang="en-US" dirty="0"/>
              <a:t>Z. H. (2006). On a new non-local formulation of water waves.</a:t>
            </a:r>
            <a:r>
              <a:rPr lang="en-US" i="1" dirty="0"/>
              <a:t> Journal of Fluid Mechanics, 562</a:t>
            </a:r>
            <a:r>
              <a:rPr lang="en-US" dirty="0"/>
              <a:t>, 313-343. </a:t>
            </a:r>
          </a:p>
        </p:txBody>
      </p:sp>
      <p:sp>
        <p:nvSpPr>
          <p:cNvPr id="4" name="Slide Number Placeholder 3">
            <a:extLst>
              <a:ext uri="{FF2B5EF4-FFF2-40B4-BE49-F238E27FC236}">
                <a16:creationId xmlns:a16="http://schemas.microsoft.com/office/drawing/2014/main" xmlns="" id="{494E16DF-4F07-4CFD-A096-8E1CA61857B3}"/>
              </a:ext>
            </a:extLst>
          </p:cNvPr>
          <p:cNvSpPr>
            <a:spLocks noGrp="1"/>
          </p:cNvSpPr>
          <p:nvPr>
            <p:ph type="sldNum" sz="quarter" idx="12"/>
          </p:nvPr>
        </p:nvSpPr>
        <p:spPr/>
        <p:txBody>
          <a:bodyPr/>
          <a:lstStyle/>
          <a:p>
            <a:r>
              <a:rPr lang="en-US" dirty="0" smtClean="0"/>
              <a:t>12/12</a:t>
            </a:r>
            <a:endParaRPr lang="en-US" dirty="0"/>
          </a:p>
        </p:txBody>
      </p:sp>
    </p:spTree>
    <p:extLst>
      <p:ext uri="{BB962C8B-B14F-4D97-AF65-F5344CB8AC3E}">
        <p14:creationId xmlns:p14="http://schemas.microsoft.com/office/powerpoint/2010/main" val="245315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63FF76-6E01-4F14-B5E8-BCE699FDC948}"/>
              </a:ext>
            </a:extLst>
          </p:cNvPr>
          <p:cNvSpPr>
            <a:spLocks noGrp="1"/>
          </p:cNvSpPr>
          <p:nvPr>
            <p:ph type="ctrTitle"/>
          </p:nvPr>
        </p:nvSpPr>
        <p:spPr/>
        <p:txBody>
          <a:bodyPr>
            <a:noAutofit/>
          </a:bodyPr>
          <a:lstStyle/>
          <a:p>
            <a:r>
              <a:rPr lang="en-US" sz="4400" dirty="0"/>
              <a:t> </a:t>
            </a:r>
            <a:r>
              <a:rPr lang="en-US" sz="4400" dirty="0">
                <a:solidFill>
                  <a:schemeClr val="bg1">
                    <a:lumMod val="50000"/>
                  </a:schemeClr>
                </a:solidFill>
              </a:rPr>
              <a:t>Approximate expansions for </a:t>
            </a:r>
            <a:r>
              <a:rPr lang="en-US" sz="4400" dirty="0" smtClean="0">
                <a:solidFill>
                  <a:schemeClr val="bg1">
                    <a:lumMod val="50000"/>
                  </a:schemeClr>
                </a:solidFill>
              </a:rPr>
              <a:t>wave and </a:t>
            </a:r>
            <a:r>
              <a:rPr lang="en-US" sz="4400" dirty="0" err="1">
                <a:solidFill>
                  <a:schemeClr val="bg1">
                    <a:lumMod val="50000"/>
                  </a:schemeClr>
                </a:solidFill>
              </a:rPr>
              <a:t>KdV</a:t>
            </a:r>
            <a:r>
              <a:rPr lang="en-US" sz="4400" dirty="0">
                <a:solidFill>
                  <a:schemeClr val="bg1">
                    <a:lumMod val="50000"/>
                  </a:schemeClr>
                </a:solidFill>
              </a:rPr>
              <a:t> equations via </a:t>
            </a:r>
            <a:r>
              <a:rPr lang="en-US" sz="4400" b="1" u="sng" dirty="0">
                <a:ln w="0">
                  <a:solidFill>
                    <a:sysClr val="windowText" lastClr="000000"/>
                  </a:solidFill>
                </a:ln>
                <a:solidFill>
                  <a:sysClr val="windowText" lastClr="000000"/>
                </a:solidFill>
                <a:effectLst>
                  <a:outerShdw blurRad="38100" dist="19050" dir="2700000" algn="tl" rotWithShape="0">
                    <a:schemeClr val="dk1">
                      <a:alpha val="40000"/>
                    </a:schemeClr>
                  </a:outerShdw>
                </a:effectLst>
              </a:rPr>
              <a:t>the velocity potential </a:t>
            </a:r>
            <a:r>
              <a:rPr lang="en-US" sz="4400" dirty="0">
                <a:solidFill>
                  <a:schemeClr val="bg1">
                    <a:lumMod val="50000"/>
                  </a:schemeClr>
                </a:solidFill>
              </a:rPr>
              <a:t>and non-local </a:t>
            </a:r>
            <a:r>
              <a:rPr lang="en-US" sz="4400" dirty="0" smtClean="0">
                <a:solidFill>
                  <a:schemeClr val="bg1">
                    <a:lumMod val="50000"/>
                  </a:schemeClr>
                </a:solidFill>
              </a:rPr>
              <a:t>formulations</a:t>
            </a:r>
            <a:endParaRPr lang="en-US" sz="4400" dirty="0">
              <a:solidFill>
                <a:schemeClr val="bg1">
                  <a:lumMod val="50000"/>
                </a:schemeClr>
              </a:solidFill>
            </a:endParaRPr>
          </a:p>
        </p:txBody>
      </p:sp>
      <p:sp>
        <p:nvSpPr>
          <p:cNvPr id="3" name="Subtitle 2">
            <a:extLst>
              <a:ext uri="{FF2B5EF4-FFF2-40B4-BE49-F238E27FC236}">
                <a16:creationId xmlns:a16="http://schemas.microsoft.com/office/drawing/2014/main" xmlns="" id="{76D6B4C6-BC50-4772-B971-02A14CBA2F37}"/>
              </a:ext>
            </a:extLst>
          </p:cNvPr>
          <p:cNvSpPr>
            <a:spLocks noGrp="1"/>
          </p:cNvSpPr>
          <p:nvPr>
            <p:ph type="subTitle" idx="1"/>
          </p:nvPr>
        </p:nvSpPr>
        <p:spPr/>
        <p:txBody>
          <a:bodyPr>
            <a:noAutofit/>
          </a:bodyPr>
          <a:lstStyle/>
          <a:p>
            <a:r>
              <a:rPr lang="en-US" sz="2300" dirty="0" smtClean="0">
                <a:solidFill>
                  <a:schemeClr val="bg1">
                    <a:lumMod val="50000"/>
                  </a:schemeClr>
                </a:solidFill>
              </a:rPr>
              <a:t>Sultan AITZHAN, </a:t>
            </a:r>
            <a:r>
              <a:rPr lang="en-US" sz="2300" dirty="0">
                <a:solidFill>
                  <a:schemeClr val="bg1">
                    <a:lumMod val="50000"/>
                  </a:schemeClr>
                </a:solidFill>
              </a:rPr>
              <a:t>Yale-NUS College</a:t>
            </a:r>
          </a:p>
          <a:p>
            <a:r>
              <a:rPr lang="en-US" sz="2300" dirty="0">
                <a:solidFill>
                  <a:schemeClr val="bg1">
                    <a:lumMod val="50000"/>
                  </a:schemeClr>
                </a:solidFill>
              </a:rPr>
              <a:t>Supervisor: Prof. </a:t>
            </a:r>
            <a:r>
              <a:rPr lang="en-US" sz="2300" dirty="0" smtClean="0">
                <a:solidFill>
                  <a:schemeClr val="bg1">
                    <a:lumMod val="50000"/>
                  </a:schemeClr>
                </a:solidFill>
              </a:rPr>
              <a:t>Katie </a:t>
            </a:r>
            <a:r>
              <a:rPr lang="en-US" sz="2300" dirty="0" err="1" smtClean="0">
                <a:solidFill>
                  <a:schemeClr val="bg1">
                    <a:lumMod val="50000"/>
                  </a:schemeClr>
                </a:solidFill>
              </a:rPr>
              <a:t>Oliveras</a:t>
            </a:r>
            <a:endParaRPr lang="en-US" sz="2300" dirty="0" smtClean="0">
              <a:solidFill>
                <a:schemeClr val="bg1">
                  <a:lumMod val="50000"/>
                </a:schemeClr>
              </a:solidFill>
            </a:endParaRPr>
          </a:p>
          <a:p>
            <a:r>
              <a:rPr lang="en-US" sz="2300" dirty="0" smtClean="0">
                <a:solidFill>
                  <a:schemeClr val="bg1">
                    <a:lumMod val="50000"/>
                  </a:schemeClr>
                </a:solidFill>
              </a:rPr>
              <a:t>Co-Supervisor: Prof. Dave Smith</a:t>
            </a:r>
            <a:endParaRPr lang="en-US" sz="2300" dirty="0">
              <a:solidFill>
                <a:schemeClr val="bg1">
                  <a:lumMod val="50000"/>
                </a:schemeClr>
              </a:solidFill>
            </a:endParaRPr>
          </a:p>
          <a:p>
            <a:r>
              <a:rPr lang="en-US" sz="2300" dirty="0" smtClean="0">
                <a:solidFill>
                  <a:schemeClr val="bg1">
                    <a:lumMod val="50000"/>
                  </a:schemeClr>
                </a:solidFill>
              </a:rPr>
              <a:t>Nov 6, 2019</a:t>
            </a:r>
            <a:endParaRPr lang="en-US" sz="2300" dirty="0">
              <a:solidFill>
                <a:schemeClr val="bg1">
                  <a:lumMod val="50000"/>
                </a:schemeClr>
              </a:solidFill>
            </a:endParaRPr>
          </a:p>
        </p:txBody>
      </p:sp>
      <p:sp>
        <p:nvSpPr>
          <p:cNvPr id="4" name="Slide Number Placeholder 3">
            <a:extLst>
              <a:ext uri="{FF2B5EF4-FFF2-40B4-BE49-F238E27FC236}">
                <a16:creationId xmlns:a16="http://schemas.microsoft.com/office/drawing/2014/main" xmlns="" id="{4944FC19-3050-4B71-977A-DAA6F37AB0DF}"/>
              </a:ext>
            </a:extLst>
          </p:cNvPr>
          <p:cNvSpPr>
            <a:spLocks noGrp="1"/>
          </p:cNvSpPr>
          <p:nvPr>
            <p:ph type="sldNum" sz="quarter" idx="12"/>
          </p:nvPr>
        </p:nvSpPr>
        <p:spPr/>
        <p:txBody>
          <a:bodyPr/>
          <a:lstStyle/>
          <a:p>
            <a:fld id="{F3332EFC-B9C2-4EF3-A733-16B7EBFB30C8}" type="slidenum">
              <a:rPr lang="en-US" smtClean="0"/>
              <a:t>2</a:t>
            </a:fld>
            <a:r>
              <a:rPr lang="en-US" dirty="0" smtClean="0"/>
              <a:t>/12</a:t>
            </a:r>
            <a:endParaRPr lang="en-US" dirty="0"/>
          </a:p>
        </p:txBody>
      </p:sp>
    </p:spTree>
    <p:extLst>
      <p:ext uri="{BB962C8B-B14F-4D97-AF65-F5344CB8AC3E}">
        <p14:creationId xmlns:p14="http://schemas.microsoft.com/office/powerpoint/2010/main" val="18348542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8597B9A3-768C-4924-A2AC-93EBE490577E}"/>
              </a:ext>
            </a:extLst>
          </p:cNvPr>
          <p:cNvSpPr>
            <a:spLocks noGrp="1"/>
          </p:cNvSpPr>
          <p:nvPr>
            <p:ph type="sldNum" sz="quarter" idx="12"/>
          </p:nvPr>
        </p:nvSpPr>
        <p:spPr/>
        <p:txBody>
          <a:bodyPr/>
          <a:lstStyle/>
          <a:p>
            <a:fld id="{F3332EFC-B9C2-4EF3-A733-16B7EBFB30C8}" type="slidenum">
              <a:rPr lang="en-US" smtClean="0"/>
              <a:t>3</a:t>
            </a:fld>
            <a:r>
              <a:rPr lang="en-US" dirty="0"/>
              <a:t>/12</a:t>
            </a:r>
          </a:p>
        </p:txBody>
      </p:sp>
      <p:sp>
        <p:nvSpPr>
          <p:cNvPr id="10" name="TextBox 9"/>
          <p:cNvSpPr txBox="1"/>
          <p:nvPr/>
        </p:nvSpPr>
        <p:spPr>
          <a:xfrm>
            <a:off x="902525" y="334085"/>
            <a:ext cx="4199419" cy="1015663"/>
          </a:xfrm>
          <a:prstGeom prst="rect">
            <a:avLst/>
          </a:prstGeom>
          <a:noFill/>
        </p:spPr>
        <p:txBody>
          <a:bodyPr wrap="none" rtlCol="0">
            <a:spAutoFit/>
          </a:bodyPr>
          <a:lstStyle/>
          <a:p>
            <a:r>
              <a:rPr lang="en-US" sz="2400" dirty="0" smtClean="0"/>
              <a:t>Consider the following problem:</a:t>
            </a:r>
          </a:p>
          <a:p>
            <a:endParaRPr lang="en-US" dirty="0"/>
          </a:p>
          <a:p>
            <a:endParaRPr lang="en-US"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0011" y="740147"/>
            <a:ext cx="6128806" cy="2948384"/>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8587" y="740147"/>
            <a:ext cx="6128806" cy="3007993"/>
          </a:xfrm>
          <a:prstGeom prst="rect">
            <a:avLst/>
          </a:prstGeom>
        </p:spPr>
      </p:pic>
    </p:spTree>
    <p:extLst>
      <p:ext uri="{BB962C8B-B14F-4D97-AF65-F5344CB8AC3E}">
        <p14:creationId xmlns:p14="http://schemas.microsoft.com/office/powerpoint/2010/main" val="12821824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8597B9A3-768C-4924-A2AC-93EBE490577E}"/>
              </a:ext>
            </a:extLst>
          </p:cNvPr>
          <p:cNvSpPr>
            <a:spLocks noGrp="1"/>
          </p:cNvSpPr>
          <p:nvPr>
            <p:ph type="sldNum" sz="quarter" idx="12"/>
          </p:nvPr>
        </p:nvSpPr>
        <p:spPr/>
        <p:txBody>
          <a:bodyPr/>
          <a:lstStyle/>
          <a:p>
            <a:fld id="{F3332EFC-B9C2-4EF3-A733-16B7EBFB30C8}" type="slidenum">
              <a:rPr lang="en-US" smtClean="0"/>
              <a:t>4</a:t>
            </a:fld>
            <a:r>
              <a:rPr lang="en-US" dirty="0"/>
              <a:t>/12</a:t>
            </a:r>
          </a:p>
        </p:txBody>
      </p:sp>
      <p:sp>
        <p:nvSpPr>
          <p:cNvPr id="10" name="TextBox 9"/>
          <p:cNvSpPr txBox="1"/>
          <p:nvPr/>
        </p:nvSpPr>
        <p:spPr>
          <a:xfrm>
            <a:off x="902525" y="334085"/>
            <a:ext cx="4199419" cy="1015663"/>
          </a:xfrm>
          <a:prstGeom prst="rect">
            <a:avLst/>
          </a:prstGeom>
          <a:noFill/>
        </p:spPr>
        <p:txBody>
          <a:bodyPr wrap="none" rtlCol="0">
            <a:spAutoFit/>
          </a:bodyPr>
          <a:lstStyle/>
          <a:p>
            <a:r>
              <a:rPr lang="en-US" sz="2400" dirty="0" smtClean="0"/>
              <a:t>Consider the following problem:</a:t>
            </a:r>
          </a:p>
          <a:p>
            <a:endParaRPr lang="en-US" dirty="0"/>
          </a:p>
          <a:p>
            <a:endParaRPr lang="en-US" dirty="0" smtClean="0"/>
          </a:p>
        </p:txBody>
      </p:sp>
      <p:sp>
        <p:nvSpPr>
          <p:cNvPr id="19" name="TextBox 18"/>
          <p:cNvSpPr txBox="1"/>
          <p:nvPr/>
        </p:nvSpPr>
        <p:spPr>
          <a:xfrm>
            <a:off x="878458" y="3836466"/>
            <a:ext cx="2210926" cy="461665"/>
          </a:xfrm>
          <a:prstGeom prst="rect">
            <a:avLst/>
          </a:prstGeom>
          <a:noFill/>
        </p:spPr>
        <p:txBody>
          <a:bodyPr wrap="none" rtlCol="0">
            <a:spAutoFit/>
          </a:bodyPr>
          <a:lstStyle/>
          <a:p>
            <a:r>
              <a:rPr lang="en-US" sz="2400" dirty="0" smtClean="0"/>
              <a:t>Mathematically:</a:t>
            </a:r>
            <a:endParaRPr lang="en-US" sz="2400" dirty="0"/>
          </a:p>
        </p:txBody>
      </p:sp>
      <p:grpSp>
        <p:nvGrpSpPr>
          <p:cNvPr id="31" name="Group 30"/>
          <p:cNvGrpSpPr/>
          <p:nvPr/>
        </p:nvGrpSpPr>
        <p:grpSpPr>
          <a:xfrm>
            <a:off x="2324122" y="733556"/>
            <a:ext cx="6547123" cy="3063715"/>
            <a:chOff x="2323109" y="3352280"/>
            <a:chExt cx="6406245" cy="3311282"/>
          </a:xfrm>
        </p:grpSpPr>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2425" y="3352280"/>
              <a:ext cx="5996929" cy="3186632"/>
            </a:xfrm>
            <a:prstGeom prst="rect">
              <a:avLst/>
            </a:prstGeom>
          </p:spPr>
        </p:pic>
        <p:grpSp>
          <p:nvGrpSpPr>
            <p:cNvPr id="30" name="Group 29"/>
            <p:cNvGrpSpPr/>
            <p:nvPr/>
          </p:nvGrpSpPr>
          <p:grpSpPr>
            <a:xfrm>
              <a:off x="2323109" y="3958793"/>
              <a:ext cx="6406245" cy="2704769"/>
              <a:chOff x="2323109" y="3958793"/>
              <a:chExt cx="6406245" cy="2704769"/>
            </a:xfrm>
          </p:grpSpPr>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3109" y="6300025"/>
                <a:ext cx="900388" cy="363537"/>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45346" y="5476339"/>
                <a:ext cx="1540975" cy="360228"/>
              </a:xfrm>
              <a:prstGeom prst="rect">
                <a:avLst/>
              </a:prstGeom>
            </p:spPr>
          </p:pic>
          <p:pic>
            <p:nvPicPr>
              <p:cNvPr id="28" name="Picture 2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92434" y="3958793"/>
                <a:ext cx="1136920" cy="340415"/>
              </a:xfrm>
              <a:prstGeom prst="rect">
                <a:avLst/>
              </a:prstGeom>
            </p:spPr>
          </p:pic>
        </p:grpSp>
      </p:grpSp>
      <p:sp>
        <p:nvSpPr>
          <p:cNvPr id="32" name="TextBox 31"/>
          <p:cNvSpPr txBox="1"/>
          <p:nvPr/>
        </p:nvSpPr>
        <p:spPr>
          <a:xfrm>
            <a:off x="878458" y="5920258"/>
            <a:ext cx="7878439" cy="461665"/>
          </a:xfrm>
          <a:prstGeom prst="rect">
            <a:avLst/>
          </a:prstGeom>
          <a:noFill/>
        </p:spPr>
        <p:txBody>
          <a:bodyPr wrap="none" rtlCol="0">
            <a:spAutoFit/>
          </a:bodyPr>
          <a:lstStyle/>
          <a:p>
            <a:r>
              <a:rPr lang="en-US" sz="2400" dirty="0" smtClean="0"/>
              <a:t>This is referred to as a </a:t>
            </a:r>
            <a:r>
              <a:rPr lang="en-US" sz="2400" b="1" dirty="0" smtClean="0"/>
              <a:t>water wave problem </a:t>
            </a:r>
            <a:r>
              <a:rPr lang="en-US" sz="2400" dirty="0" smtClean="0"/>
              <a:t>on the whole line.</a:t>
            </a:r>
            <a:endParaRPr lang="en-US" sz="2400" dirty="0"/>
          </a:p>
        </p:txBody>
      </p:sp>
      <p:pic>
        <p:nvPicPr>
          <p:cNvPr id="13" name="Picture 12"/>
          <p:cNvPicPr>
            <a:picLocks noChangeAspect="1"/>
          </p:cNvPicPr>
          <p:nvPr/>
        </p:nvPicPr>
        <p:blipFill rotWithShape="1">
          <a:blip r:embed="rId7">
            <a:extLst>
              <a:ext uri="{28A0092B-C50C-407E-A947-70E740481C1C}">
                <a14:useLocalDpi xmlns:a14="http://schemas.microsoft.com/office/drawing/2010/main" val="0"/>
              </a:ext>
            </a:extLst>
          </a:blip>
          <a:srcRect l="15979"/>
          <a:stretch/>
        </p:blipFill>
        <p:spPr>
          <a:xfrm>
            <a:off x="2131542" y="4256367"/>
            <a:ext cx="9222258" cy="1773809"/>
          </a:xfrm>
          <a:prstGeom prst="rect">
            <a:avLst/>
          </a:prstGeom>
        </p:spPr>
      </p:pic>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24123" y="733556"/>
            <a:ext cx="6660266" cy="3110520"/>
          </a:xfrm>
          <a:prstGeom prst="rect">
            <a:avLst/>
          </a:prstGeom>
        </p:spPr>
      </p:pic>
    </p:spTree>
    <p:extLst>
      <p:ext uri="{BB962C8B-B14F-4D97-AF65-F5344CB8AC3E}">
        <p14:creationId xmlns:p14="http://schemas.microsoft.com/office/powerpoint/2010/main" val="10141691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63FF76-6E01-4F14-B5E8-BCE699FDC948}"/>
              </a:ext>
            </a:extLst>
          </p:cNvPr>
          <p:cNvSpPr>
            <a:spLocks noGrp="1"/>
          </p:cNvSpPr>
          <p:nvPr>
            <p:ph type="ctrTitle"/>
          </p:nvPr>
        </p:nvSpPr>
        <p:spPr/>
        <p:txBody>
          <a:bodyPr>
            <a:noAutofit/>
          </a:bodyPr>
          <a:lstStyle/>
          <a:p>
            <a:r>
              <a:rPr lang="en-US" sz="4400" dirty="0"/>
              <a:t> </a:t>
            </a:r>
            <a:r>
              <a:rPr lang="en-US" sz="4400" b="1" u="sng" dirty="0">
                <a:ln w="0">
                  <a:solidFill>
                    <a:sysClr val="windowText" lastClr="000000"/>
                  </a:solidFill>
                </a:ln>
                <a:solidFill>
                  <a:sysClr val="windowText" lastClr="000000"/>
                </a:solidFill>
                <a:effectLst>
                  <a:outerShdw blurRad="38100" dist="19050" dir="2700000" algn="tl" rotWithShape="0">
                    <a:schemeClr val="dk1">
                      <a:alpha val="40000"/>
                    </a:schemeClr>
                  </a:outerShdw>
                </a:effectLst>
              </a:rPr>
              <a:t>Approximate </a:t>
            </a:r>
            <a:r>
              <a:rPr lang="en-US" sz="4400" b="1" u="sng" dirty="0" smtClean="0">
                <a:ln w="0">
                  <a:solidFill>
                    <a:sysClr val="windowText" lastClr="000000"/>
                  </a:solidFill>
                </a:ln>
                <a:solidFill>
                  <a:sysClr val="windowText" lastClr="000000"/>
                </a:solidFill>
                <a:effectLst>
                  <a:outerShdw blurRad="38100" dist="19050" dir="2700000" algn="tl" rotWithShape="0">
                    <a:schemeClr val="dk1">
                      <a:alpha val="40000"/>
                    </a:schemeClr>
                  </a:outerShdw>
                </a:effectLst>
              </a:rPr>
              <a:t>expansions</a:t>
            </a:r>
            <a:r>
              <a:rPr lang="en-US" sz="4400" b="1" dirty="0" smtClean="0">
                <a:ln w="0">
                  <a:solidFill>
                    <a:sysClr val="windowText" lastClr="000000"/>
                  </a:solidFill>
                </a:ln>
                <a:solidFill>
                  <a:sysClr val="windowText" lastClr="000000"/>
                </a:solidFill>
                <a:effectLst>
                  <a:outerShdw blurRad="38100" dist="19050" dir="2700000" algn="tl" rotWithShape="0">
                    <a:schemeClr val="dk1">
                      <a:alpha val="40000"/>
                    </a:schemeClr>
                  </a:outerShdw>
                </a:effectLst>
              </a:rPr>
              <a:t> </a:t>
            </a:r>
            <a:r>
              <a:rPr lang="en-US" sz="4400" dirty="0" smtClean="0">
                <a:solidFill>
                  <a:schemeClr val="bg1">
                    <a:lumMod val="50000"/>
                  </a:schemeClr>
                </a:solidFill>
              </a:rPr>
              <a:t>for </a:t>
            </a:r>
            <a:r>
              <a:rPr lang="en-US" sz="4400" dirty="0" smtClean="0">
                <a:solidFill>
                  <a:schemeClr val="bg1">
                    <a:lumMod val="50000"/>
                  </a:schemeClr>
                </a:solidFill>
              </a:rPr>
              <a:t>wave and </a:t>
            </a:r>
            <a:r>
              <a:rPr lang="en-US" sz="4400" dirty="0" err="1">
                <a:solidFill>
                  <a:schemeClr val="bg1">
                    <a:lumMod val="50000"/>
                  </a:schemeClr>
                </a:solidFill>
              </a:rPr>
              <a:t>KdV</a:t>
            </a:r>
            <a:r>
              <a:rPr lang="en-US" sz="4400" dirty="0">
                <a:solidFill>
                  <a:schemeClr val="bg1">
                    <a:lumMod val="50000"/>
                  </a:schemeClr>
                </a:solidFill>
              </a:rPr>
              <a:t> equations via the velocity potential and non-local </a:t>
            </a:r>
            <a:r>
              <a:rPr lang="en-US" sz="4400" dirty="0" smtClean="0">
                <a:solidFill>
                  <a:schemeClr val="bg1">
                    <a:lumMod val="50000"/>
                  </a:schemeClr>
                </a:solidFill>
              </a:rPr>
              <a:t>formulations</a:t>
            </a:r>
            <a:endParaRPr lang="en-US" sz="4400" dirty="0">
              <a:solidFill>
                <a:schemeClr val="bg1">
                  <a:lumMod val="50000"/>
                </a:schemeClr>
              </a:solidFill>
            </a:endParaRPr>
          </a:p>
        </p:txBody>
      </p:sp>
      <p:sp>
        <p:nvSpPr>
          <p:cNvPr id="3" name="Subtitle 2">
            <a:extLst>
              <a:ext uri="{FF2B5EF4-FFF2-40B4-BE49-F238E27FC236}">
                <a16:creationId xmlns:a16="http://schemas.microsoft.com/office/drawing/2014/main" xmlns="" id="{76D6B4C6-BC50-4772-B971-02A14CBA2F37}"/>
              </a:ext>
            </a:extLst>
          </p:cNvPr>
          <p:cNvSpPr>
            <a:spLocks noGrp="1"/>
          </p:cNvSpPr>
          <p:nvPr>
            <p:ph type="subTitle" idx="1"/>
          </p:nvPr>
        </p:nvSpPr>
        <p:spPr/>
        <p:txBody>
          <a:bodyPr>
            <a:normAutofit lnSpcReduction="10000"/>
          </a:bodyPr>
          <a:lstStyle/>
          <a:p>
            <a:r>
              <a:rPr lang="en-US" dirty="0" smtClean="0">
                <a:solidFill>
                  <a:schemeClr val="bg1">
                    <a:lumMod val="50000"/>
                  </a:schemeClr>
                </a:solidFill>
              </a:rPr>
              <a:t>Sultan AITZHAN, </a:t>
            </a:r>
            <a:r>
              <a:rPr lang="en-US" dirty="0">
                <a:solidFill>
                  <a:schemeClr val="bg1">
                    <a:lumMod val="50000"/>
                  </a:schemeClr>
                </a:solidFill>
              </a:rPr>
              <a:t>Yale-NUS College</a:t>
            </a:r>
          </a:p>
          <a:p>
            <a:r>
              <a:rPr lang="en-US" dirty="0">
                <a:solidFill>
                  <a:schemeClr val="bg1">
                    <a:lumMod val="50000"/>
                  </a:schemeClr>
                </a:solidFill>
              </a:rPr>
              <a:t>Supervisor: Prof. </a:t>
            </a:r>
            <a:r>
              <a:rPr lang="en-US" dirty="0" smtClean="0">
                <a:solidFill>
                  <a:schemeClr val="bg1">
                    <a:lumMod val="50000"/>
                  </a:schemeClr>
                </a:solidFill>
              </a:rPr>
              <a:t>Katie </a:t>
            </a:r>
            <a:r>
              <a:rPr lang="en-US" dirty="0" err="1" smtClean="0">
                <a:solidFill>
                  <a:schemeClr val="bg1">
                    <a:lumMod val="50000"/>
                  </a:schemeClr>
                </a:solidFill>
              </a:rPr>
              <a:t>Oliveras</a:t>
            </a:r>
            <a:endParaRPr lang="en-US" dirty="0" smtClean="0">
              <a:solidFill>
                <a:schemeClr val="bg1">
                  <a:lumMod val="50000"/>
                </a:schemeClr>
              </a:solidFill>
            </a:endParaRPr>
          </a:p>
          <a:p>
            <a:r>
              <a:rPr lang="en-US" dirty="0" smtClean="0">
                <a:solidFill>
                  <a:schemeClr val="bg1">
                    <a:lumMod val="50000"/>
                  </a:schemeClr>
                </a:solidFill>
              </a:rPr>
              <a:t>Co-Supervisor: Prof. Dave Smith</a:t>
            </a:r>
            <a:endParaRPr lang="en-US" dirty="0">
              <a:solidFill>
                <a:schemeClr val="bg1">
                  <a:lumMod val="50000"/>
                </a:schemeClr>
              </a:solidFill>
            </a:endParaRPr>
          </a:p>
          <a:p>
            <a:r>
              <a:rPr lang="en-US" dirty="0" smtClean="0">
                <a:solidFill>
                  <a:schemeClr val="bg1">
                    <a:lumMod val="50000"/>
                  </a:schemeClr>
                </a:solidFill>
              </a:rPr>
              <a:t>Nov 6, 2019</a:t>
            </a:r>
            <a:endParaRPr lang="en-US" dirty="0">
              <a:solidFill>
                <a:schemeClr val="bg1">
                  <a:lumMod val="50000"/>
                </a:schemeClr>
              </a:solidFill>
            </a:endParaRPr>
          </a:p>
        </p:txBody>
      </p:sp>
      <p:sp>
        <p:nvSpPr>
          <p:cNvPr id="4" name="Slide Number Placeholder 3">
            <a:extLst>
              <a:ext uri="{FF2B5EF4-FFF2-40B4-BE49-F238E27FC236}">
                <a16:creationId xmlns:a16="http://schemas.microsoft.com/office/drawing/2014/main" xmlns="" id="{4944FC19-3050-4B71-977A-DAA6F37AB0DF}"/>
              </a:ext>
            </a:extLst>
          </p:cNvPr>
          <p:cNvSpPr>
            <a:spLocks noGrp="1"/>
          </p:cNvSpPr>
          <p:nvPr>
            <p:ph type="sldNum" sz="quarter" idx="12"/>
          </p:nvPr>
        </p:nvSpPr>
        <p:spPr/>
        <p:txBody>
          <a:bodyPr/>
          <a:lstStyle/>
          <a:p>
            <a:fld id="{F3332EFC-B9C2-4EF3-A733-16B7EBFB30C8}" type="slidenum">
              <a:rPr lang="en-US" smtClean="0"/>
              <a:t>5</a:t>
            </a:fld>
            <a:r>
              <a:rPr lang="en-US" dirty="0" smtClean="0"/>
              <a:t>/12</a:t>
            </a:r>
            <a:endParaRPr lang="en-US" dirty="0"/>
          </a:p>
        </p:txBody>
      </p:sp>
    </p:spTree>
    <p:extLst>
      <p:ext uri="{BB962C8B-B14F-4D97-AF65-F5344CB8AC3E}">
        <p14:creationId xmlns:p14="http://schemas.microsoft.com/office/powerpoint/2010/main" val="13409142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8597B9A3-768C-4924-A2AC-93EBE490577E}"/>
              </a:ext>
            </a:extLst>
          </p:cNvPr>
          <p:cNvSpPr>
            <a:spLocks noGrp="1"/>
          </p:cNvSpPr>
          <p:nvPr>
            <p:ph type="sldNum" sz="quarter" idx="12"/>
          </p:nvPr>
        </p:nvSpPr>
        <p:spPr/>
        <p:txBody>
          <a:bodyPr/>
          <a:lstStyle/>
          <a:p>
            <a:r>
              <a:rPr lang="en-US" dirty="0" smtClean="0"/>
              <a:t>4/12</a:t>
            </a:r>
            <a:endParaRPr lang="en-US" dirty="0"/>
          </a:p>
        </p:txBody>
      </p:sp>
      <p:sp>
        <p:nvSpPr>
          <p:cNvPr id="10" name="TextBox 9"/>
          <p:cNvSpPr txBox="1"/>
          <p:nvPr/>
        </p:nvSpPr>
        <p:spPr>
          <a:xfrm>
            <a:off x="902525" y="334085"/>
            <a:ext cx="4199419" cy="1015663"/>
          </a:xfrm>
          <a:prstGeom prst="rect">
            <a:avLst/>
          </a:prstGeom>
          <a:noFill/>
        </p:spPr>
        <p:txBody>
          <a:bodyPr wrap="none" rtlCol="0">
            <a:spAutoFit/>
          </a:bodyPr>
          <a:lstStyle/>
          <a:p>
            <a:r>
              <a:rPr lang="en-US" sz="2400" dirty="0" smtClean="0"/>
              <a:t>Consider the following problem:</a:t>
            </a:r>
          </a:p>
          <a:p>
            <a:endParaRPr lang="en-US" dirty="0"/>
          </a:p>
          <a:p>
            <a:endParaRPr lang="en-US" dirty="0" smtClean="0"/>
          </a:p>
        </p:txBody>
      </p:sp>
      <p:sp>
        <p:nvSpPr>
          <p:cNvPr id="19" name="TextBox 18"/>
          <p:cNvSpPr txBox="1"/>
          <p:nvPr/>
        </p:nvSpPr>
        <p:spPr>
          <a:xfrm>
            <a:off x="878458" y="3836466"/>
            <a:ext cx="2210926" cy="461665"/>
          </a:xfrm>
          <a:prstGeom prst="rect">
            <a:avLst/>
          </a:prstGeom>
          <a:noFill/>
        </p:spPr>
        <p:txBody>
          <a:bodyPr wrap="none" rtlCol="0">
            <a:spAutoFit/>
          </a:bodyPr>
          <a:lstStyle/>
          <a:p>
            <a:r>
              <a:rPr lang="en-US" sz="2400" dirty="0" smtClean="0"/>
              <a:t>Mathematically:</a:t>
            </a:r>
            <a:endParaRPr lang="en-US" sz="2400" dirty="0"/>
          </a:p>
        </p:txBody>
      </p:sp>
      <p:grpSp>
        <p:nvGrpSpPr>
          <p:cNvPr id="31" name="Group 30"/>
          <p:cNvGrpSpPr/>
          <p:nvPr/>
        </p:nvGrpSpPr>
        <p:grpSpPr>
          <a:xfrm>
            <a:off x="2324122" y="733556"/>
            <a:ext cx="6547123" cy="3063715"/>
            <a:chOff x="2323109" y="3352280"/>
            <a:chExt cx="6406245" cy="3311282"/>
          </a:xfrm>
        </p:grpSpPr>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2425" y="3352280"/>
              <a:ext cx="5996929" cy="3186632"/>
            </a:xfrm>
            <a:prstGeom prst="rect">
              <a:avLst/>
            </a:prstGeom>
          </p:spPr>
        </p:pic>
        <p:grpSp>
          <p:nvGrpSpPr>
            <p:cNvPr id="30" name="Group 29"/>
            <p:cNvGrpSpPr/>
            <p:nvPr/>
          </p:nvGrpSpPr>
          <p:grpSpPr>
            <a:xfrm>
              <a:off x="2323109" y="3958793"/>
              <a:ext cx="6406245" cy="2704769"/>
              <a:chOff x="2323109" y="3958793"/>
              <a:chExt cx="6406245" cy="2704769"/>
            </a:xfrm>
          </p:grpSpPr>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3109" y="6300025"/>
                <a:ext cx="900388" cy="363537"/>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45346" y="5476339"/>
                <a:ext cx="1540975" cy="360228"/>
              </a:xfrm>
              <a:prstGeom prst="rect">
                <a:avLst/>
              </a:prstGeom>
            </p:spPr>
          </p:pic>
          <p:pic>
            <p:nvPicPr>
              <p:cNvPr id="28" name="Picture 2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92434" y="3958793"/>
                <a:ext cx="1136920" cy="340415"/>
              </a:xfrm>
              <a:prstGeom prst="rect">
                <a:avLst/>
              </a:prstGeom>
            </p:spPr>
          </p:pic>
        </p:grpSp>
      </p:grpSp>
      <p:sp>
        <p:nvSpPr>
          <p:cNvPr id="32" name="TextBox 31"/>
          <p:cNvSpPr txBox="1"/>
          <p:nvPr/>
        </p:nvSpPr>
        <p:spPr>
          <a:xfrm>
            <a:off x="878458" y="5920258"/>
            <a:ext cx="7878439" cy="461665"/>
          </a:xfrm>
          <a:prstGeom prst="rect">
            <a:avLst/>
          </a:prstGeom>
          <a:noFill/>
        </p:spPr>
        <p:txBody>
          <a:bodyPr wrap="none" rtlCol="0">
            <a:spAutoFit/>
          </a:bodyPr>
          <a:lstStyle/>
          <a:p>
            <a:r>
              <a:rPr lang="en-US" sz="2400" dirty="0" smtClean="0"/>
              <a:t>This is referred to as a </a:t>
            </a:r>
            <a:r>
              <a:rPr lang="en-US" sz="2400" b="1" dirty="0" smtClean="0"/>
              <a:t>water wave problem </a:t>
            </a:r>
            <a:r>
              <a:rPr lang="en-US" sz="2400" dirty="0" smtClean="0"/>
              <a:t>on the whole line.</a:t>
            </a:r>
            <a:endParaRPr lang="en-US" sz="2400" dirty="0"/>
          </a:p>
        </p:txBody>
      </p:sp>
      <p:pic>
        <p:nvPicPr>
          <p:cNvPr id="13" name="Picture 12"/>
          <p:cNvPicPr>
            <a:picLocks noChangeAspect="1"/>
          </p:cNvPicPr>
          <p:nvPr/>
        </p:nvPicPr>
        <p:blipFill rotWithShape="1">
          <a:blip r:embed="rId7">
            <a:extLst>
              <a:ext uri="{28A0092B-C50C-407E-A947-70E740481C1C}">
                <a14:useLocalDpi xmlns:a14="http://schemas.microsoft.com/office/drawing/2010/main" val="0"/>
              </a:ext>
            </a:extLst>
          </a:blip>
          <a:srcRect l="15979"/>
          <a:stretch/>
        </p:blipFill>
        <p:spPr>
          <a:xfrm>
            <a:off x="2131542" y="4213308"/>
            <a:ext cx="9222258" cy="1773809"/>
          </a:xfrm>
          <a:prstGeom prst="rect">
            <a:avLst/>
          </a:prstGeom>
        </p:spPr>
      </p:pic>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24123" y="733556"/>
            <a:ext cx="6660266" cy="3110520"/>
          </a:xfrm>
          <a:prstGeom prst="rect">
            <a:avLst/>
          </a:prstGeom>
        </p:spPr>
      </p:pic>
    </p:spTree>
    <p:extLst>
      <p:ext uri="{BB962C8B-B14F-4D97-AF65-F5344CB8AC3E}">
        <p14:creationId xmlns:p14="http://schemas.microsoft.com/office/powerpoint/2010/main" val="1633364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8597B9A3-768C-4924-A2AC-93EBE490577E}"/>
              </a:ext>
            </a:extLst>
          </p:cNvPr>
          <p:cNvSpPr>
            <a:spLocks noGrp="1"/>
          </p:cNvSpPr>
          <p:nvPr>
            <p:ph type="sldNum" sz="quarter" idx="12"/>
          </p:nvPr>
        </p:nvSpPr>
        <p:spPr/>
        <p:txBody>
          <a:bodyPr/>
          <a:lstStyle/>
          <a:p>
            <a:r>
              <a:rPr lang="en-US" dirty="0"/>
              <a:t>6</a:t>
            </a:r>
            <a:r>
              <a:rPr lang="en-US" dirty="0" smtClean="0"/>
              <a:t>/12</a:t>
            </a:r>
            <a:endParaRPr lang="en-US" dirty="0"/>
          </a:p>
        </p:txBody>
      </p:sp>
      <p:sp>
        <p:nvSpPr>
          <p:cNvPr id="10" name="TextBox 9"/>
          <p:cNvSpPr txBox="1"/>
          <p:nvPr/>
        </p:nvSpPr>
        <p:spPr>
          <a:xfrm>
            <a:off x="902525" y="334085"/>
            <a:ext cx="10878491" cy="1015663"/>
          </a:xfrm>
          <a:prstGeom prst="rect">
            <a:avLst/>
          </a:prstGeom>
          <a:noFill/>
        </p:spPr>
        <p:txBody>
          <a:bodyPr wrap="none" rtlCol="0">
            <a:spAutoFit/>
          </a:bodyPr>
          <a:lstStyle/>
          <a:p>
            <a:r>
              <a:rPr lang="en-US" sz="2400" dirty="0"/>
              <a:t>Observation: equations (3) and (4) are </a:t>
            </a:r>
            <a:r>
              <a:rPr lang="en-US" sz="2400" b="1" dirty="0"/>
              <a:t>non-linear</a:t>
            </a:r>
            <a:r>
              <a:rPr lang="en-US" sz="2400" dirty="0"/>
              <a:t> partial differential </a:t>
            </a:r>
            <a:r>
              <a:rPr lang="en-US" sz="2400" dirty="0" smtClean="0"/>
              <a:t>equations (PDEs):</a:t>
            </a:r>
            <a:endParaRPr lang="en-US" sz="2400" dirty="0"/>
          </a:p>
          <a:p>
            <a:endParaRPr lang="en-US" dirty="0"/>
          </a:p>
          <a:p>
            <a:endParaRPr lang="en-US" dirty="0" smtClean="0"/>
          </a:p>
        </p:txBody>
      </p:sp>
      <p:pic>
        <p:nvPicPr>
          <p:cNvPr id="20" name="Picture 19"/>
          <p:cNvPicPr>
            <a:picLocks noChangeAspect="1"/>
          </p:cNvPicPr>
          <p:nvPr/>
        </p:nvPicPr>
        <p:blipFill rotWithShape="1">
          <a:blip r:embed="rId3">
            <a:extLst>
              <a:ext uri="{28A0092B-C50C-407E-A947-70E740481C1C}">
                <a14:useLocalDpi xmlns:a14="http://schemas.microsoft.com/office/drawing/2010/main" val="0"/>
              </a:ext>
            </a:extLst>
          </a:blip>
          <a:srcRect t="44383"/>
          <a:stretch/>
        </p:blipFill>
        <p:spPr>
          <a:xfrm>
            <a:off x="510511" y="1006056"/>
            <a:ext cx="10976112" cy="986537"/>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902525" y="2202899"/>
                <a:ext cx="10451275" cy="3046988"/>
              </a:xfrm>
              <a:prstGeom prst="rect">
                <a:avLst/>
              </a:prstGeom>
              <a:noFill/>
            </p:spPr>
            <p:txBody>
              <a:bodyPr wrap="square" rtlCol="0">
                <a:spAutoFit/>
              </a:bodyPr>
              <a:lstStyle/>
              <a:p>
                <a:r>
                  <a:rPr lang="en-US" sz="2400" dirty="0" smtClean="0"/>
                  <a:t>Instead of solving, we’d like to approximate the solutions </a:t>
                </a:r>
                <a14:m>
                  <m:oMath xmlns:m="http://schemas.openxmlformats.org/officeDocument/2006/math">
                    <m:r>
                      <a:rPr lang="en-US" sz="2400" b="0" i="1" smtClean="0">
                        <a:latin typeface="Cambria Math" charset="0"/>
                      </a:rPr>
                      <m:t>𝜂</m:t>
                    </m:r>
                    <m:d>
                      <m:dPr>
                        <m:ctrlPr>
                          <a:rPr lang="en-US" sz="2400" b="0" i="1" smtClean="0">
                            <a:latin typeface="Cambria Math" charset="0"/>
                          </a:rPr>
                        </m:ctrlPr>
                      </m:dPr>
                      <m:e>
                        <m:r>
                          <a:rPr lang="en-US" sz="2400" b="0" i="1" smtClean="0">
                            <a:latin typeface="Cambria Math" charset="0"/>
                          </a:rPr>
                          <m:t>𝑥</m:t>
                        </m:r>
                        <m:r>
                          <a:rPr lang="en-US" sz="2400" b="0" i="1" smtClean="0">
                            <a:latin typeface="Cambria Math" charset="0"/>
                          </a:rPr>
                          <m:t>,</m:t>
                        </m:r>
                        <m:r>
                          <a:rPr lang="en-US" sz="2400" b="0" i="1" smtClean="0">
                            <a:latin typeface="Cambria Math" charset="0"/>
                          </a:rPr>
                          <m:t>𝑡</m:t>
                        </m:r>
                      </m:e>
                    </m:d>
                  </m:oMath>
                </a14:m>
                <a:r>
                  <a:rPr lang="en-US" sz="2400" dirty="0" smtClean="0"/>
                  <a:t> and </a:t>
                </a:r>
                <a14:m>
                  <m:oMath xmlns:m="http://schemas.openxmlformats.org/officeDocument/2006/math">
                    <m:r>
                      <a:rPr lang="en-US" sz="2400" b="0" i="1" smtClean="0">
                        <a:latin typeface="Cambria Math" charset="0"/>
                      </a:rPr>
                      <m:t>𝜙</m:t>
                    </m:r>
                    <m:d>
                      <m:dPr>
                        <m:ctrlPr>
                          <a:rPr lang="en-US" sz="2400" b="0" i="1" smtClean="0">
                            <a:latin typeface="Cambria Math" charset="0"/>
                          </a:rPr>
                        </m:ctrlPr>
                      </m:dPr>
                      <m:e>
                        <m:r>
                          <a:rPr lang="en-US" sz="2400" b="0" i="1" smtClean="0">
                            <a:latin typeface="Cambria Math" charset="0"/>
                          </a:rPr>
                          <m:t>𝑥</m:t>
                        </m:r>
                        <m:r>
                          <a:rPr lang="en-US" sz="2400" b="0" i="1" smtClean="0">
                            <a:latin typeface="Cambria Math" charset="0"/>
                          </a:rPr>
                          <m:t>,</m:t>
                        </m:r>
                        <m:r>
                          <a:rPr lang="en-US" sz="2400" b="0" i="1" smtClean="0">
                            <a:latin typeface="Cambria Math" charset="0"/>
                          </a:rPr>
                          <m:t>𝑧</m:t>
                        </m:r>
                        <m:r>
                          <a:rPr lang="en-US" sz="2400" b="0" i="1" smtClean="0">
                            <a:latin typeface="Cambria Math" charset="0"/>
                          </a:rPr>
                          <m:t>;</m:t>
                        </m:r>
                        <m:r>
                          <a:rPr lang="en-US" sz="2400" b="0" i="1" smtClean="0">
                            <a:latin typeface="Cambria Math" charset="0"/>
                          </a:rPr>
                          <m:t>𝑡</m:t>
                        </m:r>
                      </m:e>
                    </m:d>
                  </m:oMath>
                </a14:m>
                <a:r>
                  <a:rPr lang="en-US" sz="2400" dirty="0" smtClean="0"/>
                  <a:t>. </a:t>
                </a:r>
              </a:p>
              <a:p>
                <a:r>
                  <a:rPr lang="en-US" sz="2400" dirty="0" smtClean="0"/>
                  <a:t>So, in particular, we use</a:t>
                </a:r>
              </a:p>
              <a:p>
                <a:endParaRPr lang="en-US" sz="2400" dirty="0" smtClean="0"/>
              </a:p>
              <a:p>
                <a:pPr marL="342900" indent="-342900">
                  <a:buFont typeface="Arial" charset="0"/>
                  <a:buChar char="•"/>
                </a:pPr>
                <a:r>
                  <a:rPr lang="en-US" sz="2400" dirty="0" smtClean="0"/>
                  <a:t>separation of variables:</a:t>
                </a:r>
              </a:p>
              <a:p>
                <a:pPr marL="342900" indent="-342900">
                  <a:buFont typeface="Arial" charset="0"/>
                  <a:buChar char="•"/>
                </a:pPr>
                <a:endParaRPr lang="en-US" sz="2400" dirty="0" smtClean="0"/>
              </a:p>
              <a:p>
                <a:pPr marL="342900" indent="-342900">
                  <a:buFont typeface="Arial" charset="0"/>
                  <a:buChar char="•"/>
                </a:pPr>
                <a:r>
                  <a:rPr lang="en-US" sz="2400" dirty="0" smtClean="0"/>
                  <a:t>perturbation expansion:</a:t>
                </a:r>
                <a:endParaRPr lang="en-US" sz="2400" dirty="0"/>
              </a:p>
              <a:p>
                <a:pPr marL="342900" indent="-342900">
                  <a:buFont typeface="Arial" charset="0"/>
                  <a:buChar char="•"/>
                </a:pPr>
                <a:endParaRPr lang="en-US" sz="2400" dirty="0" smtClean="0"/>
              </a:p>
              <a:p>
                <a:pPr marL="342900" indent="-342900">
                  <a:buFont typeface="Arial" charset="0"/>
                  <a:buChar char="•"/>
                </a:pPr>
                <a:r>
                  <a:rPr lang="en-US" sz="2400" dirty="0" smtClean="0"/>
                  <a:t>multiple time scales:</a:t>
                </a:r>
              </a:p>
            </p:txBody>
          </p:sp>
        </mc:Choice>
        <mc:Fallback xmlns="">
          <p:sp>
            <p:nvSpPr>
              <p:cNvPr id="6" name="TextBox 5"/>
              <p:cNvSpPr txBox="1">
                <a:spLocks noRot="1" noChangeAspect="1" noMove="1" noResize="1" noEditPoints="1" noAdjustHandles="1" noChangeArrowheads="1" noChangeShapeType="1" noTextEdit="1"/>
              </p:cNvSpPr>
              <p:nvPr/>
            </p:nvSpPr>
            <p:spPr>
              <a:xfrm>
                <a:off x="902525" y="2202899"/>
                <a:ext cx="10451275" cy="3046988"/>
              </a:xfrm>
              <a:prstGeom prst="rect">
                <a:avLst/>
              </a:prstGeom>
              <a:blipFill rotWithShape="0">
                <a:blip r:embed="rId4"/>
                <a:stretch>
                  <a:fillRect l="-875" t="-1600" b="-3600"/>
                </a:stretch>
              </a:blipFill>
            </p:spPr>
            <p:txBody>
              <a:bodyPr/>
              <a:lstStyle/>
              <a:p>
                <a:r>
                  <a:rPr lang="en-US">
                    <a:noFill/>
                  </a:rPr>
                  <a:t> </a:t>
                </a:r>
              </a:p>
            </p:txBody>
          </p:sp>
        </mc:Fallback>
      </mc:AlternateContent>
      <p:pic>
        <p:nvPicPr>
          <p:cNvPr id="8" name="Picture 7"/>
          <p:cNvPicPr>
            <a:picLocks noChangeAspect="1"/>
          </p:cNvPicPr>
          <p:nvPr/>
        </p:nvPicPr>
        <p:blipFill rotWithShape="1">
          <a:blip r:embed="rId5">
            <a:extLst>
              <a:ext uri="{28A0092B-C50C-407E-A947-70E740481C1C}">
                <a14:useLocalDpi xmlns:a14="http://schemas.microsoft.com/office/drawing/2010/main" val="0"/>
              </a:ext>
            </a:extLst>
          </a:blip>
          <a:srcRect l="15269" t="-546" r="15195" b="51615"/>
          <a:stretch/>
        </p:blipFill>
        <p:spPr>
          <a:xfrm>
            <a:off x="6060040" y="3108970"/>
            <a:ext cx="3509010" cy="845312"/>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16987" y="4735183"/>
            <a:ext cx="5736813" cy="531705"/>
          </a:xfrm>
          <a:prstGeom prst="rect">
            <a:avLst/>
          </a:prstGeom>
        </p:spPr>
      </p:pic>
      <p:pic>
        <p:nvPicPr>
          <p:cNvPr id="11" name="Picture 10"/>
          <p:cNvPicPr>
            <a:picLocks noChangeAspect="1"/>
          </p:cNvPicPr>
          <p:nvPr/>
        </p:nvPicPr>
        <p:blipFill rotWithShape="1">
          <a:blip r:embed="rId5">
            <a:extLst>
              <a:ext uri="{28A0092B-C50C-407E-A947-70E740481C1C}">
                <a14:useLocalDpi xmlns:a14="http://schemas.microsoft.com/office/drawing/2010/main" val="0"/>
              </a:ext>
            </a:extLst>
          </a:blip>
          <a:srcRect l="25411" t="49934" r="7999" b="6398"/>
          <a:stretch/>
        </p:blipFill>
        <p:spPr>
          <a:xfrm>
            <a:off x="6561080" y="3954282"/>
            <a:ext cx="3360421" cy="754380"/>
          </a:xfrm>
          <a:prstGeom prst="rect">
            <a:avLst/>
          </a:prstGeom>
        </p:spPr>
      </p:pic>
    </p:spTree>
    <p:extLst>
      <p:ext uri="{BB962C8B-B14F-4D97-AF65-F5344CB8AC3E}">
        <p14:creationId xmlns:p14="http://schemas.microsoft.com/office/powerpoint/2010/main" val="17564951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63FF76-6E01-4F14-B5E8-BCE699FDC948}"/>
              </a:ext>
            </a:extLst>
          </p:cNvPr>
          <p:cNvSpPr>
            <a:spLocks noGrp="1"/>
          </p:cNvSpPr>
          <p:nvPr>
            <p:ph type="ctrTitle"/>
          </p:nvPr>
        </p:nvSpPr>
        <p:spPr/>
        <p:txBody>
          <a:bodyPr>
            <a:noAutofit/>
          </a:bodyPr>
          <a:lstStyle/>
          <a:p>
            <a:r>
              <a:rPr lang="en-US" sz="4400" dirty="0"/>
              <a:t> </a:t>
            </a:r>
            <a:r>
              <a:rPr lang="en-US" sz="4400" dirty="0">
                <a:solidFill>
                  <a:schemeClr val="bg1">
                    <a:lumMod val="50000"/>
                  </a:schemeClr>
                </a:solidFill>
              </a:rPr>
              <a:t>Approximate expansions </a:t>
            </a:r>
            <a:r>
              <a:rPr lang="en-US" sz="4400" b="1" u="sng" dirty="0">
                <a:ln w="0">
                  <a:solidFill>
                    <a:sysClr val="windowText" lastClr="000000"/>
                  </a:solidFill>
                </a:ln>
                <a:solidFill>
                  <a:sysClr val="windowText" lastClr="000000"/>
                </a:solidFill>
                <a:effectLst>
                  <a:outerShdw blurRad="38100" dist="19050" dir="2700000" algn="tl" rotWithShape="0">
                    <a:schemeClr val="dk1">
                      <a:alpha val="40000"/>
                    </a:schemeClr>
                  </a:outerShdw>
                </a:effectLst>
              </a:rPr>
              <a:t>for </a:t>
            </a:r>
            <a:r>
              <a:rPr lang="en-US" sz="4400" b="1" u="sng" dirty="0" smtClean="0">
                <a:ln w="0">
                  <a:solidFill>
                    <a:sysClr val="windowText" lastClr="000000"/>
                  </a:solidFill>
                </a:ln>
                <a:solidFill>
                  <a:sysClr val="windowText" lastClr="000000"/>
                </a:solidFill>
                <a:effectLst>
                  <a:outerShdw blurRad="38100" dist="19050" dir="2700000" algn="tl" rotWithShape="0">
                    <a:schemeClr val="dk1">
                      <a:alpha val="40000"/>
                    </a:schemeClr>
                  </a:outerShdw>
                </a:effectLst>
              </a:rPr>
              <a:t>wave and </a:t>
            </a:r>
            <a:r>
              <a:rPr lang="en-US" sz="4400" b="1" u="sng" dirty="0" err="1">
                <a:ln w="0">
                  <a:solidFill>
                    <a:sysClr val="windowText" lastClr="000000"/>
                  </a:solidFill>
                </a:ln>
                <a:solidFill>
                  <a:sysClr val="windowText" lastClr="000000"/>
                </a:solidFill>
                <a:effectLst>
                  <a:outerShdw blurRad="38100" dist="19050" dir="2700000" algn="tl" rotWithShape="0">
                    <a:schemeClr val="dk1">
                      <a:alpha val="40000"/>
                    </a:schemeClr>
                  </a:outerShdw>
                </a:effectLst>
              </a:rPr>
              <a:t>KdV</a:t>
            </a:r>
            <a:r>
              <a:rPr lang="en-US" sz="4400" b="1" u="sng" dirty="0">
                <a:ln w="0">
                  <a:solidFill>
                    <a:sysClr val="windowText" lastClr="000000"/>
                  </a:solidFill>
                </a:ln>
                <a:solidFill>
                  <a:sysClr val="windowText" lastClr="000000"/>
                </a:solidFill>
                <a:effectLst>
                  <a:outerShdw blurRad="38100" dist="19050" dir="2700000" algn="tl" rotWithShape="0">
                    <a:schemeClr val="dk1">
                      <a:alpha val="40000"/>
                    </a:schemeClr>
                  </a:outerShdw>
                </a:effectLst>
              </a:rPr>
              <a:t> equations</a:t>
            </a:r>
            <a:r>
              <a:rPr lang="en-US" sz="4400" dirty="0"/>
              <a:t> </a:t>
            </a:r>
            <a:r>
              <a:rPr lang="en-US" sz="4400" dirty="0">
                <a:solidFill>
                  <a:schemeClr val="bg1">
                    <a:lumMod val="50000"/>
                  </a:schemeClr>
                </a:solidFill>
              </a:rPr>
              <a:t>via the velocity potential and non-local </a:t>
            </a:r>
            <a:r>
              <a:rPr lang="en-US" sz="4400" dirty="0" smtClean="0">
                <a:solidFill>
                  <a:schemeClr val="bg1">
                    <a:lumMod val="50000"/>
                  </a:schemeClr>
                </a:solidFill>
              </a:rPr>
              <a:t>formulations</a:t>
            </a:r>
            <a:endParaRPr lang="en-US" sz="4400" dirty="0">
              <a:solidFill>
                <a:schemeClr val="bg1">
                  <a:lumMod val="50000"/>
                </a:schemeClr>
              </a:solidFill>
            </a:endParaRPr>
          </a:p>
        </p:txBody>
      </p:sp>
      <p:sp>
        <p:nvSpPr>
          <p:cNvPr id="3" name="Subtitle 2">
            <a:extLst>
              <a:ext uri="{FF2B5EF4-FFF2-40B4-BE49-F238E27FC236}">
                <a16:creationId xmlns:a16="http://schemas.microsoft.com/office/drawing/2014/main" xmlns="" id="{76D6B4C6-BC50-4772-B971-02A14CBA2F37}"/>
              </a:ext>
            </a:extLst>
          </p:cNvPr>
          <p:cNvSpPr>
            <a:spLocks noGrp="1"/>
          </p:cNvSpPr>
          <p:nvPr>
            <p:ph type="subTitle" idx="1"/>
          </p:nvPr>
        </p:nvSpPr>
        <p:spPr/>
        <p:txBody>
          <a:bodyPr>
            <a:normAutofit lnSpcReduction="10000"/>
          </a:bodyPr>
          <a:lstStyle/>
          <a:p>
            <a:r>
              <a:rPr lang="en-US" dirty="0" smtClean="0">
                <a:solidFill>
                  <a:schemeClr val="bg1">
                    <a:lumMod val="50000"/>
                  </a:schemeClr>
                </a:solidFill>
              </a:rPr>
              <a:t>Sultan AITZHAN, </a:t>
            </a:r>
            <a:r>
              <a:rPr lang="en-US" dirty="0">
                <a:solidFill>
                  <a:schemeClr val="bg1">
                    <a:lumMod val="50000"/>
                  </a:schemeClr>
                </a:solidFill>
              </a:rPr>
              <a:t>Yale-NUS College</a:t>
            </a:r>
          </a:p>
          <a:p>
            <a:r>
              <a:rPr lang="en-US" dirty="0">
                <a:solidFill>
                  <a:schemeClr val="bg1">
                    <a:lumMod val="50000"/>
                  </a:schemeClr>
                </a:solidFill>
              </a:rPr>
              <a:t>Supervisor: Prof. </a:t>
            </a:r>
            <a:r>
              <a:rPr lang="en-US" dirty="0" smtClean="0">
                <a:solidFill>
                  <a:schemeClr val="bg1">
                    <a:lumMod val="50000"/>
                  </a:schemeClr>
                </a:solidFill>
              </a:rPr>
              <a:t>Katie </a:t>
            </a:r>
            <a:r>
              <a:rPr lang="en-US" dirty="0" err="1" smtClean="0">
                <a:solidFill>
                  <a:schemeClr val="bg1">
                    <a:lumMod val="50000"/>
                  </a:schemeClr>
                </a:solidFill>
              </a:rPr>
              <a:t>Oliveras</a:t>
            </a:r>
            <a:endParaRPr lang="en-US" dirty="0" smtClean="0">
              <a:solidFill>
                <a:schemeClr val="bg1">
                  <a:lumMod val="50000"/>
                </a:schemeClr>
              </a:solidFill>
            </a:endParaRPr>
          </a:p>
          <a:p>
            <a:r>
              <a:rPr lang="en-US" dirty="0" smtClean="0">
                <a:solidFill>
                  <a:schemeClr val="bg1">
                    <a:lumMod val="50000"/>
                  </a:schemeClr>
                </a:solidFill>
              </a:rPr>
              <a:t>Co-Supervisor: Prof. Dave Smith</a:t>
            </a:r>
            <a:endParaRPr lang="en-US" dirty="0">
              <a:solidFill>
                <a:schemeClr val="bg1">
                  <a:lumMod val="50000"/>
                </a:schemeClr>
              </a:solidFill>
            </a:endParaRPr>
          </a:p>
          <a:p>
            <a:r>
              <a:rPr lang="en-US" dirty="0" smtClean="0">
                <a:solidFill>
                  <a:schemeClr val="bg1">
                    <a:lumMod val="50000"/>
                  </a:schemeClr>
                </a:solidFill>
              </a:rPr>
              <a:t>Nov 6, 2019</a:t>
            </a:r>
            <a:endParaRPr lang="en-US" dirty="0">
              <a:solidFill>
                <a:schemeClr val="bg1">
                  <a:lumMod val="50000"/>
                </a:schemeClr>
              </a:solidFill>
            </a:endParaRPr>
          </a:p>
        </p:txBody>
      </p:sp>
      <p:sp>
        <p:nvSpPr>
          <p:cNvPr id="4" name="Slide Number Placeholder 3">
            <a:extLst>
              <a:ext uri="{FF2B5EF4-FFF2-40B4-BE49-F238E27FC236}">
                <a16:creationId xmlns:a16="http://schemas.microsoft.com/office/drawing/2014/main" xmlns="" id="{4944FC19-3050-4B71-977A-DAA6F37AB0DF}"/>
              </a:ext>
            </a:extLst>
          </p:cNvPr>
          <p:cNvSpPr>
            <a:spLocks noGrp="1"/>
          </p:cNvSpPr>
          <p:nvPr>
            <p:ph type="sldNum" sz="quarter" idx="12"/>
          </p:nvPr>
        </p:nvSpPr>
        <p:spPr/>
        <p:txBody>
          <a:bodyPr/>
          <a:lstStyle/>
          <a:p>
            <a:r>
              <a:rPr lang="en-US" dirty="0"/>
              <a:t>7</a:t>
            </a:r>
            <a:r>
              <a:rPr lang="en-US" dirty="0" smtClean="0"/>
              <a:t>/12</a:t>
            </a:r>
            <a:endParaRPr lang="en-US" dirty="0"/>
          </a:p>
        </p:txBody>
      </p:sp>
    </p:spTree>
    <p:extLst>
      <p:ext uri="{BB962C8B-B14F-4D97-AF65-F5344CB8AC3E}">
        <p14:creationId xmlns:p14="http://schemas.microsoft.com/office/powerpoint/2010/main" val="12850626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8597B9A3-768C-4924-A2AC-93EBE490577E}"/>
              </a:ext>
            </a:extLst>
          </p:cNvPr>
          <p:cNvSpPr>
            <a:spLocks noGrp="1"/>
          </p:cNvSpPr>
          <p:nvPr>
            <p:ph type="sldNum" sz="quarter" idx="12"/>
          </p:nvPr>
        </p:nvSpPr>
        <p:spPr/>
        <p:txBody>
          <a:bodyPr/>
          <a:lstStyle/>
          <a:p>
            <a:r>
              <a:rPr lang="en-US" dirty="0"/>
              <a:t>6</a:t>
            </a:r>
            <a:r>
              <a:rPr lang="en-US" dirty="0" smtClean="0"/>
              <a:t>/12</a:t>
            </a:r>
            <a:endParaRPr lang="en-US" dirty="0"/>
          </a:p>
        </p:txBody>
      </p:sp>
      <p:sp>
        <p:nvSpPr>
          <p:cNvPr id="10" name="TextBox 9"/>
          <p:cNvSpPr txBox="1"/>
          <p:nvPr/>
        </p:nvSpPr>
        <p:spPr>
          <a:xfrm>
            <a:off x="902525" y="334085"/>
            <a:ext cx="10878491" cy="1015663"/>
          </a:xfrm>
          <a:prstGeom prst="rect">
            <a:avLst/>
          </a:prstGeom>
          <a:noFill/>
        </p:spPr>
        <p:txBody>
          <a:bodyPr wrap="none" rtlCol="0">
            <a:spAutoFit/>
          </a:bodyPr>
          <a:lstStyle/>
          <a:p>
            <a:r>
              <a:rPr lang="en-US" sz="2400" dirty="0"/>
              <a:t>Observation: equations (3) and (4) are </a:t>
            </a:r>
            <a:r>
              <a:rPr lang="en-US" sz="2400" b="1" dirty="0"/>
              <a:t>non-linear</a:t>
            </a:r>
            <a:r>
              <a:rPr lang="en-US" sz="2400" dirty="0"/>
              <a:t> partial differential </a:t>
            </a:r>
            <a:r>
              <a:rPr lang="en-US" sz="2400" dirty="0" smtClean="0"/>
              <a:t>equations (PDEs):</a:t>
            </a:r>
            <a:endParaRPr lang="en-US" sz="2400" dirty="0"/>
          </a:p>
          <a:p>
            <a:endParaRPr lang="en-US" dirty="0"/>
          </a:p>
          <a:p>
            <a:endParaRPr lang="en-US" dirty="0" smtClean="0"/>
          </a:p>
        </p:txBody>
      </p:sp>
      <p:pic>
        <p:nvPicPr>
          <p:cNvPr id="20" name="Picture 19"/>
          <p:cNvPicPr>
            <a:picLocks noChangeAspect="1"/>
          </p:cNvPicPr>
          <p:nvPr/>
        </p:nvPicPr>
        <p:blipFill rotWithShape="1">
          <a:blip r:embed="rId3">
            <a:extLst>
              <a:ext uri="{28A0092B-C50C-407E-A947-70E740481C1C}">
                <a14:useLocalDpi xmlns:a14="http://schemas.microsoft.com/office/drawing/2010/main" val="0"/>
              </a:ext>
            </a:extLst>
          </a:blip>
          <a:srcRect t="44383"/>
          <a:stretch/>
        </p:blipFill>
        <p:spPr>
          <a:xfrm>
            <a:off x="510511" y="1006056"/>
            <a:ext cx="10976112" cy="986537"/>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902525" y="2202899"/>
                <a:ext cx="10451275" cy="3046988"/>
              </a:xfrm>
              <a:prstGeom prst="rect">
                <a:avLst/>
              </a:prstGeom>
              <a:noFill/>
            </p:spPr>
            <p:txBody>
              <a:bodyPr wrap="square" rtlCol="0">
                <a:spAutoFit/>
              </a:bodyPr>
              <a:lstStyle/>
              <a:p>
                <a:r>
                  <a:rPr lang="en-US" sz="2400" dirty="0" smtClean="0"/>
                  <a:t>Instead of solving, we’d like to approximate the solutions </a:t>
                </a:r>
                <a14:m>
                  <m:oMath xmlns:m="http://schemas.openxmlformats.org/officeDocument/2006/math">
                    <m:r>
                      <a:rPr lang="en-US" sz="2400" b="0" i="1" smtClean="0">
                        <a:latin typeface="Cambria Math" charset="0"/>
                      </a:rPr>
                      <m:t>𝜂</m:t>
                    </m:r>
                    <m:d>
                      <m:dPr>
                        <m:ctrlPr>
                          <a:rPr lang="en-US" sz="2400" b="0" i="1" smtClean="0">
                            <a:latin typeface="Cambria Math" charset="0"/>
                          </a:rPr>
                        </m:ctrlPr>
                      </m:dPr>
                      <m:e>
                        <m:r>
                          <a:rPr lang="en-US" sz="2400" b="0" i="1" smtClean="0">
                            <a:latin typeface="Cambria Math" charset="0"/>
                          </a:rPr>
                          <m:t>𝑥</m:t>
                        </m:r>
                        <m:r>
                          <a:rPr lang="en-US" sz="2400" b="0" i="1" smtClean="0">
                            <a:latin typeface="Cambria Math" charset="0"/>
                          </a:rPr>
                          <m:t>,</m:t>
                        </m:r>
                        <m:r>
                          <a:rPr lang="en-US" sz="2400" b="0" i="1" smtClean="0">
                            <a:latin typeface="Cambria Math" charset="0"/>
                          </a:rPr>
                          <m:t>𝑡</m:t>
                        </m:r>
                      </m:e>
                    </m:d>
                  </m:oMath>
                </a14:m>
                <a:r>
                  <a:rPr lang="en-US" sz="2400" dirty="0" smtClean="0"/>
                  <a:t> and </a:t>
                </a:r>
                <a14:m>
                  <m:oMath xmlns:m="http://schemas.openxmlformats.org/officeDocument/2006/math">
                    <m:r>
                      <a:rPr lang="en-US" sz="2400" b="0" i="1" smtClean="0">
                        <a:latin typeface="Cambria Math" charset="0"/>
                      </a:rPr>
                      <m:t>𝜙</m:t>
                    </m:r>
                    <m:d>
                      <m:dPr>
                        <m:ctrlPr>
                          <a:rPr lang="en-US" sz="2400" b="0" i="1" smtClean="0">
                            <a:latin typeface="Cambria Math" charset="0"/>
                          </a:rPr>
                        </m:ctrlPr>
                      </m:dPr>
                      <m:e>
                        <m:r>
                          <a:rPr lang="en-US" sz="2400" b="0" i="1" smtClean="0">
                            <a:latin typeface="Cambria Math" charset="0"/>
                          </a:rPr>
                          <m:t>𝑥</m:t>
                        </m:r>
                        <m:r>
                          <a:rPr lang="en-US" sz="2400" b="0" i="1" smtClean="0">
                            <a:latin typeface="Cambria Math" charset="0"/>
                          </a:rPr>
                          <m:t>,</m:t>
                        </m:r>
                        <m:r>
                          <a:rPr lang="en-US" sz="2400" b="0" i="1" smtClean="0">
                            <a:latin typeface="Cambria Math" charset="0"/>
                          </a:rPr>
                          <m:t>𝑧</m:t>
                        </m:r>
                        <m:r>
                          <a:rPr lang="en-US" sz="2400" b="0" i="1" smtClean="0">
                            <a:latin typeface="Cambria Math" charset="0"/>
                          </a:rPr>
                          <m:t>;</m:t>
                        </m:r>
                        <m:r>
                          <a:rPr lang="en-US" sz="2400" b="0" i="1" smtClean="0">
                            <a:latin typeface="Cambria Math" charset="0"/>
                          </a:rPr>
                          <m:t>𝑡</m:t>
                        </m:r>
                      </m:e>
                    </m:d>
                  </m:oMath>
                </a14:m>
                <a:r>
                  <a:rPr lang="en-US" sz="2400" dirty="0" smtClean="0"/>
                  <a:t>. </a:t>
                </a:r>
              </a:p>
              <a:p>
                <a:r>
                  <a:rPr lang="en-US" sz="2400" dirty="0" smtClean="0"/>
                  <a:t>So, in particular, we use</a:t>
                </a:r>
              </a:p>
              <a:p>
                <a:endParaRPr lang="en-US" sz="2400" dirty="0" smtClean="0"/>
              </a:p>
              <a:p>
                <a:pPr marL="342900" indent="-342900">
                  <a:buFont typeface="Arial" charset="0"/>
                  <a:buChar char="•"/>
                </a:pPr>
                <a:r>
                  <a:rPr lang="en-US" sz="2400" dirty="0" smtClean="0"/>
                  <a:t>separation of variables:</a:t>
                </a:r>
              </a:p>
              <a:p>
                <a:pPr marL="342900" indent="-342900">
                  <a:buFont typeface="Arial" charset="0"/>
                  <a:buChar char="•"/>
                </a:pPr>
                <a:endParaRPr lang="en-US" sz="2400" dirty="0" smtClean="0"/>
              </a:p>
              <a:p>
                <a:pPr marL="342900" indent="-342900">
                  <a:buFont typeface="Arial" charset="0"/>
                  <a:buChar char="•"/>
                </a:pPr>
                <a:r>
                  <a:rPr lang="en-US" sz="2400" dirty="0" smtClean="0"/>
                  <a:t>perturbation expansion:</a:t>
                </a:r>
                <a:endParaRPr lang="en-US" sz="2400" dirty="0"/>
              </a:p>
              <a:p>
                <a:pPr marL="342900" indent="-342900">
                  <a:buFont typeface="Arial" charset="0"/>
                  <a:buChar char="•"/>
                </a:pPr>
                <a:endParaRPr lang="en-US" sz="2400" dirty="0" smtClean="0"/>
              </a:p>
              <a:p>
                <a:pPr marL="342900" indent="-342900">
                  <a:buFont typeface="Arial" charset="0"/>
                  <a:buChar char="•"/>
                </a:pPr>
                <a:r>
                  <a:rPr lang="en-US" sz="2400" dirty="0" smtClean="0"/>
                  <a:t>multiple time scales:</a:t>
                </a:r>
              </a:p>
            </p:txBody>
          </p:sp>
        </mc:Choice>
        <mc:Fallback xmlns="">
          <p:sp>
            <p:nvSpPr>
              <p:cNvPr id="6" name="TextBox 5"/>
              <p:cNvSpPr txBox="1">
                <a:spLocks noRot="1" noChangeAspect="1" noMove="1" noResize="1" noEditPoints="1" noAdjustHandles="1" noChangeArrowheads="1" noChangeShapeType="1" noTextEdit="1"/>
              </p:cNvSpPr>
              <p:nvPr/>
            </p:nvSpPr>
            <p:spPr>
              <a:xfrm>
                <a:off x="902525" y="2202899"/>
                <a:ext cx="10451275" cy="3046988"/>
              </a:xfrm>
              <a:prstGeom prst="rect">
                <a:avLst/>
              </a:prstGeom>
              <a:blipFill rotWithShape="0">
                <a:blip r:embed="rId4"/>
                <a:stretch>
                  <a:fillRect l="-875" t="-1600" b="-3600"/>
                </a:stretch>
              </a:blipFill>
            </p:spPr>
            <p:txBody>
              <a:bodyPr/>
              <a:lstStyle/>
              <a:p>
                <a:r>
                  <a:rPr lang="en-US">
                    <a:noFill/>
                  </a:rPr>
                  <a:t> </a:t>
                </a:r>
              </a:p>
            </p:txBody>
          </p:sp>
        </mc:Fallback>
      </mc:AlternateContent>
      <p:pic>
        <p:nvPicPr>
          <p:cNvPr id="8" name="Picture 7"/>
          <p:cNvPicPr>
            <a:picLocks noChangeAspect="1"/>
          </p:cNvPicPr>
          <p:nvPr/>
        </p:nvPicPr>
        <p:blipFill rotWithShape="1">
          <a:blip r:embed="rId5">
            <a:extLst>
              <a:ext uri="{28A0092B-C50C-407E-A947-70E740481C1C}">
                <a14:useLocalDpi xmlns:a14="http://schemas.microsoft.com/office/drawing/2010/main" val="0"/>
              </a:ext>
            </a:extLst>
          </a:blip>
          <a:srcRect l="15269" t="-546" r="15195" b="51615"/>
          <a:stretch/>
        </p:blipFill>
        <p:spPr>
          <a:xfrm>
            <a:off x="6060040" y="3108970"/>
            <a:ext cx="3509010" cy="845312"/>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16987" y="4735183"/>
            <a:ext cx="5736813" cy="531705"/>
          </a:xfrm>
          <a:prstGeom prst="rect">
            <a:avLst/>
          </a:prstGeom>
        </p:spPr>
      </p:pic>
      <p:pic>
        <p:nvPicPr>
          <p:cNvPr id="11" name="Picture 10"/>
          <p:cNvPicPr>
            <a:picLocks noChangeAspect="1"/>
          </p:cNvPicPr>
          <p:nvPr/>
        </p:nvPicPr>
        <p:blipFill rotWithShape="1">
          <a:blip r:embed="rId5">
            <a:extLst>
              <a:ext uri="{28A0092B-C50C-407E-A947-70E740481C1C}">
                <a14:useLocalDpi xmlns:a14="http://schemas.microsoft.com/office/drawing/2010/main" val="0"/>
              </a:ext>
            </a:extLst>
          </a:blip>
          <a:srcRect l="25411" t="49934" r="7999" b="6398"/>
          <a:stretch/>
        </p:blipFill>
        <p:spPr>
          <a:xfrm>
            <a:off x="6561080" y="3954282"/>
            <a:ext cx="3360421" cy="754380"/>
          </a:xfrm>
          <a:prstGeom prst="rect">
            <a:avLst/>
          </a:prstGeom>
        </p:spPr>
      </p:pic>
    </p:spTree>
    <p:extLst>
      <p:ext uri="{BB962C8B-B14F-4D97-AF65-F5344CB8AC3E}">
        <p14:creationId xmlns:p14="http://schemas.microsoft.com/office/powerpoint/2010/main" val="11367462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4308</TotalTime>
  <Words>1154</Words>
  <Application>Microsoft Macintosh PowerPoint</Application>
  <PresentationFormat>Widescreen</PresentationFormat>
  <Paragraphs>137</Paragraphs>
  <Slides>16</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Calibri</vt:lpstr>
      <vt:lpstr>Calibri Light</vt:lpstr>
      <vt:lpstr>Cambria Math</vt:lpstr>
      <vt:lpstr>Arial</vt:lpstr>
      <vt:lpstr>Office Theme</vt:lpstr>
      <vt:lpstr> Approximate expansions for wave and KdV equations via the velocity potential and non-local formulations</vt:lpstr>
      <vt:lpstr> Approximate expansions for wave and KdV equations via the velocity potential and non-local formulations</vt:lpstr>
      <vt:lpstr>PowerPoint Presentation</vt:lpstr>
      <vt:lpstr>PowerPoint Presentation</vt:lpstr>
      <vt:lpstr> Approximate expansions for wave and KdV equations via the velocity potential and non-local formulations</vt:lpstr>
      <vt:lpstr>PowerPoint Presentation</vt:lpstr>
      <vt:lpstr>PowerPoint Presentation</vt:lpstr>
      <vt:lpstr> Approximate expansions for wave and KdV equations via the velocity potential and non-local formulations</vt:lpstr>
      <vt:lpstr>PowerPoint Presentation</vt:lpstr>
      <vt:lpstr>PowerPoint Presentation</vt:lpstr>
      <vt:lpstr> Approximate expansions for wave and KdV equations via the velocity potential and non-local formulations</vt:lpstr>
      <vt:lpstr>PowerPoint Presentation</vt:lpstr>
      <vt:lpstr>Capstone outline</vt:lpstr>
      <vt:lpstr>Capstone outline</vt:lpstr>
      <vt:lpstr>Summary</vt:lpstr>
      <vt:lpstr>References</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Algorithmic solution of high order partial differential equations in Julia via  the Fokas transform method</dc:title>
  <dc:creator>Xiao Linfan</dc:creator>
  <cp:lastModifiedBy>Microsoft Office User</cp:lastModifiedBy>
  <cp:revision>464</cp:revision>
  <dcterms:created xsi:type="dcterms:W3CDTF">2018-10-22T02:37:51Z</dcterms:created>
  <dcterms:modified xsi:type="dcterms:W3CDTF">2019-11-05T14:05:06Z</dcterms:modified>
</cp:coreProperties>
</file>