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Doppio One"/>
      <p:regular r:id="rId13"/>
    </p:embeddedFont>
    <p:embeddedFont>
      <p:font typeface="Encode Sans"/>
      <p:regular r:id="rId14"/>
      <p:bold r:id="rId15"/>
    </p:embeddedFont>
    <p:embeddedFont>
      <p:font typeface="Bebas Neue"/>
      <p:regular r:id="rId16"/>
    </p:embeddedFont>
    <p:embeddedFont>
      <p:font typeface="PT Sans"/>
      <p:regular r:id="rId17"/>
      <p:bold r:id="rId18"/>
      <p:italic r:id="rId19"/>
      <p:boldItalic r:id="rId20"/>
    </p:embeddedFont>
    <p:embeddedFont>
      <p:font typeface="Encode Sans Condense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22" Type="http://schemas.openxmlformats.org/officeDocument/2006/relationships/font" Target="fonts/EncodeSansCondensed-bold.fntdata"/><Relationship Id="rId21" Type="http://schemas.openxmlformats.org/officeDocument/2006/relationships/font" Target="fonts/EncodeSans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oppioOne-regular.fntdata"/><Relationship Id="rId12" Type="http://schemas.openxmlformats.org/officeDocument/2006/relationships/slide" Target="slides/slide8.xml"/><Relationship Id="rId15" Type="http://schemas.openxmlformats.org/officeDocument/2006/relationships/font" Target="fonts/EncodeSans-bold.fntdata"/><Relationship Id="rId14" Type="http://schemas.openxmlformats.org/officeDocument/2006/relationships/font" Target="fonts/EncodeSans-regular.fntdata"/><Relationship Id="rId17" Type="http://schemas.openxmlformats.org/officeDocument/2006/relationships/font" Target="fonts/PTSans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italic.fntdata"/><Relationship Id="rId18" Type="http://schemas.openxmlformats.org/officeDocument/2006/relationships/font" Target="fonts/P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a5d1115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a5d1115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2afc7aa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02afc7aa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02afc7aad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02afc7aa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d9c4dda1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d9c4dda1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d9c4dda1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d9c4dda1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d9c4dda1a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d9c4dda1a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d9c4dda1a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d9c4dda1a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d9c4dda1a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d9c4dda1a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5922" l="3955" r="57710" t="33705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b="6752" l="40405" r="30010" t="3370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b="5922" l="5619" r="56047" t="33705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b="6752" l="42908" r="27507" t="3370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1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3" type="title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4" type="title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5" type="title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6" type="title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7" type="title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3" type="subTitle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hasCustomPrompt="1" type="title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hasCustomPrompt="1" idx="2" type="title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/>
          <p:nvPr>
            <p:ph idx="3" type="subTitle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4" type="title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5" type="subTitle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" name="Google Shape;87;p14"/>
          <p:cNvSpPr/>
          <p:nvPr>
            <p:ph idx="6" type="pic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713225" y="3109100"/>
            <a:ext cx="3290700" cy="610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713225" y="3640000"/>
            <a:ext cx="3290700" cy="963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rot="10800000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803400" y="1442900"/>
            <a:ext cx="35748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765800" y="1442900"/>
            <a:ext cx="35748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b="3400" l="833" r="0" t="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2" name="Google Shape;112;p19"/>
          <p:cNvSpPr txBox="1"/>
          <p:nvPr>
            <p:ph idx="3" type="subTitle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19"/>
          <p:cNvSpPr txBox="1"/>
          <p:nvPr>
            <p:ph idx="4" type="subTitle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5" type="subTitle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6" type="subTitle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9"/>
          <p:cNvSpPr/>
          <p:nvPr>
            <p:ph idx="7" type="pic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/>
          <p:nvPr>
            <p:ph idx="8" type="pic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/>
          <p:nvPr>
            <p:ph idx="9" type="pic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b="3400" l="833" r="0" t="0"/>
          <a:stretch/>
        </p:blipFill>
        <p:spPr>
          <a:xfrm flipH="1"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flipH="1" rot="10800000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subTitle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4" type="subTitle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5" type="subTitle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6" type="subTitle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7" type="subTitle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8" type="subTitle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b="5923" l="3955" r="57710" t="28334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6752" l="43544" r="14163" t="3370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b="3400" l="833" r="0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subTitle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3" type="subTitle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4" type="subTitle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5" type="subTitle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6" type="subTitle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7" type="subTitle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8" type="subTitle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9" type="subTitle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3" type="subTitle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4" type="subTitle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5" type="subTitle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 amt="28000"/>
          </a:blip>
          <a:srcRect b="0" l="-2576" r="32948" t="0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2"/>
          <p:cNvSpPr/>
          <p:nvPr>
            <p:ph idx="2" type="pic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365750" spcFirstLastPara="1" rIns="365750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 sz="1000" u="sng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b="0" l="3953" r="60529" t="0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b="-10" l="43587" r="26256" t="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b="-10" l="43587" r="26256" t="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b="0" l="3954" r="60452" t="0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ama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5" type="pic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/>
          <p:nvPr>
            <p:ph idx="6" type="pic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7145" l="0" r="0" t="37146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  <p:sp>
        <p:nvSpPr>
          <p:cNvPr id="166" name="Google Shape;166;p26"/>
          <p:cNvSpPr txBox="1"/>
          <p:nvPr>
            <p:ph idx="4294967295" type="ctrTitle"/>
          </p:nvPr>
        </p:nvSpPr>
        <p:spPr>
          <a:xfrm>
            <a:off x="1473600" y="254750"/>
            <a:ext cx="61968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Konsep Jaringan: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Evolusi Standar &amp; Teknologi WiFi</a:t>
            </a:r>
            <a:endParaRPr b="1"/>
          </a:p>
        </p:txBody>
      </p:sp>
      <p:sp>
        <p:nvSpPr>
          <p:cNvPr id="167" name="Google Shape;167;p26"/>
          <p:cNvSpPr txBox="1"/>
          <p:nvPr>
            <p:ph idx="4294967295" type="subTitle"/>
          </p:nvPr>
        </p:nvSpPr>
        <p:spPr>
          <a:xfrm>
            <a:off x="3246300" y="1426050"/>
            <a:ext cx="2651400" cy="1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Jordan Frisay Himawan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STr IT 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3122600007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Pendahuluan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4096200" y="2086500"/>
            <a:ext cx="4294800" cy="19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Teknologi Wi-Fi telah menjadi tulang punggung dalam dunia teknologi modern, memberikan konektivitas nirkabel yang vital bagi berbagai perangkat elektronik. Wi-Fi memiliki sejarah evolusi yang mencakup berbagai standar, seperti Wi-Fi a/b/g/n/ac, yang terus berkembang untuk meningkatkan kecepatan, jangkauan, dan kinerja secara keseluruhan. Masing-masing standar ini memiliki karakteristik unik yang memengaruhi penggunaan mereka dalam lingkungan yang berbeda.</a:t>
            </a:r>
            <a:endParaRPr/>
          </a:p>
        </p:txBody>
      </p:sp>
      <p:pic>
        <p:nvPicPr>
          <p:cNvPr id="174" name="Google Shape;174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0" y="-2250"/>
            <a:ext cx="3428999" cy="5148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802.11A (1999)</a:t>
            </a:r>
            <a:endParaRPr/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Bekerja pada bandwidth 5,8 GHz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54 Mbps</a:t>
            </a:r>
            <a:endParaRPr/>
          </a:p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Pengembangan lanjutan dari IEEE 802.11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metode OFDM (Orthogonal Frequency Division Multiplexing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Resisten terhadap interferensi gelombang lain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Peningkatan throughput</a:t>
            </a:r>
            <a:endParaRPr/>
          </a:p>
        </p:txBody>
      </p:sp>
      <p:pic>
        <p:nvPicPr>
          <p:cNvPr id="182" name="Google Shape;182;p28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1673" l="0" r="0" t="23910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183" name="Google Shape;183;p28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32897" l="0" r="0" t="14641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802.11B</a:t>
            </a:r>
            <a:endParaRPr/>
          </a:p>
        </p:txBody>
      </p:sp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Bekerja pada bandwidth 2,45 GHz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5,9 Mbps pada protokol TCP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7,1 Mbps pada protokol UDP</a:t>
            </a:r>
            <a:endParaRPr/>
          </a:p>
        </p:txBody>
      </p:sp>
      <p:sp>
        <p:nvSpPr>
          <p:cNvPr id="190" name="Google Shape;190;p29"/>
          <p:cNvSpPr txBox="1"/>
          <p:nvPr>
            <p:ph idx="2" type="subTitle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Pengembangan lanjutan dari IEEE 802.11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Dikenal juga sebagai IEEE 802.11 HR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metode transmisi DSSS</a:t>
            </a:r>
            <a:endParaRPr/>
          </a:p>
        </p:txBody>
      </p:sp>
      <p:pic>
        <p:nvPicPr>
          <p:cNvPr id="191" name="Google Shape;191;p29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1673" l="0" r="0" t="23910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192" name="Google Shape;192;p29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32897" l="0" r="0" t="14641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802.11G (2003)</a:t>
            </a:r>
            <a:endParaRPr/>
          </a:p>
        </p:txBody>
      </p:sp>
      <p:sp>
        <p:nvSpPr>
          <p:cNvPr id="198" name="Google Shape;198;p30"/>
          <p:cNvSpPr txBox="1"/>
          <p:nvPr>
            <p:ph idx="1" type="subTitle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Bisa bekerja pada bandwidth 2,45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54 Mbps</a:t>
            </a:r>
            <a:endParaRPr/>
          </a:p>
        </p:txBody>
      </p:sp>
      <p:pic>
        <p:nvPicPr>
          <p:cNvPr id="199" name="Google Shape;199;p30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1673" l="0" r="0" t="23910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00" name="Google Shape;200;p30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32897" l="0" r="0" t="14641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01" name="Google Shape;201;p30"/>
          <p:cNvSpPr txBox="1"/>
          <p:nvPr>
            <p:ph idx="2" type="subTitle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modulasi sinyal OFDM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802.11N (2009)</a:t>
            </a:r>
            <a:endParaRPr/>
          </a:p>
        </p:txBody>
      </p:sp>
      <p:sp>
        <p:nvSpPr>
          <p:cNvPr id="207" name="Google Shape;207;p31"/>
          <p:cNvSpPr txBox="1"/>
          <p:nvPr>
            <p:ph idx="1" type="subTitle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Bisa bekerja pada bandwidth 2,45 GHz atau 5 GHz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600 Mbps</a:t>
            </a:r>
            <a:endParaRPr/>
          </a:p>
        </p:txBody>
      </p:sp>
      <p:pic>
        <p:nvPicPr>
          <p:cNvPr id="208" name="Google Shape;208;p31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1673" l="0" r="0" t="23910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09" name="Google Shape;209;p31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32897" l="0" r="0" t="14641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10" name="Google Shape;210;p31"/>
          <p:cNvSpPr txBox="1"/>
          <p:nvPr>
            <p:ph idx="2" type="subTitle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Dukungan MIMO (Multiple Input Multiple Output)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Penggunaan antena ganda untuk penambahan rate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802.11AC (2013)</a:t>
            </a:r>
            <a:endParaRPr/>
          </a:p>
        </p:txBody>
      </p:sp>
      <p:sp>
        <p:nvSpPr>
          <p:cNvPr id="216" name="Google Shape;216;p32"/>
          <p:cNvSpPr txBox="1"/>
          <p:nvPr>
            <p:ph idx="1" type="subTitle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Bekerja pada bandwidth 5 GHz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1300 Mbps</a:t>
            </a:r>
            <a:endParaRPr/>
          </a:p>
        </p:txBody>
      </p:sp>
      <p:pic>
        <p:nvPicPr>
          <p:cNvPr id="217" name="Google Shape;217;p32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1673" l="0" r="0" t="23910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18" name="Google Shape;218;p32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32897" l="0" r="0" t="14641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19" name="Google Shape;219;p32"/>
          <p:cNvSpPr txBox="1"/>
          <p:nvPr>
            <p:ph idx="2" type="subTitle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Penambahan MIMO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Menggunakan modulasi 256-QAM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Modifikasi MAC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 802.11AX (2021)</a:t>
            </a:r>
            <a:endParaRPr/>
          </a:p>
        </p:txBody>
      </p:sp>
      <p:sp>
        <p:nvSpPr>
          <p:cNvPr id="225" name="Google Shape;225;p33"/>
          <p:cNvSpPr txBox="1"/>
          <p:nvPr>
            <p:ph idx="1" type="subTitle"/>
          </p:nvPr>
        </p:nvSpPr>
        <p:spPr>
          <a:xfrm>
            <a:off x="4552725" y="2555100"/>
            <a:ext cx="3104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Bisa bekerja pada bandwidth 2,45 GHz atau 5 GHz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Kecepatan maksimal hingga 10 Gbps</a:t>
            </a:r>
            <a:endParaRPr/>
          </a:p>
        </p:txBody>
      </p:sp>
      <p:pic>
        <p:nvPicPr>
          <p:cNvPr id="226" name="Google Shape;226;p33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21673" l="0" r="0" t="23910"/>
          <a:stretch/>
        </p:blipFill>
        <p:spPr>
          <a:xfrm>
            <a:off x="1486663" y="1509050"/>
            <a:ext cx="2505600" cy="876300"/>
          </a:xfrm>
          <a:prstGeom prst="rect">
            <a:avLst/>
          </a:prstGeom>
        </p:spPr>
      </p:pic>
      <p:pic>
        <p:nvPicPr>
          <p:cNvPr id="227" name="Google Shape;227;p33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32897" l="0" r="0" t="14641"/>
          <a:stretch/>
        </p:blipFill>
        <p:spPr>
          <a:xfrm>
            <a:off x="5151738" y="1509050"/>
            <a:ext cx="2505600" cy="876300"/>
          </a:xfrm>
          <a:prstGeom prst="rect">
            <a:avLst/>
          </a:prstGeom>
        </p:spPr>
      </p:pic>
      <p:sp>
        <p:nvSpPr>
          <p:cNvPr id="228" name="Google Shape;228;p33"/>
          <p:cNvSpPr txBox="1"/>
          <p:nvPr>
            <p:ph idx="2" type="subTitle"/>
          </p:nvPr>
        </p:nvSpPr>
        <p:spPr>
          <a:xfrm>
            <a:off x="887825" y="2555100"/>
            <a:ext cx="31047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Juga dikenal sebagai </a:t>
            </a:r>
            <a:r>
              <a:rPr i="1" lang="en"/>
              <a:t>High-Efficiency WiFi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Berfokus pada improvement client di lingkungan yang padat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Peningkatan througput-per-area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Penggunaan modulasi OFDMA yang setara dengen teknologi seluler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