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47F5EE-C5D3-484B-B2CC-0F4CBA1DC2A3}">
  <a:tblStyle styleId="{8047F5EE-C5D3-484B-B2CC-0F4CBA1DC2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fa0015c6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fa0015c6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fa4e8aa3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fa4e8aa3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fa4e8aa3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fa4e8aa3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fa4e8aa3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fa4e8aa3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fa0015c6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fa0015c6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fa0015c6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fa0015c6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fa4e8aa3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fa4e8aa3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fa4e8aa36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fa4e8aa36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fa4e8aa36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fa4e8aa36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ltanazhari/Proyek-Musik-Di-kota-Besa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Music Preference Analysis in Springfield and Shelbyville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936250" y="4660425"/>
            <a:ext cx="25887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d" sz="1570" b="1"/>
              <a:t>Created by</a:t>
            </a:r>
            <a:endParaRPr sz="1570" b="1"/>
          </a:p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d" sz="1570" b="1"/>
              <a:t>Sultan Azhari</a:t>
            </a:r>
            <a:endParaRPr sz="157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357800" y="361125"/>
            <a:ext cx="357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b="1">
                <a:solidFill>
                  <a:schemeClr val="dk1"/>
                </a:solidFill>
              </a:rPr>
              <a:t>Conclusion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357800" y="902525"/>
            <a:ext cx="86103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2"/>
                </a:solidFill>
              </a:rPr>
              <a:t>We have tested the following three hypotheses: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2"/>
                </a:solidFill>
              </a:rPr>
              <a:t>1. User activity varies depending on the day and the city.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2"/>
                </a:solidFill>
              </a:rPr>
              <a:t>2. On Monday morning, Springfield and Shelbyville residents listen to different genres. This is also true for Friday night.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2"/>
                </a:solidFill>
              </a:rPr>
              <a:t>3. Listeners in Springfield and Shelbyville have different preferences. In both Springfield and Shelbyville, they prefer pop music.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2"/>
                </a:solidFill>
              </a:rPr>
              <a:t>After analyzing the data, we can conclude: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2"/>
                </a:solidFill>
              </a:rPr>
              <a:t>1. User activity in Springfield and Shelbyville depends on the day, even though the cities are different.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2"/>
                </a:solidFill>
              </a:rPr>
              <a:t>The first hypothesis is </a:t>
            </a:r>
            <a:r>
              <a:rPr lang="id" sz="1000" b="1">
                <a:solidFill>
                  <a:schemeClr val="dk2"/>
                </a:solidFill>
              </a:rPr>
              <a:t>fully accepted.</a:t>
            </a:r>
            <a:endParaRPr sz="10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2"/>
                </a:solidFill>
              </a:rPr>
              <a:t>2. Music preferences are not very different during the week in Springfield and Shelbyville. We can see a small difference in the order on Monday.</a:t>
            </a:r>
            <a:br>
              <a:rPr lang="id" sz="1000">
                <a:solidFill>
                  <a:schemeClr val="dk2"/>
                </a:solidFill>
              </a:rPr>
            </a:br>
            <a:r>
              <a:rPr lang="id" sz="1000">
                <a:solidFill>
                  <a:schemeClr val="dk2"/>
                </a:solidFill>
              </a:rPr>
              <a:t> In both Springfield and Shelbyville, people listen to the most pop music.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2"/>
                </a:solidFill>
              </a:rPr>
              <a:t>So we </a:t>
            </a:r>
            <a:r>
              <a:rPr lang="id" sz="1000" b="1">
                <a:solidFill>
                  <a:schemeClr val="dk2"/>
                </a:solidFill>
              </a:rPr>
              <a:t>cannot accept this hypothesis</a:t>
            </a:r>
            <a:r>
              <a:rPr lang="id" sz="1000">
                <a:solidFill>
                  <a:schemeClr val="dk2"/>
                </a:solidFill>
              </a:rPr>
              <a:t>. We should also keep in mind that the results could have been different if not for the missing values.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2"/>
                </a:solidFill>
              </a:rPr>
              <a:t>3. It turns out that the music preferences of users from Springfield and Shelbyville are very similar.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2"/>
                </a:solidFill>
              </a:rPr>
              <a:t>The third hypothesis is </a:t>
            </a:r>
            <a:r>
              <a:rPr lang="id" sz="1000" b="1">
                <a:solidFill>
                  <a:schemeClr val="dk2"/>
                </a:solidFill>
              </a:rPr>
              <a:t>rejected</a:t>
            </a:r>
            <a:r>
              <a:rPr lang="id" sz="1000">
                <a:solidFill>
                  <a:schemeClr val="dk2"/>
                </a:solidFill>
              </a:rPr>
              <a:t>. If there is a difference in preferences, it cannot be seen from this data.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57800" y="361125"/>
            <a:ext cx="357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b="1">
                <a:solidFill>
                  <a:schemeClr val="dk1"/>
                </a:solidFill>
              </a:rPr>
              <a:t>Proyek Description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31150" y="1248575"/>
            <a:ext cx="7925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Whenever we conduct research, we need to formulate hypotheses that we can then test. Sometimes we accept these hypotheses; but sometimes we also reject them. To make the right decision, a business needs to be able to understand whether the assumptions it makes are correct or not.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In this project, I will compare the music preferences of Springfield and Shelbyville. i will study actual Y.Music data to test the hypothesis below and compare user behavior in these two cities.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57800" y="361125"/>
            <a:ext cx="357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b="1">
                <a:solidFill>
                  <a:schemeClr val="dk1"/>
                </a:solidFill>
              </a:rPr>
              <a:t>Objective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31150" y="1248575"/>
            <a:ext cx="79254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 b="1"/>
              <a:t>Testing three hypotheses: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1. User activity varies depending on the day and the city.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2. On Monday morning, Springfield and Shelbyville residents listen to different genres. This was also true for Friday night.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3. Listeners in Springfield and Shelbyville have different preferences. In Springfield, they prefer pop music, while Shelbyville, rap music has more fans.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46850" y="1020700"/>
            <a:ext cx="7925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The data about user behavior is stored in the file `/datasets/music_project_en.csv`. There is no information about the quality of the data, so i need to check it first before testing the hypothesis.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First, i will evaluate the data quality and see if the problems are significant. Then, during data pre-processing, i will try to take into account the most serious problems.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The project will consist of three stages:</a:t>
            </a:r>
            <a:endParaRPr sz="1500"/>
          </a:p>
        </p:txBody>
      </p:sp>
      <p:sp>
        <p:nvSpPr>
          <p:cNvPr id="73" name="Google Shape;73;p16"/>
          <p:cNvSpPr txBox="1"/>
          <p:nvPr/>
        </p:nvSpPr>
        <p:spPr>
          <a:xfrm>
            <a:off x="357800" y="361125"/>
            <a:ext cx="357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b="1">
                <a:solidFill>
                  <a:schemeClr val="dk1"/>
                </a:solidFill>
              </a:rPr>
              <a:t>Stages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042050" y="36158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A729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16"/>
          <p:cNvGrpSpPr/>
          <p:nvPr/>
        </p:nvGrpSpPr>
        <p:grpSpPr>
          <a:xfrm>
            <a:off x="3576513" y="3324850"/>
            <a:ext cx="1709100" cy="1150175"/>
            <a:chOff x="2699425" y="1957150"/>
            <a:chExt cx="1709100" cy="1150175"/>
          </a:xfrm>
        </p:grpSpPr>
        <p:sp>
          <p:nvSpPr>
            <p:cNvPr id="76" name="Google Shape;76;p1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9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 b="1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2. Data Pre-processing</a:t>
              </a:r>
              <a:endParaRPr sz="1000" b="1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6"/>
          <p:cNvGrpSpPr/>
          <p:nvPr/>
        </p:nvGrpSpPr>
        <p:grpSpPr>
          <a:xfrm>
            <a:off x="5658501" y="3324850"/>
            <a:ext cx="1709100" cy="1150175"/>
            <a:chOff x="4781413" y="1957150"/>
            <a:chExt cx="1709100" cy="1150175"/>
          </a:xfrm>
        </p:grpSpPr>
        <p:sp>
          <p:nvSpPr>
            <p:cNvPr id="79" name="Google Shape;79;p16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9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80" name="Google Shape;80;p16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 b="1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3. Testing the Hypothesis</a:t>
              </a:r>
              <a:endParaRPr sz="1000" b="1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" name="Google Shape;81;p16"/>
          <p:cNvSpPr/>
          <p:nvPr/>
        </p:nvSpPr>
        <p:spPr>
          <a:xfrm>
            <a:off x="5214263" y="36158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A729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1471575" y="3324850"/>
            <a:ext cx="1709100" cy="1150175"/>
            <a:chOff x="594488" y="1957150"/>
            <a:chExt cx="1709100" cy="1150175"/>
          </a:xfrm>
        </p:grpSpPr>
        <p:sp>
          <p:nvSpPr>
            <p:cNvPr id="83" name="Google Shape;83;p16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9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000" b="1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1. Data Overview</a:t>
              </a:r>
              <a:endParaRPr sz="1000" b="1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5" name="Google Shape;85;p16"/>
          <p:cNvSpPr txBox="1"/>
          <p:nvPr/>
        </p:nvSpPr>
        <p:spPr>
          <a:xfrm>
            <a:off x="2107100" y="3403425"/>
            <a:ext cx="3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2"/>
                </a:solidFill>
              </a:rPr>
              <a:t>🔎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226550" y="3379000"/>
            <a:ext cx="3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2"/>
                </a:solidFill>
              </a:rPr>
              <a:t>📄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295175" y="3403425"/>
            <a:ext cx="36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800">
                <a:solidFill>
                  <a:schemeClr val="dk2"/>
                </a:solidFill>
              </a:rPr>
              <a:t>📊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357800" y="361125"/>
            <a:ext cx="357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b="1">
                <a:solidFill>
                  <a:schemeClr val="dk1"/>
                </a:solidFill>
              </a:rPr>
              <a:t>Data Overview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83850" y="766750"/>
            <a:ext cx="8376300" cy="3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</a:rPr>
              <a:t>Documentation about processing data would be seen via the link : </a:t>
            </a:r>
            <a:r>
              <a:rPr lang="id" sz="1000" u="sng">
                <a:solidFill>
                  <a:schemeClr val="hlink"/>
                </a:solidFill>
                <a:hlinkClick r:id="rId3"/>
              </a:rPr>
              <a:t>https://github.com/sultanazhari/Proyek-Musik-Di-kota-Besar</a:t>
            </a:r>
            <a:endParaRPr sz="10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This table contains seven columns. They all store the same data type: `object`.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Based on the documentation: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`'userID'` - user identifier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`'Track'` - track title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`'artist'` - artist name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`'genre'` - Genre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`'City'` - the city where the user is located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`'time'` - length of time the song was played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`'Day'` - the name of the day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We can see three problems with the column name writing style: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1. Some names are uppercase, some are lowercase.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2. There is a use of spaces in some names.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3. Use of compound names that are not separated by 'underscore(_)'.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The number of column values is different. This means the data contains missing values.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357800" y="361125"/>
            <a:ext cx="357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b="1">
                <a:solidFill>
                  <a:schemeClr val="dk1"/>
                </a:solidFill>
              </a:rPr>
              <a:t>Methodology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57125" y="1498875"/>
            <a:ext cx="1281900" cy="60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Start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2317525" y="1498875"/>
            <a:ext cx="1693200" cy="60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Overview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798100" y="1498875"/>
            <a:ext cx="1727400" cy="60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Pra-Processing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7172175" y="1498875"/>
            <a:ext cx="1897200" cy="60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Rename the column based on good writing style rules</a:t>
            </a:r>
            <a:endParaRPr sz="1200"/>
          </a:p>
        </p:txBody>
      </p:sp>
      <p:sp>
        <p:nvSpPr>
          <p:cNvPr id="103" name="Google Shape;103;p18"/>
          <p:cNvSpPr/>
          <p:nvPr/>
        </p:nvSpPr>
        <p:spPr>
          <a:xfrm>
            <a:off x="4798100" y="2750600"/>
            <a:ext cx="1727400" cy="60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Replace missing data with "uwnknown" using nested loop</a:t>
            </a:r>
            <a:endParaRPr sz="1200"/>
          </a:p>
        </p:txBody>
      </p:sp>
      <p:sp>
        <p:nvSpPr>
          <p:cNvPr id="104" name="Google Shape;104;p18"/>
          <p:cNvSpPr/>
          <p:nvPr/>
        </p:nvSpPr>
        <p:spPr>
          <a:xfrm>
            <a:off x="2300425" y="2750600"/>
            <a:ext cx="1727400" cy="60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Drop Duplicate value</a:t>
            </a:r>
            <a:br>
              <a:rPr lang="id" sz="1200"/>
            </a:br>
            <a:r>
              <a:rPr lang="id" sz="1200"/>
              <a:t>(5,9% Duplicate data)</a:t>
            </a:r>
            <a:endParaRPr sz="1200"/>
          </a:p>
        </p:txBody>
      </p:sp>
      <p:sp>
        <p:nvSpPr>
          <p:cNvPr id="105" name="Google Shape;105;p18"/>
          <p:cNvSpPr/>
          <p:nvPr/>
        </p:nvSpPr>
        <p:spPr>
          <a:xfrm>
            <a:off x="134375" y="2747325"/>
            <a:ext cx="1727400" cy="60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Revised the inappropriate genre names</a:t>
            </a:r>
            <a:endParaRPr sz="1200"/>
          </a:p>
        </p:txBody>
      </p:sp>
      <p:sp>
        <p:nvSpPr>
          <p:cNvPr id="106" name="Google Shape;106;p18"/>
          <p:cNvSpPr/>
          <p:nvPr/>
        </p:nvSpPr>
        <p:spPr>
          <a:xfrm>
            <a:off x="134375" y="3700675"/>
            <a:ext cx="1727400" cy="60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Develop a function for revised inappropriate name in value. to be used in the future.</a:t>
            </a:r>
            <a:endParaRPr sz="1000"/>
          </a:p>
        </p:txBody>
      </p:sp>
      <p:sp>
        <p:nvSpPr>
          <p:cNvPr id="107" name="Google Shape;107;p18"/>
          <p:cNvSpPr/>
          <p:nvPr/>
        </p:nvSpPr>
        <p:spPr>
          <a:xfrm>
            <a:off x="2523175" y="3700675"/>
            <a:ext cx="1281900" cy="60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Finish</a:t>
            </a:r>
            <a:endParaRPr/>
          </a:p>
        </p:txBody>
      </p:sp>
      <p:cxnSp>
        <p:nvCxnSpPr>
          <p:cNvPr id="108" name="Google Shape;108;p18"/>
          <p:cNvCxnSpPr>
            <a:stCxn id="99" idx="3"/>
            <a:endCxn id="100" idx="1"/>
          </p:cNvCxnSpPr>
          <p:nvPr/>
        </p:nvCxnSpPr>
        <p:spPr>
          <a:xfrm>
            <a:off x="1639025" y="1800525"/>
            <a:ext cx="678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8"/>
          <p:cNvCxnSpPr>
            <a:endCxn id="101" idx="1"/>
          </p:cNvCxnSpPr>
          <p:nvPr/>
        </p:nvCxnSpPr>
        <p:spPr>
          <a:xfrm>
            <a:off x="4010600" y="1800525"/>
            <a:ext cx="787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8"/>
          <p:cNvCxnSpPr>
            <a:stCxn id="101" idx="3"/>
            <a:endCxn id="102" idx="1"/>
          </p:cNvCxnSpPr>
          <p:nvPr/>
        </p:nvCxnSpPr>
        <p:spPr>
          <a:xfrm>
            <a:off x="6525500" y="1800525"/>
            <a:ext cx="64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8"/>
          <p:cNvCxnSpPr>
            <a:stCxn id="102" idx="2"/>
            <a:endCxn id="112" idx="0"/>
          </p:cNvCxnSpPr>
          <p:nvPr/>
        </p:nvCxnSpPr>
        <p:spPr>
          <a:xfrm>
            <a:off x="8120775" y="2102175"/>
            <a:ext cx="0" cy="64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8"/>
          <p:cNvCxnSpPr>
            <a:stCxn id="103" idx="1"/>
            <a:endCxn id="104" idx="3"/>
          </p:cNvCxnSpPr>
          <p:nvPr/>
        </p:nvCxnSpPr>
        <p:spPr>
          <a:xfrm rot="10800000">
            <a:off x="4027700" y="3052250"/>
            <a:ext cx="77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8"/>
          <p:cNvCxnSpPr>
            <a:stCxn id="104" idx="1"/>
            <a:endCxn id="105" idx="3"/>
          </p:cNvCxnSpPr>
          <p:nvPr/>
        </p:nvCxnSpPr>
        <p:spPr>
          <a:xfrm rot="10800000">
            <a:off x="1861825" y="3048950"/>
            <a:ext cx="4386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8"/>
          <p:cNvCxnSpPr>
            <a:stCxn id="105" idx="2"/>
            <a:endCxn id="106" idx="0"/>
          </p:cNvCxnSpPr>
          <p:nvPr/>
        </p:nvCxnSpPr>
        <p:spPr>
          <a:xfrm>
            <a:off x="998075" y="3350625"/>
            <a:ext cx="0" cy="35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8"/>
          <p:cNvCxnSpPr>
            <a:stCxn id="106" idx="3"/>
            <a:endCxn id="107" idx="1"/>
          </p:cNvCxnSpPr>
          <p:nvPr/>
        </p:nvCxnSpPr>
        <p:spPr>
          <a:xfrm>
            <a:off x="1861775" y="4002325"/>
            <a:ext cx="661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8"/>
          <p:cNvSpPr/>
          <p:nvPr/>
        </p:nvSpPr>
        <p:spPr>
          <a:xfrm>
            <a:off x="7172175" y="2750600"/>
            <a:ext cx="1897200" cy="60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Found a missing value :</a:t>
            </a:r>
            <a:br>
              <a:rPr lang="id" sz="1000"/>
            </a:br>
            <a:r>
              <a:rPr lang="id" sz="1000"/>
              <a:t>- 13% in Artist Column</a:t>
            </a:r>
            <a:br>
              <a:rPr lang="id" sz="1000"/>
            </a:br>
            <a:r>
              <a:rPr lang="id" sz="1000"/>
              <a:t>- 2,1% in Track Column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- 1,9% in Genre Column</a:t>
            </a:r>
            <a:endParaRPr sz="1000"/>
          </a:p>
        </p:txBody>
      </p:sp>
      <p:cxnSp>
        <p:nvCxnSpPr>
          <p:cNvPr id="117" name="Google Shape;117;p18"/>
          <p:cNvCxnSpPr>
            <a:stCxn id="112" idx="1"/>
            <a:endCxn id="103" idx="3"/>
          </p:cNvCxnSpPr>
          <p:nvPr/>
        </p:nvCxnSpPr>
        <p:spPr>
          <a:xfrm rot="10800000">
            <a:off x="6525375" y="3052250"/>
            <a:ext cx="64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id" sz="2000" b="1"/>
              <a:t>User activity varies depending on the day and the city.</a:t>
            </a:r>
            <a:endParaRPr sz="2000" b="1"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311700" y="777750"/>
          <a:ext cx="2741525" cy="1342625"/>
        </p:xfrm>
        <a:graphic>
          <a:graphicData uri="http://schemas.openxmlformats.org/drawingml/2006/table">
            <a:tbl>
              <a:tblPr>
                <a:noFill/>
                <a:tableStyleId>{8047F5EE-C5D3-484B-B2CC-0F4CBA1DC2A3}</a:tableStyleId>
              </a:tblPr>
              <a:tblGrid>
                <a:gridCol w="121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8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 b="1"/>
                        <a:t>Evaluation of user activity in each city</a:t>
                      </a:r>
                      <a:endParaRPr sz="10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 b="1"/>
                        <a:t>City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 b="1"/>
                        <a:t>User activity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Shelbyville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18,512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1"/>
                          </a:solidFill>
                        </a:rPr>
                        <a:t>Springfield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42,741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4" name="Google Shape;124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325" y="711175"/>
            <a:ext cx="5525100" cy="34163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19"/>
          <p:cNvGraphicFramePr/>
          <p:nvPr/>
        </p:nvGraphicFramePr>
        <p:xfrm>
          <a:off x="311700" y="2343150"/>
          <a:ext cx="2766375" cy="1676250"/>
        </p:xfrm>
        <a:graphic>
          <a:graphicData uri="http://schemas.openxmlformats.org/drawingml/2006/table">
            <a:tbl>
              <a:tblPr>
                <a:noFill/>
                <a:tableStyleId>{8047F5EE-C5D3-484B-B2CC-0F4CBA1DC2A3}</a:tableStyleId>
              </a:tblPr>
              <a:tblGrid>
                <a:gridCol w="122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 b="1"/>
                        <a:t>Evaluation of user activity on each day</a:t>
                      </a:r>
                      <a:endParaRPr sz="10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 b="1"/>
                        <a:t>Day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 b="1"/>
                        <a:t>User activity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Monday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21,354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1"/>
                          </a:solidFill>
                        </a:rPr>
                        <a:t>Wednesday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18,059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dk1"/>
                          </a:solidFill>
                        </a:rPr>
                        <a:t>Friday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 dirty="0"/>
                        <a:t>21,840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Google Shape;126;p19"/>
          <p:cNvSpPr txBox="1"/>
          <p:nvPr/>
        </p:nvSpPr>
        <p:spPr>
          <a:xfrm>
            <a:off x="477828" y="3756940"/>
            <a:ext cx="8289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id" sz="1100" b="1" dirty="0">
                <a:solidFill>
                  <a:srgbClr val="374151"/>
                </a:solidFill>
              </a:rPr>
              <a:t>Key Findings</a:t>
            </a:r>
            <a:br>
              <a:rPr lang="id" sz="1100" dirty="0">
                <a:solidFill>
                  <a:srgbClr val="374151"/>
                </a:solidFill>
              </a:rPr>
            </a:br>
            <a:r>
              <a:rPr lang="id" sz="1100" dirty="0">
                <a:solidFill>
                  <a:srgbClr val="FF0000"/>
                </a:solidFill>
              </a:rPr>
              <a:t>- In Springfield, the number of songs played peaked on Monday and Friday, while Wednesday saw a drop in activity.</a:t>
            </a:r>
            <a:endParaRPr sz="1100" dirty="0">
              <a:solidFill>
                <a:srgbClr val="FF0000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557500" y="1823675"/>
            <a:ext cx="2021100" cy="24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627675" y="3057075"/>
            <a:ext cx="1982100" cy="24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653475" y="3719650"/>
            <a:ext cx="1982100" cy="24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4063325" y="2072075"/>
            <a:ext cx="3698100" cy="24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152900" y="3326425"/>
            <a:ext cx="3650700" cy="24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4063325" y="2495475"/>
            <a:ext cx="1686000" cy="24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477828" y="4235342"/>
            <a:ext cx="7649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 dirty="0">
                <a:solidFill>
                  <a:srgbClr val="FF0000"/>
                </a:solidFill>
              </a:rPr>
              <a:t>- In Shelbyville, on the other hand, users listen to more music on Wednesdays.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980250" y="4718425"/>
            <a:ext cx="21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rgbClr val="FF0000"/>
                </a:solidFill>
              </a:rPr>
              <a:t>Hypothesis acceptable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5" y="990050"/>
            <a:ext cx="4327476" cy="266643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 b="1"/>
              <a:t>2.  On Monday mornings and Friday nights, Springfield residents listen to a  </a:t>
            </a:r>
            <a:br>
              <a:rPr lang="id" sz="2000" b="1"/>
            </a:br>
            <a:r>
              <a:rPr lang="id" sz="2000" b="1"/>
              <a:t>     different genre</a:t>
            </a:r>
            <a:endParaRPr sz="2000" b="1"/>
          </a:p>
        </p:txBody>
      </p:sp>
      <p:sp>
        <p:nvSpPr>
          <p:cNvPr id="141" name="Google Shape;141;p20"/>
          <p:cNvSpPr txBox="1"/>
          <p:nvPr/>
        </p:nvSpPr>
        <p:spPr>
          <a:xfrm>
            <a:off x="1379800" y="3514550"/>
            <a:ext cx="1395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id" sz="1100" b="1">
                <a:solidFill>
                  <a:srgbClr val="374151"/>
                </a:solidFill>
              </a:rPr>
              <a:t>Monday Morning</a:t>
            </a:r>
            <a:endParaRPr sz="1100">
              <a:solidFill>
                <a:srgbClr val="374151"/>
              </a:solidFill>
            </a:endParaRPr>
          </a:p>
        </p:txBody>
      </p:sp>
      <p:pic>
        <p:nvPicPr>
          <p:cNvPr id="142" name="Google Shape;142;p2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150" y="985363"/>
            <a:ext cx="4327476" cy="26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6221100" y="3514550"/>
            <a:ext cx="108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id" sz="1100" b="1">
                <a:solidFill>
                  <a:srgbClr val="374151"/>
                </a:solidFill>
              </a:rPr>
              <a:t>Friday Night</a:t>
            </a:r>
            <a:endParaRPr sz="1100">
              <a:solidFill>
                <a:srgbClr val="374151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27350" y="3887034"/>
            <a:ext cx="828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id" sz="1100" b="1">
                <a:solidFill>
                  <a:srgbClr val="374151"/>
                </a:solidFill>
              </a:rPr>
              <a:t>Key Findings</a:t>
            </a:r>
            <a:endParaRPr sz="1100">
              <a:solidFill>
                <a:srgbClr val="374151"/>
              </a:solidFill>
            </a:endParaRPr>
          </a:p>
        </p:txBody>
      </p:sp>
      <p:cxnSp>
        <p:nvCxnSpPr>
          <p:cNvPr id="145" name="Google Shape;145;p20"/>
          <p:cNvCxnSpPr/>
          <p:nvPr/>
        </p:nvCxnSpPr>
        <p:spPr>
          <a:xfrm>
            <a:off x="420425" y="1862150"/>
            <a:ext cx="3633000" cy="1281900"/>
          </a:xfrm>
          <a:prstGeom prst="straightConnector1">
            <a:avLst/>
          </a:prstGeom>
          <a:noFill/>
          <a:ln w="28575" cap="flat" cmpd="sng">
            <a:solidFill>
              <a:srgbClr val="A7291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0"/>
          <p:cNvCxnSpPr/>
          <p:nvPr/>
        </p:nvCxnSpPr>
        <p:spPr>
          <a:xfrm>
            <a:off x="4704525" y="1793625"/>
            <a:ext cx="3566100" cy="1333200"/>
          </a:xfrm>
          <a:prstGeom prst="straightConnector1">
            <a:avLst/>
          </a:prstGeom>
          <a:noFill/>
          <a:ln w="28575" cap="flat" cmpd="sng">
            <a:solidFill>
              <a:srgbClr val="A7291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0"/>
          <p:cNvCxnSpPr/>
          <p:nvPr/>
        </p:nvCxnSpPr>
        <p:spPr>
          <a:xfrm>
            <a:off x="427275" y="2746400"/>
            <a:ext cx="3454800" cy="397800"/>
          </a:xfrm>
          <a:prstGeom prst="straightConnector1">
            <a:avLst/>
          </a:prstGeom>
          <a:noFill/>
          <a:ln w="28575" cap="flat" cmpd="sng">
            <a:solidFill>
              <a:srgbClr val="A7291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0"/>
          <p:cNvCxnSpPr/>
          <p:nvPr/>
        </p:nvCxnSpPr>
        <p:spPr>
          <a:xfrm>
            <a:off x="4752500" y="2739550"/>
            <a:ext cx="3518100" cy="384900"/>
          </a:xfrm>
          <a:prstGeom prst="straightConnector1">
            <a:avLst/>
          </a:prstGeom>
          <a:noFill/>
          <a:ln w="28575" cap="flat" cmpd="sng">
            <a:solidFill>
              <a:srgbClr val="A7291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20"/>
          <p:cNvSpPr txBox="1"/>
          <p:nvPr/>
        </p:nvSpPr>
        <p:spPr>
          <a:xfrm>
            <a:off x="490200" y="4464750"/>
            <a:ext cx="834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 dirty="0">
                <a:solidFill>
                  <a:srgbClr val="FF0000"/>
                </a:solidFill>
              </a:rPr>
              <a:t>- In both Springfield and Shelbyville, People listen to a same genre in Monday Morning and even in Friday Night.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671775" y="4718425"/>
            <a:ext cx="247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FF0000"/>
                </a:solidFill>
              </a:rPr>
              <a:t>Hypothesis not acceptable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0" y="1402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700" b="1"/>
              <a:t>3.  Listeners in Springfield and Shelbyville have different preferences. In Springfield,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700" b="1"/>
              <a:t>     they prefer pop music,while Shelbyville, rap music has more fans.</a:t>
            </a:r>
            <a:endParaRPr sz="1700" b="1"/>
          </a:p>
        </p:txBody>
      </p:sp>
      <p:pic>
        <p:nvPicPr>
          <p:cNvPr id="156" name="Google Shape;156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50" y="1010600"/>
            <a:ext cx="4520301" cy="279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400" y="1010600"/>
            <a:ext cx="4380600" cy="270866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1324975" y="3644775"/>
            <a:ext cx="2104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id" sz="1100" b="1">
                <a:solidFill>
                  <a:srgbClr val="374151"/>
                </a:solidFill>
              </a:rPr>
              <a:t>Top 10 Genre in Shelbyville</a:t>
            </a:r>
            <a:endParaRPr sz="1100">
              <a:solidFill>
                <a:srgbClr val="374151"/>
              </a:solidFill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5871175" y="3678150"/>
            <a:ext cx="2104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id" sz="1100" b="1">
                <a:solidFill>
                  <a:srgbClr val="374151"/>
                </a:solidFill>
              </a:rPr>
              <a:t>Top 10 Genre in Springfield</a:t>
            </a:r>
            <a:endParaRPr sz="1100">
              <a:solidFill>
                <a:srgbClr val="374151"/>
              </a:solidFill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427350" y="4066650"/>
            <a:ext cx="828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id" sz="1100" b="1">
                <a:solidFill>
                  <a:srgbClr val="374151"/>
                </a:solidFill>
              </a:rPr>
              <a:t>Key Findings</a:t>
            </a:r>
            <a:endParaRPr sz="1100">
              <a:solidFill>
                <a:srgbClr val="374151"/>
              </a:solidFill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59950" y="4563650"/>
            <a:ext cx="834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rgbClr val="FF0000"/>
                </a:solidFill>
              </a:rPr>
              <a:t>- It was recognized that the music preferences of users from Springfield and Shelbyville were very similar.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6671775" y="4718425"/>
            <a:ext cx="247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FF0000"/>
                </a:solidFill>
              </a:rPr>
              <a:t>Hypothesis not acceptable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Macintosh PowerPoint</Application>
  <PresentationFormat>On-screen Show (16:9)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Simple Light</vt:lpstr>
      <vt:lpstr>Music Preference Analysis in Springfield and Shelbyville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activity varies depending on the day and the city.</vt:lpstr>
      <vt:lpstr>2.  On Monday mornings and Friday nights, Springfield residents listen to a        different genre</vt:lpstr>
      <vt:lpstr>3.  Listeners in Springfield and Shelbyville have different preferences. In Springfield,      they prefer pop music,while Shelbyville, rap music has more fans.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Sultan Azhari</cp:lastModifiedBy>
  <cp:revision>1</cp:revision>
  <dcterms:modified xsi:type="dcterms:W3CDTF">2024-08-09T02:57:23Z</dcterms:modified>
</cp:coreProperties>
</file>