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Lst>
  <p:sldSz cy="16256000" cx="12192000"/>
  <p:notesSz cx="6858000" cy="9144000"/>
  <p:embeddedFontLst>
    <p:embeddedFont>
      <p:font typeface="Play"/>
      <p:regular r:id="rId6"/>
      <p:bold r:id="rId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8" roundtripDataSignature="AMtx7mju8LJUojK4WCWVz9GhzFMPRTt5g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font" Target="fonts/Play-regular.fntdata"/><Relationship Id="rId7" Type="http://schemas.openxmlformats.org/officeDocument/2006/relationships/font" Target="fonts/Play-bold.fntdata"/><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2271713" y="1143000"/>
            <a:ext cx="2314575"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1524000" y="2660416"/>
            <a:ext cx="9144000" cy="565949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524000" y="8538164"/>
            <a:ext cx="9144000" cy="3924769"/>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838200" y="865483"/>
            <a:ext cx="10515600" cy="3142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938859" y="4226749"/>
            <a:ext cx="10314283"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2"/>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3151246" y="6439136"/>
            <a:ext cx="13776209"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2182754" y="3886436"/>
            <a:ext cx="13776209"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3"/>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838200" y="865483"/>
            <a:ext cx="10515600" cy="3142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838200" y="4327407"/>
            <a:ext cx="10515600" cy="1031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831850" y="4052714"/>
            <a:ext cx="10515600" cy="676204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831850" y="10878728"/>
            <a:ext cx="10515600" cy="355599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30" name="Google Shape;30;p5"/>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838200" y="865483"/>
            <a:ext cx="10515600" cy="3142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838200" y="4327407"/>
            <a:ext cx="5181600" cy="1031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6"/>
          <p:cNvSpPr txBox="1"/>
          <p:nvPr>
            <p:ph idx="2" type="body"/>
          </p:nvPr>
        </p:nvSpPr>
        <p:spPr>
          <a:xfrm>
            <a:off x="6172200" y="4327407"/>
            <a:ext cx="5181600" cy="103142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6"/>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839788" y="865483"/>
            <a:ext cx="10515600" cy="3142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839789" y="3984979"/>
            <a:ext cx="5157787" cy="195297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7"/>
          <p:cNvSpPr txBox="1"/>
          <p:nvPr>
            <p:ph idx="2" type="body"/>
          </p:nvPr>
        </p:nvSpPr>
        <p:spPr>
          <a:xfrm>
            <a:off x="839789" y="5937956"/>
            <a:ext cx="5157787" cy="8733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7"/>
          <p:cNvSpPr txBox="1"/>
          <p:nvPr>
            <p:ph idx="3" type="body"/>
          </p:nvPr>
        </p:nvSpPr>
        <p:spPr>
          <a:xfrm>
            <a:off x="6172200" y="3984979"/>
            <a:ext cx="5183188" cy="1952977"/>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7"/>
          <p:cNvSpPr txBox="1"/>
          <p:nvPr>
            <p:ph idx="4" type="body"/>
          </p:nvPr>
        </p:nvSpPr>
        <p:spPr>
          <a:xfrm>
            <a:off x="6172200" y="5937956"/>
            <a:ext cx="5183188" cy="87338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7"/>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838200" y="865483"/>
            <a:ext cx="10515600" cy="31420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839789" y="1083733"/>
            <a:ext cx="3932237" cy="37930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5183188" y="2340564"/>
            <a:ext cx="6172200" cy="11552296"/>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0"/>
          <p:cNvSpPr txBox="1"/>
          <p:nvPr>
            <p:ph idx="2" type="body"/>
          </p:nvPr>
        </p:nvSpPr>
        <p:spPr>
          <a:xfrm>
            <a:off x="839789" y="4876800"/>
            <a:ext cx="3932237" cy="90348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0"/>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839789" y="1083733"/>
            <a:ext cx="3932237" cy="379306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5183188" y="2340564"/>
            <a:ext cx="6172200" cy="11552296"/>
          </a:xfrm>
          <a:prstGeom prst="rect">
            <a:avLst/>
          </a:prstGeom>
          <a:noFill/>
          <a:ln>
            <a:noFill/>
          </a:ln>
        </p:spPr>
      </p:sp>
      <p:sp>
        <p:nvSpPr>
          <p:cNvPr id="68" name="Google Shape;68;p11"/>
          <p:cNvSpPr txBox="1"/>
          <p:nvPr>
            <p:ph idx="1" type="body"/>
          </p:nvPr>
        </p:nvSpPr>
        <p:spPr>
          <a:xfrm>
            <a:off x="839789" y="4876800"/>
            <a:ext cx="3932237" cy="903487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1"/>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838200" y="865483"/>
            <a:ext cx="10515600" cy="314207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838200" y="4327407"/>
            <a:ext cx="10515600" cy="1031428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2"/>
          <p:cNvSpPr txBox="1"/>
          <p:nvPr>
            <p:ph idx="10" type="dt"/>
          </p:nvPr>
        </p:nvSpPr>
        <p:spPr>
          <a:xfrm>
            <a:off x="838200" y="15066905"/>
            <a:ext cx="2743200" cy="865481"/>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4038600" y="15066905"/>
            <a:ext cx="4114800" cy="865481"/>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8610600" y="15066905"/>
            <a:ext cx="2743200" cy="865481"/>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 Id="rId6" Type="http://schemas.openxmlformats.org/officeDocument/2006/relationships/image" Target="../media/image5.png"/><Relationship Id="rId7" Type="http://schemas.openxmlformats.org/officeDocument/2006/relationships/image" Target="../media/image4.png"/><Relationship Id="rId8"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pic>
        <p:nvPicPr>
          <p:cNvPr descr="A group of black and green hexagons&#10;&#10;AI-generated content may be incorrect." id="88" name="Google Shape;88;p1"/>
          <p:cNvPicPr preferRelativeResize="0"/>
          <p:nvPr/>
        </p:nvPicPr>
        <p:blipFill rotWithShape="1">
          <a:blip r:embed="rId3">
            <a:alphaModFix/>
          </a:blip>
          <a:srcRect b="0" l="0" r="0" t="0"/>
          <a:stretch/>
        </p:blipFill>
        <p:spPr>
          <a:xfrm>
            <a:off x="1125287" y="5769742"/>
            <a:ext cx="1654586" cy="1008894"/>
          </a:xfrm>
          <a:prstGeom prst="rect">
            <a:avLst/>
          </a:prstGeom>
          <a:noFill/>
          <a:ln>
            <a:noFill/>
          </a:ln>
        </p:spPr>
      </p:pic>
      <p:pic>
        <p:nvPicPr>
          <p:cNvPr descr="A logo of a map pointer&#10;&#10;AI-generated content may be incorrect." id="89" name="Google Shape;89;p1"/>
          <p:cNvPicPr preferRelativeResize="0"/>
          <p:nvPr/>
        </p:nvPicPr>
        <p:blipFill rotWithShape="1">
          <a:blip r:embed="rId4">
            <a:alphaModFix/>
          </a:blip>
          <a:srcRect b="0" l="0" r="0" t="0"/>
          <a:stretch/>
        </p:blipFill>
        <p:spPr>
          <a:xfrm>
            <a:off x="1069277" y="12615927"/>
            <a:ext cx="1854692" cy="1666875"/>
          </a:xfrm>
          <a:prstGeom prst="rect">
            <a:avLst/>
          </a:prstGeom>
          <a:noFill/>
          <a:ln>
            <a:noFill/>
          </a:ln>
        </p:spPr>
      </p:pic>
      <p:pic>
        <p:nvPicPr>
          <p:cNvPr descr="A yellow emoji with hands on it&#10;&#10;AI-generated content may be incorrect." id="90" name="Google Shape;90;p1"/>
          <p:cNvPicPr preferRelativeResize="0"/>
          <p:nvPr/>
        </p:nvPicPr>
        <p:blipFill rotWithShape="1">
          <a:blip r:embed="rId5">
            <a:alphaModFix/>
          </a:blip>
          <a:srcRect b="0" l="0" r="0" t="0"/>
          <a:stretch/>
        </p:blipFill>
        <p:spPr>
          <a:xfrm>
            <a:off x="4069669" y="10028441"/>
            <a:ext cx="1666876" cy="1666876"/>
          </a:xfrm>
          <a:prstGeom prst="rect">
            <a:avLst/>
          </a:prstGeom>
          <a:noFill/>
          <a:ln>
            <a:noFill/>
          </a:ln>
        </p:spPr>
      </p:pic>
      <p:pic>
        <p:nvPicPr>
          <p:cNvPr descr="A close up of a word&#10;&#10;AI-generated content may be incorrect." id="91" name="Google Shape;91;p1"/>
          <p:cNvPicPr preferRelativeResize="0"/>
          <p:nvPr/>
        </p:nvPicPr>
        <p:blipFill rotWithShape="1">
          <a:blip r:embed="rId6">
            <a:alphaModFix/>
          </a:blip>
          <a:srcRect b="0" l="0" r="0" t="0"/>
          <a:stretch/>
        </p:blipFill>
        <p:spPr>
          <a:xfrm>
            <a:off x="3876512" y="7664188"/>
            <a:ext cx="2053190" cy="550046"/>
          </a:xfrm>
          <a:prstGeom prst="rect">
            <a:avLst/>
          </a:prstGeom>
          <a:noFill/>
          <a:ln>
            <a:noFill/>
          </a:ln>
        </p:spPr>
      </p:pic>
      <p:sp>
        <p:nvSpPr>
          <p:cNvPr id="92" name="Google Shape;92;p1"/>
          <p:cNvSpPr/>
          <p:nvPr/>
        </p:nvSpPr>
        <p:spPr>
          <a:xfrm>
            <a:off x="925985" y="7360447"/>
            <a:ext cx="2053190" cy="1186946"/>
          </a:xfrm>
          <a:prstGeom prst="roundRect">
            <a:avLst>
              <a:gd fmla="val 16667" name="adj"/>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1"/>
          <p:cNvSpPr txBox="1"/>
          <p:nvPr/>
        </p:nvSpPr>
        <p:spPr>
          <a:xfrm>
            <a:off x="3820953" y="5838095"/>
            <a:ext cx="3028351"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0" u="none" cap="none" strike="noStrike">
                <a:solidFill>
                  <a:schemeClr val="dk1"/>
                </a:solidFill>
                <a:latin typeface="Arial"/>
                <a:ea typeface="Arial"/>
                <a:cs typeface="Arial"/>
                <a:sym typeface="Arial"/>
              </a:rPr>
              <a:t>Side Car</a:t>
            </a:r>
            <a:endParaRPr/>
          </a:p>
        </p:txBody>
      </p:sp>
      <p:sp>
        <p:nvSpPr>
          <p:cNvPr id="94" name="Google Shape;94;p1"/>
          <p:cNvSpPr/>
          <p:nvPr/>
        </p:nvSpPr>
        <p:spPr>
          <a:xfrm>
            <a:off x="943643" y="10268406"/>
            <a:ext cx="2053190" cy="1186946"/>
          </a:xfrm>
          <a:prstGeom prst="roundRect">
            <a:avLst>
              <a:gd fmla="val 16667" name="adj"/>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 name="Google Shape;95;p1"/>
          <p:cNvSpPr/>
          <p:nvPr/>
        </p:nvSpPr>
        <p:spPr>
          <a:xfrm>
            <a:off x="943643" y="5566303"/>
            <a:ext cx="2053190" cy="1186946"/>
          </a:xfrm>
          <a:prstGeom prst="roundRect">
            <a:avLst>
              <a:gd fmla="val 16667" name="adj"/>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 name="Google Shape;96;p1"/>
          <p:cNvSpPr txBox="1"/>
          <p:nvPr/>
        </p:nvSpPr>
        <p:spPr>
          <a:xfrm>
            <a:off x="996414" y="10507936"/>
            <a:ext cx="200041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Arial"/>
                <a:ea typeface="Arial"/>
                <a:cs typeface="Arial"/>
                <a:sym typeface="Arial"/>
              </a:rPr>
              <a:t>AIAgent</a:t>
            </a:r>
            <a:endParaRPr/>
          </a:p>
        </p:txBody>
      </p:sp>
      <p:sp>
        <p:nvSpPr>
          <p:cNvPr id="97" name="Google Shape;97;p1"/>
          <p:cNvSpPr txBox="1"/>
          <p:nvPr/>
        </p:nvSpPr>
        <p:spPr>
          <a:xfrm>
            <a:off x="872797" y="7585268"/>
            <a:ext cx="22204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Scheduler</a:t>
            </a:r>
            <a:endParaRPr/>
          </a:p>
        </p:txBody>
      </p:sp>
      <p:cxnSp>
        <p:nvCxnSpPr>
          <p:cNvPr id="98" name="Google Shape;98;p1"/>
          <p:cNvCxnSpPr>
            <a:endCxn id="99" idx="1"/>
          </p:cNvCxnSpPr>
          <p:nvPr/>
        </p:nvCxnSpPr>
        <p:spPr>
          <a:xfrm flipH="1" rot="10800000">
            <a:off x="2996922" y="7958517"/>
            <a:ext cx="782100" cy="41400"/>
          </a:xfrm>
          <a:prstGeom prst="straightConnector1">
            <a:avLst/>
          </a:prstGeom>
          <a:noFill/>
          <a:ln cap="flat" cmpd="sng" w="101600">
            <a:solidFill>
              <a:schemeClr val="accent1"/>
            </a:solidFill>
            <a:prstDash val="solid"/>
            <a:miter lim="800000"/>
            <a:headEnd len="med" w="med" type="triangle"/>
            <a:tailEnd len="med" w="med" type="triangle"/>
          </a:ln>
        </p:spPr>
      </p:cxnSp>
      <p:sp>
        <p:nvSpPr>
          <p:cNvPr id="99" name="Google Shape;99;p1"/>
          <p:cNvSpPr/>
          <p:nvPr/>
        </p:nvSpPr>
        <p:spPr>
          <a:xfrm>
            <a:off x="3779022" y="7365044"/>
            <a:ext cx="2053190" cy="1186946"/>
          </a:xfrm>
          <a:prstGeom prst="roundRect">
            <a:avLst>
              <a:gd fmla="val 16667" name="adj"/>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1"/>
          <p:cNvSpPr/>
          <p:nvPr/>
        </p:nvSpPr>
        <p:spPr>
          <a:xfrm>
            <a:off x="3779022" y="5566303"/>
            <a:ext cx="2053190" cy="1186946"/>
          </a:xfrm>
          <a:prstGeom prst="roundRect">
            <a:avLst>
              <a:gd fmla="val 16667" name="adj"/>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1" name="Google Shape;101;p1"/>
          <p:cNvCxnSpPr>
            <a:stCxn id="100" idx="2"/>
            <a:endCxn id="99" idx="0"/>
          </p:cNvCxnSpPr>
          <p:nvPr/>
        </p:nvCxnSpPr>
        <p:spPr>
          <a:xfrm>
            <a:off x="4805617" y="6753249"/>
            <a:ext cx="0" cy="611700"/>
          </a:xfrm>
          <a:prstGeom prst="straightConnector1">
            <a:avLst/>
          </a:prstGeom>
          <a:noFill/>
          <a:ln cap="flat" cmpd="sng" w="63500">
            <a:solidFill>
              <a:schemeClr val="accent1"/>
            </a:solidFill>
            <a:prstDash val="solid"/>
            <a:miter lim="800000"/>
            <a:headEnd len="med" w="med" type="triangle"/>
            <a:tailEnd len="med" w="med" type="triangle"/>
          </a:ln>
        </p:spPr>
      </p:cxnSp>
      <p:cxnSp>
        <p:nvCxnSpPr>
          <p:cNvPr id="102" name="Google Shape;102;p1"/>
          <p:cNvCxnSpPr>
            <a:stCxn id="95" idx="2"/>
            <a:endCxn id="92" idx="0"/>
          </p:cNvCxnSpPr>
          <p:nvPr/>
        </p:nvCxnSpPr>
        <p:spPr>
          <a:xfrm flipH="1">
            <a:off x="1952538" y="6753249"/>
            <a:ext cx="17700" cy="607200"/>
          </a:xfrm>
          <a:prstGeom prst="straightConnector1">
            <a:avLst/>
          </a:prstGeom>
          <a:noFill/>
          <a:ln cap="flat" cmpd="sng" w="63500">
            <a:solidFill>
              <a:schemeClr val="accent1"/>
            </a:solidFill>
            <a:prstDash val="solid"/>
            <a:miter lim="800000"/>
            <a:headEnd len="med" w="med" type="triangle"/>
            <a:tailEnd len="med" w="med" type="triangle"/>
          </a:ln>
        </p:spPr>
      </p:cxnSp>
      <p:cxnSp>
        <p:nvCxnSpPr>
          <p:cNvPr id="103" name="Google Shape;103;p1"/>
          <p:cNvCxnSpPr>
            <a:stCxn id="92" idx="2"/>
            <a:endCxn id="94" idx="0"/>
          </p:cNvCxnSpPr>
          <p:nvPr/>
        </p:nvCxnSpPr>
        <p:spPr>
          <a:xfrm>
            <a:off x="1952580" y="8547393"/>
            <a:ext cx="17700" cy="1721100"/>
          </a:xfrm>
          <a:prstGeom prst="straightConnector1">
            <a:avLst/>
          </a:prstGeom>
          <a:noFill/>
          <a:ln cap="flat" cmpd="sng" w="101600">
            <a:solidFill>
              <a:schemeClr val="accent1"/>
            </a:solidFill>
            <a:prstDash val="solid"/>
            <a:miter lim="800000"/>
            <a:headEnd len="med" w="med" type="triangle"/>
            <a:tailEnd len="med" w="med" type="triangle"/>
          </a:ln>
        </p:spPr>
      </p:cxnSp>
      <p:cxnSp>
        <p:nvCxnSpPr>
          <p:cNvPr id="104" name="Google Shape;104;p1"/>
          <p:cNvCxnSpPr/>
          <p:nvPr/>
        </p:nvCxnSpPr>
        <p:spPr>
          <a:xfrm rot="10800000">
            <a:off x="3076051" y="10861879"/>
            <a:ext cx="800461" cy="0"/>
          </a:xfrm>
          <a:prstGeom prst="straightConnector1">
            <a:avLst/>
          </a:prstGeom>
          <a:noFill/>
          <a:ln cap="flat" cmpd="sng" w="101600">
            <a:solidFill>
              <a:schemeClr val="accent1"/>
            </a:solidFill>
            <a:prstDash val="solid"/>
            <a:miter lim="800000"/>
            <a:headEnd len="sm" w="sm" type="none"/>
            <a:tailEnd len="med" w="med" type="triangle"/>
          </a:ln>
        </p:spPr>
      </p:cxnSp>
      <p:cxnSp>
        <p:nvCxnSpPr>
          <p:cNvPr id="105" name="Google Shape;105;p1"/>
          <p:cNvCxnSpPr>
            <a:endCxn id="94" idx="2"/>
          </p:cNvCxnSpPr>
          <p:nvPr/>
        </p:nvCxnSpPr>
        <p:spPr>
          <a:xfrm flipH="1" rot="10800000">
            <a:off x="1952538" y="11455352"/>
            <a:ext cx="17700" cy="921000"/>
          </a:xfrm>
          <a:prstGeom prst="straightConnector1">
            <a:avLst/>
          </a:prstGeom>
          <a:noFill/>
          <a:ln cap="flat" cmpd="sng" w="101600">
            <a:solidFill>
              <a:schemeClr val="accent1"/>
            </a:solidFill>
            <a:prstDash val="solid"/>
            <a:miter lim="800000"/>
            <a:headEnd len="sm" w="sm" type="none"/>
            <a:tailEnd len="med" w="med" type="triangle"/>
          </a:ln>
        </p:spPr>
      </p:cxnSp>
      <p:sp>
        <p:nvSpPr>
          <p:cNvPr id="106" name="Google Shape;106;p1"/>
          <p:cNvSpPr/>
          <p:nvPr/>
        </p:nvSpPr>
        <p:spPr>
          <a:xfrm>
            <a:off x="1620539" y="3218021"/>
            <a:ext cx="457200" cy="457200"/>
          </a:xfrm>
          <a:prstGeom prst="flowChartConnector">
            <a:avLst/>
          </a:prstGeom>
          <a:noFill/>
          <a:ln cap="flat" cmpd="sng" w="10160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107" name="Google Shape;107;p1"/>
          <p:cNvCxnSpPr>
            <a:stCxn id="106" idx="4"/>
          </p:cNvCxnSpPr>
          <p:nvPr/>
        </p:nvCxnSpPr>
        <p:spPr>
          <a:xfrm>
            <a:off x="1849139" y="3675221"/>
            <a:ext cx="0" cy="825300"/>
          </a:xfrm>
          <a:prstGeom prst="straightConnector1">
            <a:avLst/>
          </a:prstGeom>
          <a:noFill/>
          <a:ln cap="flat" cmpd="sng" w="88900">
            <a:solidFill>
              <a:schemeClr val="accent1"/>
            </a:solidFill>
            <a:prstDash val="solid"/>
            <a:miter lim="800000"/>
            <a:headEnd len="sm" w="sm" type="none"/>
            <a:tailEnd len="sm" w="sm" type="none"/>
          </a:ln>
        </p:spPr>
      </p:cxnSp>
      <p:cxnSp>
        <p:nvCxnSpPr>
          <p:cNvPr id="108" name="Google Shape;108;p1"/>
          <p:cNvCxnSpPr/>
          <p:nvPr/>
        </p:nvCxnSpPr>
        <p:spPr>
          <a:xfrm>
            <a:off x="1356852" y="4028584"/>
            <a:ext cx="948198" cy="0"/>
          </a:xfrm>
          <a:prstGeom prst="straightConnector1">
            <a:avLst/>
          </a:prstGeom>
          <a:noFill/>
          <a:ln cap="flat" cmpd="sng" w="88900">
            <a:solidFill>
              <a:schemeClr val="dk1"/>
            </a:solidFill>
            <a:prstDash val="solid"/>
            <a:miter lim="800000"/>
            <a:headEnd len="sm" w="sm" type="none"/>
            <a:tailEnd len="sm" w="sm" type="none"/>
          </a:ln>
        </p:spPr>
      </p:cxnSp>
      <p:cxnSp>
        <p:nvCxnSpPr>
          <p:cNvPr id="109" name="Google Shape;109;p1"/>
          <p:cNvCxnSpPr/>
          <p:nvPr/>
        </p:nvCxnSpPr>
        <p:spPr>
          <a:xfrm flipH="1" rot="10800000">
            <a:off x="1620539" y="4529379"/>
            <a:ext cx="228600" cy="360072"/>
          </a:xfrm>
          <a:prstGeom prst="straightConnector1">
            <a:avLst/>
          </a:prstGeom>
          <a:noFill/>
          <a:ln cap="flat" cmpd="sng" w="88900">
            <a:solidFill>
              <a:schemeClr val="dk1"/>
            </a:solidFill>
            <a:prstDash val="solid"/>
            <a:miter lim="800000"/>
            <a:headEnd len="sm" w="sm" type="none"/>
            <a:tailEnd len="sm" w="sm" type="none"/>
          </a:ln>
        </p:spPr>
      </p:cxnSp>
      <p:cxnSp>
        <p:nvCxnSpPr>
          <p:cNvPr id="110" name="Google Shape;110;p1"/>
          <p:cNvCxnSpPr/>
          <p:nvPr/>
        </p:nvCxnSpPr>
        <p:spPr>
          <a:xfrm rot="10800000">
            <a:off x="1830951" y="4507240"/>
            <a:ext cx="246788" cy="381946"/>
          </a:xfrm>
          <a:prstGeom prst="straightConnector1">
            <a:avLst/>
          </a:prstGeom>
          <a:noFill/>
          <a:ln cap="flat" cmpd="sng" w="88900">
            <a:solidFill>
              <a:schemeClr val="dk1"/>
            </a:solidFill>
            <a:prstDash val="solid"/>
            <a:miter lim="800000"/>
            <a:headEnd len="sm" w="sm" type="none"/>
            <a:tailEnd len="sm" w="sm" type="none"/>
          </a:ln>
        </p:spPr>
      </p:cxnSp>
      <p:cxnSp>
        <p:nvCxnSpPr>
          <p:cNvPr id="111" name="Google Shape;111;p1"/>
          <p:cNvCxnSpPr/>
          <p:nvPr/>
        </p:nvCxnSpPr>
        <p:spPr>
          <a:xfrm>
            <a:off x="1849139" y="4889186"/>
            <a:ext cx="0" cy="611795"/>
          </a:xfrm>
          <a:prstGeom prst="straightConnector1">
            <a:avLst/>
          </a:prstGeom>
          <a:noFill/>
          <a:ln cap="flat" cmpd="sng" w="63500">
            <a:solidFill>
              <a:schemeClr val="accent1"/>
            </a:solidFill>
            <a:prstDash val="solid"/>
            <a:miter lim="800000"/>
            <a:headEnd len="med" w="med" type="triangle"/>
            <a:tailEnd len="med" w="med" type="triangle"/>
          </a:ln>
        </p:spPr>
      </p:cxnSp>
      <p:sp>
        <p:nvSpPr>
          <p:cNvPr id="112" name="Google Shape;112;p1"/>
          <p:cNvSpPr txBox="1"/>
          <p:nvPr/>
        </p:nvSpPr>
        <p:spPr>
          <a:xfrm>
            <a:off x="4652624" y="0"/>
            <a:ext cx="274087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000">
                <a:solidFill>
                  <a:schemeClr val="dk1"/>
                </a:solidFill>
                <a:latin typeface="Arial"/>
                <a:ea typeface="Arial"/>
                <a:cs typeface="Arial"/>
                <a:sym typeface="Arial"/>
              </a:rPr>
              <a:t>Advisor Trip</a:t>
            </a:r>
            <a:endParaRPr/>
          </a:p>
        </p:txBody>
      </p:sp>
      <p:sp>
        <p:nvSpPr>
          <p:cNvPr id="113" name="Google Shape;113;p1"/>
          <p:cNvSpPr txBox="1"/>
          <p:nvPr/>
        </p:nvSpPr>
        <p:spPr>
          <a:xfrm>
            <a:off x="755225" y="537126"/>
            <a:ext cx="10681550" cy="4616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F3864"/>
              </a:buClr>
              <a:buSzPts val="8000"/>
              <a:buFont typeface="Calibri"/>
              <a:buNone/>
            </a:pPr>
            <a:r>
              <a:rPr lang="en-US" sz="2400">
                <a:solidFill>
                  <a:schemeClr val="dk1"/>
                </a:solidFill>
                <a:latin typeface="Arial"/>
                <a:ea typeface="Arial"/>
                <a:cs typeface="Arial"/>
                <a:sym typeface="Arial"/>
              </a:rPr>
              <a:t>Sultan Fahim, James McKim, Karan Khademi, Will Huff, Clinton Ugwuanyi</a:t>
            </a:r>
            <a:endParaRPr/>
          </a:p>
        </p:txBody>
      </p:sp>
      <p:sp>
        <p:nvSpPr>
          <p:cNvPr id="114" name="Google Shape;114;p1"/>
          <p:cNvSpPr txBox="1"/>
          <p:nvPr/>
        </p:nvSpPr>
        <p:spPr>
          <a:xfrm>
            <a:off x="4088181" y="968104"/>
            <a:ext cx="4015637"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F3864"/>
              </a:buClr>
              <a:buSzPts val="5400"/>
              <a:buFont typeface="Calibri"/>
              <a:buNone/>
            </a:pPr>
            <a:r>
              <a:rPr lang="en-US" sz="1800">
                <a:solidFill>
                  <a:schemeClr val="dk1"/>
                </a:solidFill>
                <a:latin typeface="Arial"/>
                <a:ea typeface="Arial"/>
                <a:cs typeface="Arial"/>
                <a:sym typeface="Arial"/>
              </a:rPr>
              <a:t>Department of Computer Science, West Chester University of Pennsylvania</a:t>
            </a:r>
            <a:endParaRPr/>
          </a:p>
        </p:txBody>
      </p:sp>
      <p:sp>
        <p:nvSpPr>
          <p:cNvPr id="115" name="Google Shape;115;p1"/>
          <p:cNvSpPr txBox="1"/>
          <p:nvPr/>
        </p:nvSpPr>
        <p:spPr>
          <a:xfrm>
            <a:off x="6405913" y="3085317"/>
            <a:ext cx="4970710" cy="369331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F3864"/>
              </a:buClr>
              <a:buSzPts val="2500"/>
              <a:buFont typeface="Arial"/>
              <a:buNone/>
            </a:pPr>
            <a:r>
              <a:rPr lang="en-US" sz="1800">
                <a:solidFill>
                  <a:schemeClr val="dk1"/>
                </a:solidFill>
                <a:latin typeface="Arial"/>
                <a:ea typeface="Arial"/>
                <a:cs typeface="Arial"/>
                <a:sym typeface="Arial"/>
              </a:rPr>
              <a:t>The AI Trip Advisor platform represents a revolutionary approach to travel planning by leveraging cloud-native technologies and artificial intelligence. Built on Kubernetes with a microservices architecture, the system transforms raw travel preferences into comprehensive, personalized itineraries within seconds. The platform demonstrates advanced cloud engineering concepts including multi-container pods, service orchestration, and automated scaling, providing a scalable foundation for intelligent travel planning that adapts to user demands in real-time.</a:t>
            </a:r>
            <a:endParaRPr/>
          </a:p>
        </p:txBody>
      </p:sp>
      <p:sp>
        <p:nvSpPr>
          <p:cNvPr id="116" name="Google Shape;116;p1"/>
          <p:cNvSpPr txBox="1"/>
          <p:nvPr/>
        </p:nvSpPr>
        <p:spPr>
          <a:xfrm>
            <a:off x="6310375" y="7862996"/>
            <a:ext cx="5172523" cy="31393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1F3864"/>
              </a:buClr>
              <a:buSzPts val="2500"/>
              <a:buFont typeface="Arial"/>
              <a:buNone/>
            </a:pPr>
            <a:r>
              <a:rPr lang="en-US" sz="1800">
                <a:solidFill>
                  <a:schemeClr val="dk1"/>
                </a:solidFill>
                <a:latin typeface="Arial"/>
                <a:ea typeface="Arial"/>
                <a:cs typeface="Arial"/>
                <a:sym typeface="Arial"/>
              </a:rPr>
              <a:t>Traditional travel planning involves hours of research across multiple platforms, often resulting in generic recommendations that fail to account for individual preferences, budgets, and constraints. The AI Trip Advisor addresses this gap by providing an intelligent, cloud-native platform that delivers personalized travel experiences at scale. Built on Kubernetes with containerized microservices, the system exemplifies modern cloud engineering practices while solving real-world travel planning challenges.</a:t>
            </a:r>
            <a:endParaRPr/>
          </a:p>
        </p:txBody>
      </p:sp>
      <p:pic>
        <p:nvPicPr>
          <p:cNvPr descr="A qr code on a white background&#10;&#10;AI-generated content may be incorrect." id="117" name="Google Shape;117;p1"/>
          <p:cNvPicPr preferRelativeResize="0"/>
          <p:nvPr/>
        </p:nvPicPr>
        <p:blipFill rotWithShape="1">
          <a:blip r:embed="rId7">
            <a:alphaModFix/>
          </a:blip>
          <a:srcRect b="0" l="0" r="0" t="0"/>
          <a:stretch/>
        </p:blipFill>
        <p:spPr>
          <a:xfrm>
            <a:off x="9075825" y="12558841"/>
            <a:ext cx="1428571" cy="1428571"/>
          </a:xfrm>
          <a:prstGeom prst="rect">
            <a:avLst/>
          </a:prstGeom>
          <a:noFill/>
          <a:ln>
            <a:noFill/>
          </a:ln>
        </p:spPr>
      </p:pic>
      <p:pic>
        <p:nvPicPr>
          <p:cNvPr descr="A black background with a black square&#10;&#10;AI-generated content may be incorrect." id="118" name="Google Shape;118;p1"/>
          <p:cNvPicPr preferRelativeResize="0"/>
          <p:nvPr/>
        </p:nvPicPr>
        <p:blipFill rotWithShape="1">
          <a:blip r:embed="rId8">
            <a:alphaModFix/>
          </a:blip>
          <a:srcRect b="0" l="0" r="0" t="0"/>
          <a:stretch/>
        </p:blipFill>
        <p:spPr>
          <a:xfrm>
            <a:off x="7393503" y="12558841"/>
            <a:ext cx="1254255" cy="1254255"/>
          </a:xfrm>
          <a:prstGeom prst="rect">
            <a:avLst/>
          </a:prstGeom>
          <a:noFill/>
          <a:ln>
            <a:noFill/>
          </a:ln>
        </p:spPr>
      </p:pic>
      <p:sp>
        <p:nvSpPr>
          <p:cNvPr id="119" name="Google Shape;119;p1"/>
          <p:cNvSpPr txBox="1"/>
          <p:nvPr/>
        </p:nvSpPr>
        <p:spPr>
          <a:xfrm>
            <a:off x="2265350" y="11879275"/>
            <a:ext cx="52755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1"/>
                </a:solidFill>
              </a:rPr>
              <a:t>api</a:t>
            </a:r>
            <a:endParaRPr sz="28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2025-10-11T23:06:18Z</dcterms:created>
  <dc:creator>Mckim, James</dc:creator>
</cp:coreProperties>
</file>