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71" r:id="rId4"/>
    <p:sldId id="259" r:id="rId5"/>
    <p:sldId id="260" r:id="rId6"/>
    <p:sldId id="296" r:id="rId7"/>
    <p:sldId id="297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3" r:id="rId17"/>
    <p:sldId id="274" r:id="rId18"/>
    <p:sldId id="298" r:id="rId19"/>
    <p:sldId id="278" r:id="rId20"/>
    <p:sldId id="280" r:id="rId21"/>
    <p:sldId id="281" r:id="rId22"/>
    <p:sldId id="282" r:id="rId23"/>
    <p:sldId id="283" r:id="rId24"/>
    <p:sldId id="284" r:id="rId25"/>
    <p:sldId id="308" r:id="rId26"/>
    <p:sldId id="309" r:id="rId27"/>
    <p:sldId id="310" r:id="rId28"/>
    <p:sldId id="327" r:id="rId29"/>
    <p:sldId id="328" r:id="rId30"/>
    <p:sldId id="329" r:id="rId31"/>
    <p:sldId id="330" r:id="rId32"/>
    <p:sldId id="332" r:id="rId33"/>
    <p:sldId id="331" r:id="rId34"/>
    <p:sldId id="319" r:id="rId35"/>
    <p:sldId id="324" r:id="rId36"/>
    <p:sldId id="285" r:id="rId37"/>
    <p:sldId id="286" r:id="rId38"/>
    <p:sldId id="287" r:id="rId39"/>
    <p:sldId id="288" r:id="rId40"/>
    <p:sldId id="289" r:id="rId41"/>
    <p:sldId id="302" r:id="rId42"/>
    <p:sldId id="305" r:id="rId43"/>
    <p:sldId id="312" r:id="rId44"/>
    <p:sldId id="303" r:id="rId45"/>
    <p:sldId id="306" r:id="rId46"/>
    <p:sldId id="307" r:id="rId47"/>
    <p:sldId id="290" r:id="rId48"/>
    <p:sldId id="291" r:id="rId49"/>
    <p:sldId id="292" r:id="rId50"/>
    <p:sldId id="304" r:id="rId51"/>
    <p:sldId id="293" r:id="rId52"/>
    <p:sldId id="322" r:id="rId53"/>
    <p:sldId id="321" r:id="rId54"/>
    <p:sldId id="325" r:id="rId55"/>
    <p:sldId id="326" r:id="rId56"/>
    <p:sldId id="315" r:id="rId57"/>
    <p:sldId id="316" r:id="rId58"/>
    <p:sldId id="318" r:id="rId59"/>
    <p:sldId id="317" r:id="rId60"/>
    <p:sldId id="294" r:id="rId61"/>
    <p:sldId id="295" r:id="rId62"/>
    <p:sldId id="301" r:id="rId63"/>
    <p:sldId id="300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C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514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B2C97-06B6-46DF-8EA1-4B7849BD547F}" type="datetimeFigureOut">
              <a:rPr lang="ru-RU" smtClean="0"/>
              <a:pPr/>
              <a:t>23.03.2024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FBDE4-AE39-42A3-BEA4-EF3A1F9B380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3526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non-keyword arguments are converted to strings like </a:t>
            </a:r>
            <a:r>
              <a:rPr lang="en-US" dirty="0" err="1" smtClean="0"/>
              <a:t>str</a:t>
            </a:r>
            <a:r>
              <a:rPr lang="en-US" dirty="0" smtClean="0"/>
              <a:t>() does and written to the stream, separated by </a:t>
            </a:r>
            <a:r>
              <a:rPr lang="en-US" dirty="0" err="1" smtClean="0"/>
              <a:t>sep</a:t>
            </a:r>
            <a:r>
              <a:rPr lang="en-US" dirty="0" smtClean="0"/>
              <a:t> and followed by end. Both </a:t>
            </a:r>
            <a:r>
              <a:rPr lang="en-US" dirty="0" err="1" smtClean="0"/>
              <a:t>sep</a:t>
            </a:r>
            <a:r>
              <a:rPr lang="en-US" dirty="0" smtClean="0"/>
              <a:t> and end must be strings; they can also be None, which means to use the default values. If no objects are given, print() will just write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3F9C-2022-4260-A28F-BF70A548CF7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142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IS CASE SENSITIVE DO NOT FORGET ABOUT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3F9C-2022-4260-A28F-BF70A548CF7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532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IS CASE SENSITIVE DO NOT FORGET ABOUT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3F9C-2022-4260-A28F-BF70A548CF7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0679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IS CASE SENSITIVE DO NOT FORGET ABOUT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3F9C-2022-4260-A28F-BF70A548CF7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101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238B-5DAE-4203-811E-94498A45D83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56ED-1191-4397-BC32-4FD21AB49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074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238B-5DAE-4203-811E-94498A45D83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56ED-1191-4397-BC32-4FD21AB49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217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238B-5DAE-4203-811E-94498A45D83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56ED-1191-4397-BC32-4FD21AB49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697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238B-5DAE-4203-811E-94498A45D83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56ED-1191-4397-BC32-4FD21AB49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535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238B-5DAE-4203-811E-94498A45D83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56ED-1191-4397-BC32-4FD21AB49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709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238B-5DAE-4203-811E-94498A45D83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56ED-1191-4397-BC32-4FD21AB49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395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238B-5DAE-4203-811E-94498A45D83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56ED-1191-4397-BC32-4FD21AB49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298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238B-5DAE-4203-811E-94498A45D83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56ED-1191-4397-BC32-4FD21AB49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134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238B-5DAE-4203-811E-94498A45D83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56ED-1191-4397-BC32-4FD21AB49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348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238B-5DAE-4203-811E-94498A45D83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56ED-1191-4397-BC32-4FD21AB49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252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238B-5DAE-4203-811E-94498A45D83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56ED-1191-4397-BC32-4FD21AB49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45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4238B-5DAE-4203-811E-94498A45D83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F56ED-1191-4397-BC32-4FD21AB49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671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python.org/moin/Python2orPython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anywhere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b.buribaev@gmail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acad.com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tutor.ru/lessons/inout_and_arithmetic_operation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2%D0%B0%D0%BD_%D0%A0%D0%BE%D1%81%D1%81%D1%83%D0%BC,_%D0%93%D0%B2%D0%B8%D0%B4%D0%BE" TargetMode="External"/><Relationship Id="rId2" Type="http://schemas.openxmlformats.org/officeDocument/2006/relationships/hyperlink" Target="https://ru.wikipedia.org/wiki/%D0%A6%D0%B5%D0%BD%D1%82%D1%80_%D0%BC%D0%B0%D1%82%D0%B5%D0%BC%D0%B0%D1%82%D0%B8%D0%BA%D0%B8_%D0%B8_%D0%B8%D0%BD%D1%84%D0%BE%D1%80%D0%BC%D0%B0%D1%82%D0%B8%D0%BA%D0%B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93%D1%80%D1%83%D0%BF%D0%BF%D0%B0_%D0%BD%D0%BE%D0%B2%D0%BE%D1%81%D1%82%D0%B5%D0%B9" TargetMode="External"/><Relationship Id="rId4" Type="http://schemas.openxmlformats.org/officeDocument/2006/relationships/hyperlink" Target="https://ru.wikipedia.org/wiki/ABC_(%D1%8F%D0%B7%D1%8B%D0%BA_%D0%BF%D1%80%D0%BE%D0%B3%D1%80%D0%B0%D0%BC%D0%BC%D0%B8%D1%80%D0%BE%D0%B2%D0%B0%D0%BD%D0%B8%D1%8F)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2263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rgbClr val="181CB8"/>
                </a:solidFill>
                <a:latin typeface="+mn-lt"/>
              </a:rPr>
              <a:t>Python</a:t>
            </a:r>
            <a:r>
              <a:rPr lang="en-US" b="1" dirty="0">
                <a:solidFill>
                  <a:srgbClr val="181CB8"/>
                </a:solidFill>
                <a:latin typeface="Berlin Sans FB" panose="020E0602020502020306" pitchFamily="34" charset="0"/>
              </a:rPr>
              <a:t/>
            </a:r>
            <a:br>
              <a:rPr lang="en-US" b="1" dirty="0">
                <a:solidFill>
                  <a:srgbClr val="181CB8"/>
                </a:solidFill>
                <a:latin typeface="Berlin Sans FB" panose="020E0602020502020306" pitchFamily="34" charset="0"/>
              </a:rPr>
            </a:br>
            <a:r>
              <a:rPr lang="kk-KZ" b="1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тілінде программалау</a:t>
            </a:r>
            <a:endParaRPr lang="kk-KZ" b="1" dirty="0">
              <a:solidFill>
                <a:srgbClr val="181CB8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51175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7030A0"/>
                </a:solidFill>
              </a:rPr>
              <a:t>1</a:t>
            </a:r>
            <a:r>
              <a:rPr lang="kk-KZ" sz="4800" b="1" dirty="0" smtClean="0">
                <a:solidFill>
                  <a:srgbClr val="7030A0"/>
                </a:solidFill>
              </a:rPr>
              <a:t> дәріс</a:t>
            </a:r>
            <a:r>
              <a:rPr lang="en-US" sz="4800" b="1" dirty="0" smtClean="0">
                <a:solidFill>
                  <a:srgbClr val="7030A0"/>
                </a:solidFill>
              </a:rPr>
              <a:t> –</a:t>
            </a:r>
            <a:r>
              <a:rPr lang="kk-KZ" sz="4800" b="1" dirty="0" smtClean="0">
                <a:solidFill>
                  <a:srgbClr val="7030A0"/>
                </a:solidFill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</a:rPr>
              <a:t>Python</a:t>
            </a:r>
            <a:r>
              <a:rPr lang="kk-KZ" sz="4800" b="1" dirty="0" smtClean="0">
                <a:solidFill>
                  <a:srgbClr val="7030A0"/>
                </a:solidFill>
              </a:rPr>
              <a:t> тіліне кіріспе</a:t>
            </a:r>
            <a:endParaRPr lang="en-US" sz="48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80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089" y="316088"/>
            <a:ext cx="8238066" cy="877887"/>
          </a:xfrm>
        </p:spPr>
        <p:txBody>
          <a:bodyPr>
            <a:normAutofit/>
          </a:bodyPr>
          <a:lstStyle/>
          <a:p>
            <a:r>
              <a:rPr lang="kk-KZ" sz="4200" dirty="0" smtClean="0">
                <a:solidFill>
                  <a:srgbClr val="181CB8"/>
                </a:solidFill>
                <a:latin typeface="+mn-lt"/>
              </a:rPr>
              <a:t>Питон</a:t>
            </a:r>
            <a:r>
              <a:rPr lang="en-US" sz="4200" dirty="0" smtClean="0">
                <a:solidFill>
                  <a:srgbClr val="181CB8"/>
                </a:solidFill>
                <a:latin typeface="+mn-lt"/>
              </a:rPr>
              <a:t> </a:t>
            </a:r>
            <a:r>
              <a:rPr lang="kk-KZ" sz="4200" dirty="0" smtClean="0">
                <a:solidFill>
                  <a:srgbClr val="181CB8"/>
                </a:solidFill>
                <a:latin typeface="+mn-lt"/>
              </a:rPr>
              <a:t>нұсқаларын қолдану</a:t>
            </a:r>
            <a:endParaRPr lang="en-US" sz="4200" dirty="0">
              <a:solidFill>
                <a:srgbClr val="181CB8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466" y="1272934"/>
            <a:ext cx="10515600" cy="496905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kk-KZ" sz="3000" dirty="0" smtClean="0">
                <a:solidFill>
                  <a:srgbClr val="7030A0"/>
                </a:solidFill>
              </a:rPr>
              <a:t>Питон 2.x нұсқалары ескірген, қазіргі қолданыстағысы соңғы 3.х нұсқалары.</a:t>
            </a:r>
          </a:p>
          <a:p>
            <a:pPr lvl="1"/>
            <a:r>
              <a:rPr lang="kk-KZ" sz="3000" dirty="0" smtClean="0">
                <a:solidFill>
                  <a:srgbClr val="7030A0"/>
                </a:solidFill>
              </a:rPr>
              <a:t>Бірақ Питон 3.x нұсқаларының аздаған кемшіліктері бар, кітапханалары үлкейген сайын, сүйемелденуі қиындап барады, Linux және Mac жүйелері әлі де 2.x нұсқаларын пайдаланып келеді</a:t>
            </a:r>
          </a:p>
          <a:p>
            <a:pPr lvl="1"/>
            <a:r>
              <a:rPr lang="kk-KZ" sz="3000" dirty="0" smtClean="0">
                <a:solidFill>
                  <a:srgbClr val="7030A0"/>
                </a:solidFill>
              </a:rPr>
              <a:t>3.x нұсқалары компьютер жадын өте тиімді пайдаланады</a:t>
            </a:r>
          </a:p>
          <a:p>
            <a:pPr lvl="1"/>
            <a:endParaRPr lang="kk-KZ" sz="3000" dirty="0" smtClean="0">
              <a:solidFill>
                <a:srgbClr val="7030A0"/>
              </a:solidFill>
            </a:endParaRPr>
          </a:p>
          <a:p>
            <a:r>
              <a:rPr lang="kk-KZ" sz="3000" dirty="0" smtClean="0">
                <a:solidFill>
                  <a:srgbClr val="7030A0"/>
                </a:solidFill>
              </a:rPr>
              <a:t>Келесі аптаға шейін келесі сайт мәліметтерімен танысып шығыңдар: </a:t>
            </a:r>
            <a:r>
              <a:rPr lang="kk-KZ" sz="3000" dirty="0" smtClean="0">
                <a:solidFill>
                  <a:srgbClr val="7030A0"/>
                </a:solidFill>
                <a:hlinkClick r:id="rId2"/>
              </a:rPr>
              <a:t>https://wiki.python.org/moin/Python2orPython3</a:t>
            </a:r>
            <a:r>
              <a:rPr lang="kk-KZ" sz="3000" dirty="0" smtClean="0">
                <a:solidFill>
                  <a:srgbClr val="7030A0"/>
                </a:solidFill>
              </a:rPr>
              <a:t> </a:t>
            </a:r>
          </a:p>
          <a:p>
            <a:pPr lvl="1"/>
            <a:endParaRPr lang="kk-KZ" sz="30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592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35467"/>
            <a:ext cx="8373533" cy="666044"/>
          </a:xfrm>
        </p:spPr>
        <p:txBody>
          <a:bodyPr>
            <a:normAutofit fontScale="90000"/>
          </a:bodyPr>
          <a:lstStyle/>
          <a:p>
            <a:r>
              <a:rPr lang="kk-KZ" dirty="0" smtClean="0">
                <a:solidFill>
                  <a:srgbClr val="181CB8"/>
                </a:solidFill>
                <a:latin typeface="+mn-lt"/>
              </a:rPr>
              <a:t>3. </a:t>
            </a:r>
            <a:r>
              <a:rPr lang="kk-KZ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Питон тілін қолдану ортасы</a:t>
            </a:r>
            <a:endParaRPr lang="kk-KZ" dirty="0">
              <a:solidFill>
                <a:srgbClr val="181CB8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178" y="911225"/>
            <a:ext cx="10515600" cy="5602465"/>
          </a:xfrm>
        </p:spPr>
        <p:txBody>
          <a:bodyPr>
            <a:noAutofit/>
          </a:bodyPr>
          <a:lstStyle/>
          <a:p>
            <a:r>
              <a:rPr lang="kk-KZ" dirty="0" smtClean="0">
                <a:solidFill>
                  <a:srgbClr val="7030A0"/>
                </a:solidFill>
              </a:rPr>
              <a:t>Common Python ортасынан керекті программаларды жүктеп алу: Ресми бастапқы программалар (релиздер) Python, IDLE және Python қоршаулары (утилиттері)</a:t>
            </a:r>
          </a:p>
          <a:p>
            <a:r>
              <a:rPr lang="kk-KZ" dirty="0" smtClean="0">
                <a:solidFill>
                  <a:srgbClr val="7030A0"/>
                </a:solidFill>
              </a:rPr>
              <a:t>Ұсынылатын нұсқалар 2.7.x ... 3.6.x</a:t>
            </a:r>
          </a:p>
          <a:p>
            <a:r>
              <a:rPr lang="kk-KZ" dirty="0" smtClean="0">
                <a:solidFill>
                  <a:srgbClr val="7030A0"/>
                </a:solidFill>
              </a:rPr>
              <a:t>MS DOS жүйесінің CMD командалық жолын пайдалану арқылы</a:t>
            </a:r>
          </a:p>
          <a:p>
            <a:pPr marL="631825"/>
            <a:r>
              <a:rPr lang="kk-KZ" dirty="0" smtClean="0">
                <a:solidFill>
                  <a:srgbClr val="7030A0"/>
                </a:solidFill>
              </a:rPr>
              <a:t>cmd командаларын іске қосып, "python"  тіліне кіру қажет</a:t>
            </a:r>
          </a:p>
          <a:p>
            <a:r>
              <a:rPr lang="kk-KZ" dirty="0" smtClean="0">
                <a:solidFill>
                  <a:srgbClr val="7030A0"/>
                </a:solidFill>
              </a:rPr>
              <a:t>Программа жазу құралдары:</a:t>
            </a:r>
          </a:p>
          <a:p>
            <a:pPr lvl="1"/>
            <a:r>
              <a:rPr lang="kk-KZ" sz="2600" dirty="0" smtClean="0">
                <a:solidFill>
                  <a:srgbClr val="7030A0"/>
                </a:solidFill>
              </a:rPr>
              <a:t>Web ресурстар –  www.pythonanywhere.com – тегін кіруге болатын серверден программалар көшіріп алу</a:t>
            </a:r>
          </a:p>
          <a:p>
            <a:pPr lvl="1"/>
            <a:r>
              <a:rPr lang="kk-KZ" sz="2600" dirty="0" smtClean="0">
                <a:solidFill>
                  <a:srgbClr val="7030A0"/>
                </a:solidFill>
              </a:rPr>
              <a:t>PyCharm ортасы - https://www.jetbrains.com/pycharm/</a:t>
            </a:r>
          </a:p>
          <a:p>
            <a:pPr marL="457200" lvl="2" indent="-457200"/>
            <a:r>
              <a:rPr lang="kk-KZ" sz="2600" dirty="0" smtClean="0">
                <a:solidFill>
                  <a:srgbClr val="7030A0"/>
                </a:solidFill>
              </a:rPr>
              <a:t>Кәсіби программалар жасау үшін: Jupyter - http://jupyter.org/</a:t>
            </a:r>
          </a:p>
          <a:p>
            <a:pPr marL="457200" lvl="2" indent="-457200"/>
            <a:r>
              <a:rPr lang="kk-KZ" sz="2600" dirty="0" smtClean="0">
                <a:solidFill>
                  <a:srgbClr val="7030A0"/>
                </a:solidFill>
              </a:rPr>
              <a:t>Жылдам істейтін Питон консолын және </a:t>
            </a:r>
            <a:r>
              <a:rPr lang="kk-KZ" sz="2600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интерпретаторларды пайдалану</a:t>
            </a:r>
          </a:p>
          <a:p>
            <a:pPr lvl="1"/>
            <a:endParaRPr lang="kk-KZ" sz="2800" dirty="0" smtClean="0">
              <a:solidFill>
                <a:srgbClr val="7030A0"/>
              </a:solidFill>
              <a:latin typeface="Berlin Sans FB" panose="020E0602020502020306" pitchFamily="34" charset="0"/>
            </a:endParaRPr>
          </a:p>
          <a:p>
            <a:pPr lvl="2"/>
            <a:endParaRPr lang="kk-KZ" sz="2800" dirty="0" smtClean="0">
              <a:solidFill>
                <a:srgbClr val="7030A0"/>
              </a:solidFill>
              <a:latin typeface="Berlin Sans FB" panose="020E0602020502020306" pitchFamily="34" charset="0"/>
            </a:endParaRPr>
          </a:p>
          <a:p>
            <a:pPr marL="0" lvl="2" indent="0">
              <a:buNone/>
            </a:pPr>
            <a:endParaRPr lang="kk-KZ" sz="2800" dirty="0" smtClean="0">
              <a:solidFill>
                <a:srgbClr val="7030A0"/>
              </a:solidFill>
              <a:latin typeface="Berlin Sans FB" panose="020E0602020502020306" pitchFamily="34" charset="0"/>
            </a:endParaRPr>
          </a:p>
          <a:p>
            <a:pPr lvl="1"/>
            <a:endParaRPr lang="kk-KZ" sz="2800" dirty="0" smtClean="0">
              <a:solidFill>
                <a:srgbClr val="7030A0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90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2616" y="170053"/>
            <a:ext cx="6940296" cy="1325563"/>
          </a:xfrm>
        </p:spPr>
        <p:txBody>
          <a:bodyPr/>
          <a:lstStyle/>
          <a:p>
            <a:r>
              <a:rPr lang="kk-KZ" dirty="0" smtClean="0">
                <a:solidFill>
                  <a:srgbClr val="181C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Тілді</a:t>
            </a:r>
            <a:r>
              <a:rPr lang="kk-KZ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 </a:t>
            </a:r>
            <a:r>
              <a:rPr lang="kk-KZ" dirty="0">
                <a:solidFill>
                  <a:srgbClr val="181C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қолдану</a:t>
            </a:r>
            <a:r>
              <a:rPr lang="kk-KZ" dirty="0">
                <a:solidFill>
                  <a:srgbClr val="181CB8"/>
                </a:solidFill>
                <a:latin typeface="Berlin Sans FB" panose="020E0602020502020306" pitchFamily="34" charset="0"/>
              </a:rPr>
              <a:t> </a:t>
            </a:r>
            <a:r>
              <a:rPr lang="kk-KZ" dirty="0">
                <a:solidFill>
                  <a:srgbClr val="181C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орталары</a:t>
            </a:r>
            <a:endParaRPr lang="en-US" dirty="0">
              <a:solidFill>
                <a:srgbClr val="181CB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IDLE</a:t>
            </a:r>
          </a:p>
          <a:p>
            <a:pPr lvl="1"/>
            <a:endParaRPr lang="en-US" dirty="0">
              <a:latin typeface="Berlin Sans FB" panose="020E0602020502020306" pitchFamily="34" charset="0"/>
            </a:endParaRPr>
          </a:p>
          <a:p>
            <a:pPr lvl="1"/>
            <a:endParaRPr lang="en-US" dirty="0" smtClean="0">
              <a:latin typeface="Berlin Sans FB" panose="020E0602020502020306" pitchFamily="34" charset="0"/>
            </a:endParaRPr>
          </a:p>
          <a:p>
            <a:pPr lvl="1"/>
            <a:endParaRPr lang="en-US" dirty="0">
              <a:latin typeface="Berlin Sans FB" panose="020E0602020502020306" pitchFamily="34" charset="0"/>
            </a:endParaRPr>
          </a:p>
          <a:p>
            <a:pPr lvl="1"/>
            <a:endParaRPr lang="en-US" dirty="0" smtClean="0">
              <a:latin typeface="Berlin Sans FB" panose="020E0602020502020306" pitchFamily="34" charset="0"/>
            </a:endParaRPr>
          </a:p>
          <a:p>
            <a:pPr lvl="1"/>
            <a:r>
              <a:rPr lang="en-US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CMD</a:t>
            </a:r>
            <a:r>
              <a:rPr lang="en-US" dirty="0" smtClean="0">
                <a:latin typeface="Berlin Sans FB" panose="020E0602020502020306" pitchFamily="34" charset="0"/>
              </a:rPr>
              <a:t>			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137" y="1690688"/>
            <a:ext cx="6062663" cy="19312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136" y="3756845"/>
            <a:ext cx="6062663" cy="25550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708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752" y="145669"/>
            <a:ext cx="6074664" cy="1325563"/>
          </a:xfrm>
        </p:spPr>
        <p:txBody>
          <a:bodyPr/>
          <a:lstStyle/>
          <a:p>
            <a:r>
              <a:rPr lang="kk-KZ" dirty="0">
                <a:solidFill>
                  <a:srgbClr val="181C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Тілді</a:t>
            </a:r>
            <a:r>
              <a:rPr lang="kk-KZ" dirty="0">
                <a:solidFill>
                  <a:srgbClr val="181CB8"/>
                </a:solidFill>
                <a:latin typeface="Berlin Sans FB" panose="020E0602020502020306" pitchFamily="34" charset="0"/>
              </a:rPr>
              <a:t> </a:t>
            </a:r>
            <a:r>
              <a:rPr lang="kk-KZ" dirty="0">
                <a:solidFill>
                  <a:srgbClr val="181C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қолдану</a:t>
            </a:r>
            <a:r>
              <a:rPr lang="kk-KZ" dirty="0">
                <a:solidFill>
                  <a:srgbClr val="181CB8"/>
                </a:solidFill>
                <a:latin typeface="Berlin Sans FB" panose="020E0602020502020306" pitchFamily="34" charset="0"/>
              </a:rPr>
              <a:t> </a:t>
            </a:r>
            <a:r>
              <a:rPr lang="kk-KZ" dirty="0">
                <a:solidFill>
                  <a:srgbClr val="181C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орталары</a:t>
            </a:r>
            <a:endParaRPr lang="en-US" dirty="0">
              <a:solidFill>
                <a:srgbClr val="181CB8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k-KZ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PyCharm</a:t>
            </a:r>
          </a:p>
          <a:p>
            <a:pPr lvl="1"/>
            <a:endParaRPr lang="kk-KZ" dirty="0" smtClean="0">
              <a:latin typeface="Berlin Sans FB" panose="020E0602020502020306" pitchFamily="34" charset="0"/>
            </a:endParaRPr>
          </a:p>
          <a:p>
            <a:pPr lvl="1"/>
            <a:endParaRPr lang="kk-KZ" dirty="0" smtClean="0">
              <a:latin typeface="Berlin Sans FB" panose="020E0602020502020306" pitchFamily="34" charset="0"/>
            </a:endParaRPr>
          </a:p>
          <a:p>
            <a:pPr lvl="1"/>
            <a:endParaRPr lang="kk-KZ" dirty="0" smtClean="0">
              <a:latin typeface="Berlin Sans FB" panose="020E0602020502020306" pitchFamily="34" charset="0"/>
            </a:endParaRPr>
          </a:p>
          <a:p>
            <a:pPr lvl="1"/>
            <a:endParaRPr lang="kk-KZ" dirty="0" smtClean="0">
              <a:latin typeface="Berlin Sans FB" panose="020E0602020502020306" pitchFamily="34" charset="0"/>
            </a:endParaRPr>
          </a:p>
          <a:p>
            <a:pPr lvl="1"/>
            <a:r>
              <a:rPr lang="kk-KZ" dirty="0" smtClean="0">
                <a:latin typeface="Berlin Sans FB" panose="020E0602020502020306" pitchFamily="34" charset="0"/>
              </a:rPr>
              <a:t>	</a:t>
            </a:r>
            <a:r>
              <a:rPr lang="kk-KZ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Jupyter Notebook</a:t>
            </a:r>
            <a:r>
              <a:rPr lang="kk-KZ" dirty="0" smtClean="0">
                <a:latin typeface="Berlin Sans FB" panose="020E0602020502020306" pitchFamily="34" charset="0"/>
              </a:rPr>
              <a:t>		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149" y="3949763"/>
            <a:ext cx="6261651" cy="27003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148" y="1298511"/>
            <a:ext cx="6261651" cy="2578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1417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8391144" cy="1324928"/>
          </a:xfrm>
        </p:spPr>
        <p:txBody>
          <a:bodyPr/>
          <a:lstStyle/>
          <a:p>
            <a:r>
              <a:rPr lang="kk-KZ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Алғашқы қарапайым программа</a:t>
            </a:r>
            <a:endParaRPr lang="kk-KZ" dirty="0">
              <a:solidFill>
                <a:srgbClr val="181CB8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lec1.py </a:t>
            </a:r>
            <a:r>
              <a:rPr lang="en-US" dirty="0">
                <a:solidFill>
                  <a:srgbClr val="7030A0"/>
                </a:solidFill>
                <a:latin typeface="Berlin Sans FB" panose="020E0602020502020306" pitchFamily="34" charset="0"/>
              </a:rPr>
              <a:t>- </a:t>
            </a:r>
            <a:r>
              <a:rPr lang="kk-KZ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программа нәтижесін шығару</a:t>
            </a:r>
            <a:endParaRPr lang="en-US" dirty="0" smtClean="0">
              <a:solidFill>
                <a:srgbClr val="7030A0"/>
              </a:solidFill>
              <a:latin typeface="Berlin Sans FB" panose="020E06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2748756"/>
            <a:ext cx="5895975" cy="2505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6211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>
                <a:solidFill>
                  <a:srgbClr val="181CB8"/>
                </a:solidFill>
                <a:latin typeface="Berlin Sans FB" panose="020E0602020502020306" pitchFamily="34" charset="0"/>
              </a:rPr>
              <a:t>Алғашқы қарапайым программа</a:t>
            </a:r>
            <a:endParaRPr lang="en-US" dirty="0">
              <a:solidFill>
                <a:srgbClr val="181CB8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03848" cy="539623"/>
          </a:xfrm>
        </p:spPr>
        <p:txBody>
          <a:bodyPr>
            <a:normAutofit/>
          </a:bodyPr>
          <a:lstStyle/>
          <a:p>
            <a:r>
              <a:rPr lang="kk-KZ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1-мысал    bax1.py  - файл аты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7186" y="2255037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kk-KZ" alt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24 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kk-KZ" alt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  </a:t>
            </a:r>
            <a:r>
              <a:rPr lang="kk-KZ" altLang="ru-RU" sz="24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Қосу</a:t>
            </a:r>
            <a:br>
              <a:rPr lang="kk-KZ" altLang="ru-RU" sz="24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kk-KZ" alt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 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kk-KZ" alt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20  </a:t>
            </a:r>
            <a:r>
              <a:rPr lang="kk-KZ" altLang="ru-RU" sz="24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Азайту</a:t>
            </a:r>
            <a:br>
              <a:rPr lang="kk-KZ" altLang="ru-RU" sz="24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 = </a:t>
            </a:r>
            <a:r>
              <a:rPr lang="kk-KZ" alt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12 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kk-KZ" alt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6  </a:t>
            </a:r>
            <a:r>
              <a:rPr lang="kk-KZ" altLang="ru-RU" sz="24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Көбейту</a:t>
            </a:r>
            <a:br>
              <a:rPr lang="kk-KZ" altLang="ru-RU" sz="24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 = </a:t>
            </a:r>
            <a:r>
              <a:rPr lang="kk-KZ" alt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kk-KZ" alt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1.2  </a:t>
            </a:r>
            <a:r>
              <a:rPr lang="kk-KZ" altLang="ru-RU" sz="24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Бөлу</a:t>
            </a:r>
            <a:br>
              <a:rPr lang="kk-KZ" altLang="ru-RU" sz="24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 = </a:t>
            </a:r>
            <a:r>
              <a:rPr lang="kk-KZ" alt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34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**</a:t>
            </a:r>
            <a:r>
              <a:rPr lang="kk-KZ" alt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   </a:t>
            </a:r>
            <a:r>
              <a:rPr lang="kk-KZ" altLang="ru-RU" sz="24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Дәрежелеу  e = 34*34</a:t>
            </a:r>
            <a:br>
              <a:rPr lang="kk-KZ" altLang="ru-RU" sz="24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kk-KZ" altLang="ru-RU" sz="2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"a--&gt;"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a)</a:t>
            </a:r>
            <a:b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k-KZ" altLang="ru-RU" sz="2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"b--&gt;"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b)</a:t>
            </a:r>
            <a:b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k-KZ" altLang="ru-RU" sz="2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"c--&gt;"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c)</a:t>
            </a:r>
            <a:b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k-KZ" altLang="ru-RU" sz="2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"d--&gt;"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d)</a:t>
            </a:r>
            <a:b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k-KZ" altLang="ru-RU" sz="2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"e--&gt;"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e)</a:t>
            </a:r>
            <a:endParaRPr lang="kk-KZ" altLang="ru-RU" sz="2400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49184" y="1865376"/>
            <a:ext cx="179222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sz="2400" dirty="0" smtClean="0"/>
              <a:t>Нәтижесі:</a:t>
            </a:r>
          </a:p>
          <a:p>
            <a:r>
              <a:rPr lang="pt-BR" sz="2400" dirty="0">
                <a:solidFill>
                  <a:srgbClr val="C00000"/>
                </a:solidFill>
              </a:rPr>
              <a:t>a--&gt; 26</a:t>
            </a:r>
          </a:p>
          <a:p>
            <a:r>
              <a:rPr lang="pt-BR" sz="2400" dirty="0">
                <a:solidFill>
                  <a:srgbClr val="C00000"/>
                </a:solidFill>
              </a:rPr>
              <a:t>b--&gt; -18</a:t>
            </a:r>
          </a:p>
          <a:p>
            <a:r>
              <a:rPr lang="pt-BR" sz="2400" dirty="0">
                <a:solidFill>
                  <a:srgbClr val="C00000"/>
                </a:solidFill>
              </a:rPr>
              <a:t>c--&gt; 72</a:t>
            </a:r>
          </a:p>
          <a:p>
            <a:r>
              <a:rPr lang="pt-BR" sz="2400" dirty="0">
                <a:solidFill>
                  <a:srgbClr val="C00000"/>
                </a:solidFill>
              </a:rPr>
              <a:t>d--&gt; 10.0</a:t>
            </a:r>
          </a:p>
          <a:p>
            <a:r>
              <a:rPr lang="pt-BR" sz="2400" dirty="0">
                <a:solidFill>
                  <a:srgbClr val="C00000"/>
                </a:solidFill>
              </a:rPr>
              <a:t>e--&gt; 1156</a:t>
            </a:r>
            <a:endParaRPr lang="kk-KZ" sz="2400" dirty="0" smtClean="0">
              <a:solidFill>
                <a:srgbClr val="C00000"/>
              </a:solidFill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40943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048" y="426085"/>
            <a:ext cx="6062472" cy="1325563"/>
          </a:xfrm>
        </p:spPr>
        <p:txBody>
          <a:bodyPr/>
          <a:lstStyle/>
          <a:p>
            <a:r>
              <a:rPr lang="kk-KZ" dirty="0" smtClean="0">
                <a:solidFill>
                  <a:srgbClr val="181C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Қорытынды </a:t>
            </a:r>
            <a:r>
              <a:rPr lang="kk-KZ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(резюме)</a:t>
            </a:r>
            <a:endParaRPr lang="en-US" dirty="0">
              <a:solidFill>
                <a:srgbClr val="181CB8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k-KZ" sz="3000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Питон жылан емес екен (фильм аты)</a:t>
            </a:r>
          </a:p>
          <a:p>
            <a:r>
              <a:rPr lang="kk-KZ" sz="3000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Питон басқа программалау тілдеріне қарағанда, жеңіл игеріледі, қысқа жазылады</a:t>
            </a:r>
          </a:p>
          <a:p>
            <a:r>
              <a:rPr lang="kk-KZ" sz="3000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Жалпы  2 нұсқасы (версиясы) бар екен</a:t>
            </a:r>
          </a:p>
          <a:p>
            <a:r>
              <a:rPr lang="kk-KZ" sz="3000" dirty="0" smtClean="0">
                <a:solidFill>
                  <a:srgbClr val="7030A0"/>
                </a:solidFill>
              </a:rPr>
              <a:t>IDLE, Shell, CMD, Jupyter Notebook, PyCharm, Jupyter Notebook, </a:t>
            </a:r>
            <a:r>
              <a:rPr lang="kk-KZ" sz="3000" dirty="0" smtClean="0">
                <a:solidFill>
                  <a:srgbClr val="7030A0"/>
                </a:solidFill>
                <a:latin typeface="Berlin Sans FB" panose="020E0602020502020306" pitchFamily="34" charset="0"/>
                <a:hlinkClick r:id="rId2"/>
              </a:rPr>
              <a:t>www.pythonanywhere.com</a:t>
            </a:r>
            <a:r>
              <a:rPr lang="kk-KZ" sz="3000" dirty="0" smtClean="0">
                <a:solidFill>
                  <a:srgbClr val="7030A0"/>
                </a:solidFill>
              </a:rPr>
              <a:t>, PyCharm, </a:t>
            </a:r>
            <a:r>
              <a:rPr lang="kk-KZ" sz="3000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т.с.с. программа құру орталарында жұмыс істей аламыз</a:t>
            </a:r>
          </a:p>
          <a:p>
            <a:r>
              <a:rPr lang="kk-KZ" sz="3000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Енді іске кірісіп, программа құруды бастайық  </a:t>
            </a:r>
            <a:r>
              <a:rPr lang="kk-KZ" sz="3000" dirty="0" smtClean="0">
                <a:solidFill>
                  <a:srgbClr val="7030A0"/>
                </a:solidFill>
                <a:latin typeface="Berlin Sans FB" panose="020E0602020502020306" pitchFamily="34" charset="0"/>
                <a:sym typeface="Wingdings" panose="05000000000000000000" pitchFamily="2" charset="2"/>
              </a:rPr>
              <a:t></a:t>
            </a:r>
            <a:endParaRPr lang="kk-KZ" sz="3000" dirty="0" smtClean="0">
              <a:solidFill>
                <a:srgbClr val="7030A0"/>
              </a:solidFill>
              <a:latin typeface="Berlin Sans FB" panose="020E0602020502020306" pitchFamily="34" charset="0"/>
            </a:endParaRPr>
          </a:p>
          <a:p>
            <a:endParaRPr lang="kk-KZ" sz="3000" dirty="0" smtClean="0">
              <a:solidFill>
                <a:srgbClr val="7030A0"/>
              </a:solidFill>
              <a:latin typeface="Berlin Sans FB" panose="020E0602020502020306" pitchFamily="34" charset="0"/>
            </a:endParaRPr>
          </a:p>
          <a:p>
            <a:endParaRPr lang="kk-KZ" sz="3000" dirty="0" smtClean="0">
              <a:solidFill>
                <a:srgbClr val="7030A0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40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45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k-KZ" dirty="0" smtClean="0">
                <a:solidFill>
                  <a:srgbClr val="C00000"/>
                </a:solidFill>
                <a:latin typeface="Berlin Sans FB" panose="020E0602020502020306" pitchFamily="34" charset="0"/>
              </a:rPr>
              <a:t>Сонымен, аяқтаймыз. </a:t>
            </a:r>
            <a:r>
              <a:rPr lang="kk-KZ" dirty="0" smtClean="0">
                <a:solidFill>
                  <a:srgbClr val="C00000"/>
                </a:solidFill>
                <a:latin typeface="+mn-lt"/>
              </a:rPr>
              <a:t>Тыңдағандарыңызға</a:t>
            </a:r>
            <a:r>
              <a:rPr lang="kk-KZ" dirty="0" smtClean="0">
                <a:solidFill>
                  <a:srgbClr val="C00000"/>
                </a:solidFill>
                <a:latin typeface="Berlin Sans FB" panose="020E0602020502020306" pitchFamily="34" charset="0"/>
              </a:rPr>
              <a:t> рахмет!</a:t>
            </a:r>
            <a:endParaRPr lang="kk-KZ" dirty="0">
              <a:solidFill>
                <a:srgbClr val="C00000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436" y="2130425"/>
            <a:ext cx="4656540" cy="3492405"/>
          </a:xfr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172340" y="5664899"/>
            <a:ext cx="77877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k-KZ" sz="2000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Егер басқа үй жануарларыңыз болмаса, Питонды бір байқап көрейік.</a:t>
            </a:r>
            <a:endParaRPr lang="kk-KZ" sz="2000" dirty="0">
              <a:solidFill>
                <a:srgbClr val="181CB8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91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48512" y="322263"/>
            <a:ext cx="10387584" cy="1762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rgbClr val="181CB8"/>
                </a:solidFill>
                <a:latin typeface="+mn-lt"/>
              </a:rPr>
              <a:t>Python</a:t>
            </a:r>
            <a:r>
              <a:rPr lang="ru-RU" sz="5400" b="1" dirty="0" smtClean="0">
                <a:solidFill>
                  <a:srgbClr val="181CB8"/>
                </a:solidFill>
                <a:latin typeface="+mn-lt"/>
              </a:rPr>
              <a:t> </a:t>
            </a:r>
            <a:r>
              <a:rPr lang="kk-KZ" sz="5400" b="1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тілінде программалау</a:t>
            </a:r>
            <a:endParaRPr lang="kk-KZ" sz="5400" b="1" dirty="0">
              <a:solidFill>
                <a:srgbClr val="181CB8"/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05117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k-KZ" sz="4800" dirty="0" smtClean="0">
                <a:solidFill>
                  <a:srgbClr val="181CB8"/>
                </a:solidFill>
              </a:rPr>
              <a:t>2 дәріс – Жалпы мәліметтер</a:t>
            </a:r>
          </a:p>
        </p:txBody>
      </p:sp>
      <p:sp>
        <p:nvSpPr>
          <p:cNvPr id="6" name="Rectangle 3"/>
          <p:cNvSpPr/>
          <p:nvPr/>
        </p:nvSpPr>
        <p:spPr>
          <a:xfrm>
            <a:off x="7023846" y="4587175"/>
            <a:ext cx="471577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k-KZ" sz="2800" dirty="0" smtClean="0">
                <a:latin typeface="Berlin Sans FB" panose="020E0602020502020306" pitchFamily="34" charset="0"/>
              </a:rPr>
              <a:t>Бөрібаев Б.</a:t>
            </a:r>
            <a:endParaRPr lang="en-US" sz="2800" dirty="0" smtClean="0">
              <a:latin typeface="Berlin Sans FB" panose="020E0602020502020306" pitchFamily="34" charset="0"/>
            </a:endParaRPr>
          </a:p>
          <a:p>
            <a:r>
              <a:rPr lang="en-US" sz="2800" dirty="0" smtClean="0">
                <a:latin typeface="Berlin Sans FB" panose="020E0602020502020306" pitchFamily="34" charset="0"/>
                <a:hlinkClick r:id="rId2"/>
              </a:rPr>
              <a:t>b.buribaev@gmail.com</a:t>
            </a:r>
            <a:endParaRPr lang="en-US" sz="2800" dirty="0" smtClean="0">
              <a:latin typeface="Berlin Sans FB" panose="020E0602020502020306" pitchFamily="34" charset="0"/>
            </a:endParaRPr>
          </a:p>
          <a:p>
            <a:r>
              <a:rPr lang="kk-KZ" sz="2800" dirty="0" smtClean="0">
                <a:latin typeface="Berlin Sans FB" panose="020E0602020502020306" pitchFamily="34" charset="0"/>
              </a:rPr>
              <a:t>Мехмат ғимараты</a:t>
            </a:r>
            <a:r>
              <a:rPr lang="en-US" sz="2800" dirty="0" smtClean="0">
                <a:latin typeface="Berlin Sans FB" panose="020E0602020502020306" pitchFamily="34" charset="0"/>
              </a:rPr>
              <a:t>, </a:t>
            </a:r>
            <a:r>
              <a:rPr lang="kk-KZ" sz="2800" dirty="0" smtClean="0">
                <a:latin typeface="Berlin Sans FB" panose="020E0602020502020306" pitchFamily="34" charset="0"/>
              </a:rPr>
              <a:t>22</a:t>
            </a:r>
            <a:r>
              <a:rPr lang="en-US" sz="2800" dirty="0" smtClean="0">
                <a:latin typeface="Berlin Sans FB" panose="020E0602020502020306" pitchFamily="34" charset="0"/>
              </a:rPr>
              <a:t>9</a:t>
            </a:r>
            <a:r>
              <a:rPr lang="kk-KZ" sz="2800" dirty="0" smtClean="0">
                <a:latin typeface="Berlin Sans FB" panose="020E0602020502020306" pitchFamily="34" charset="0"/>
              </a:rPr>
              <a:t> бөлме</a:t>
            </a:r>
            <a:endParaRPr lang="en-US" sz="28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645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sz="6600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       </a:t>
            </a:r>
            <a:r>
              <a:rPr lang="kk-KZ" sz="6600" dirty="0" smtClean="0">
                <a:solidFill>
                  <a:srgbClr val="181C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Сұрақтар</a:t>
            </a:r>
            <a:endParaRPr lang="en-US" sz="6600" dirty="0">
              <a:solidFill>
                <a:srgbClr val="181CB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7496" cy="4351338"/>
          </a:xfrm>
        </p:spPr>
        <p:txBody>
          <a:bodyPr>
            <a:normAutofit/>
          </a:bodyPr>
          <a:lstStyle/>
          <a:p>
            <a:r>
              <a:rPr lang="kk-KZ" sz="3600" dirty="0" smtClean="0">
                <a:solidFill>
                  <a:srgbClr val="181CB8"/>
                </a:solidFill>
              </a:rPr>
              <a:t> </a:t>
            </a:r>
            <a:r>
              <a:rPr lang="kk-KZ" sz="3600" dirty="0" smtClean="0">
                <a:solidFill>
                  <a:srgbClr val="7030A0"/>
                </a:solidFill>
              </a:rPr>
              <a:t>print () </a:t>
            </a:r>
            <a:r>
              <a:rPr lang="kk-KZ" sz="3600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функциясы</a:t>
            </a:r>
          </a:p>
          <a:p>
            <a:r>
              <a:rPr lang="kk-KZ" sz="3600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 Шығарылатын мәліметтерді </a:t>
            </a:r>
            <a:r>
              <a:rPr lang="kk-KZ" sz="3600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форматтау</a:t>
            </a:r>
          </a:p>
          <a:p>
            <a:r>
              <a:rPr lang="kk-KZ" sz="3600" dirty="0" smtClean="0">
                <a:solidFill>
                  <a:srgbClr val="181CB8"/>
                </a:solidFill>
              </a:rPr>
              <a:t>  </a:t>
            </a:r>
            <a:r>
              <a:rPr lang="kk-KZ" sz="3600" dirty="0" smtClean="0">
                <a:solidFill>
                  <a:srgbClr val="7030A0"/>
                </a:solidFill>
              </a:rPr>
              <a:t>If-else</a:t>
            </a:r>
            <a:r>
              <a:rPr lang="kk-KZ" sz="3600" dirty="0" smtClean="0">
                <a:solidFill>
                  <a:srgbClr val="181CB8"/>
                </a:solidFill>
              </a:rPr>
              <a:t>  </a:t>
            </a:r>
            <a:r>
              <a:rPr lang="kk-KZ" sz="3600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операторы және математикалық операторлар</a:t>
            </a:r>
          </a:p>
          <a:p>
            <a:r>
              <a:rPr lang="kk-KZ" sz="3600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 </a:t>
            </a:r>
            <a:r>
              <a:rPr lang="kk-KZ" sz="3600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Мәліметтер</a:t>
            </a:r>
            <a:r>
              <a:rPr lang="kk-KZ" sz="3600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 енгізу</a:t>
            </a:r>
          </a:p>
          <a:p>
            <a:r>
              <a:rPr lang="kk-KZ" sz="3600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 Кодтарға </a:t>
            </a:r>
            <a:r>
              <a:rPr lang="kk-KZ" sz="3600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комментарийлер</a:t>
            </a:r>
            <a:r>
              <a:rPr lang="kk-KZ" sz="3600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 беру</a:t>
            </a:r>
          </a:p>
          <a:p>
            <a:r>
              <a:rPr lang="kk-KZ" sz="3600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 Программа коды мысалдары</a:t>
            </a:r>
          </a:p>
        </p:txBody>
      </p:sp>
    </p:spTree>
    <p:extLst>
      <p:ext uri="{BB962C8B-B14F-4D97-AF65-F5344CB8AC3E}">
        <p14:creationId xmlns="" xmlns:p14="http://schemas.microsoft.com/office/powerpoint/2010/main" val="14900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848" y="438277"/>
            <a:ext cx="3624072" cy="1325563"/>
          </a:xfrm>
        </p:spPr>
        <p:txBody>
          <a:bodyPr>
            <a:normAutofit/>
          </a:bodyPr>
          <a:lstStyle/>
          <a:p>
            <a:r>
              <a:rPr lang="kk-KZ" sz="48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Сұрақтар</a:t>
            </a:r>
            <a:r>
              <a:rPr lang="ru-RU" sz="48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:</a:t>
            </a:r>
            <a:endParaRPr lang="en-US" sz="48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k-KZ" sz="3600" dirty="0" smtClean="0">
                <a:solidFill>
                  <a:srgbClr val="7030A0"/>
                </a:solidFill>
              </a:rPr>
              <a:t>Питон тілінің атқаратын қызметі және қолданылуы, қысқаша даму тарихы</a:t>
            </a:r>
          </a:p>
          <a:p>
            <a:pPr marL="742950" indent="-742950">
              <a:buFont typeface="+mj-lt"/>
              <a:buAutoNum type="arabicPeriod"/>
            </a:pPr>
            <a:r>
              <a:rPr lang="kk-KZ" sz="3600" dirty="0" smtClean="0">
                <a:solidFill>
                  <a:srgbClr val="7030A0"/>
                </a:solidFill>
              </a:rPr>
              <a:t>Питон тілінің нұсқалары</a:t>
            </a:r>
          </a:p>
          <a:p>
            <a:pPr marL="742950" indent="-742950">
              <a:buFont typeface="+mj-lt"/>
              <a:buAutoNum type="arabicPeriod"/>
            </a:pPr>
            <a:r>
              <a:rPr lang="kk-KZ" sz="3600" dirty="0" smtClean="0">
                <a:solidFill>
                  <a:srgbClr val="7030A0"/>
                </a:solidFill>
              </a:rPr>
              <a:t>Тілдің жұмыс ортасы</a:t>
            </a:r>
          </a:p>
          <a:p>
            <a:pPr marL="742950" indent="-742950">
              <a:buFont typeface="+mj-lt"/>
              <a:buAutoNum type="arabicPeriod"/>
            </a:pPr>
            <a:r>
              <a:rPr lang="kk-KZ" sz="3600" dirty="0" smtClean="0">
                <a:solidFill>
                  <a:srgbClr val="7030A0"/>
                </a:solidFill>
              </a:rPr>
              <a:t>Питон тілінде алғашқы қарапайым программа құру</a:t>
            </a:r>
          </a:p>
        </p:txBody>
      </p:sp>
    </p:spTree>
    <p:extLst>
      <p:ext uri="{BB962C8B-B14F-4D97-AF65-F5344CB8AC3E}">
        <p14:creationId xmlns="" xmlns:p14="http://schemas.microsoft.com/office/powerpoint/2010/main" val="12464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81CB8"/>
                </a:solidFill>
                <a:latin typeface="+mn-lt"/>
              </a:rPr>
              <a:t>p</a:t>
            </a:r>
            <a:r>
              <a:rPr lang="en-US" dirty="0" smtClean="0">
                <a:solidFill>
                  <a:srgbClr val="181CB8"/>
                </a:solidFill>
                <a:latin typeface="+mn-lt"/>
              </a:rPr>
              <a:t>rint ()</a:t>
            </a:r>
            <a:r>
              <a:rPr lang="kk-KZ" dirty="0" smtClean="0">
                <a:solidFill>
                  <a:srgbClr val="181CB8"/>
                </a:solidFill>
                <a:latin typeface="+mn-lt"/>
              </a:rPr>
              <a:t>  </a:t>
            </a:r>
            <a:r>
              <a:rPr lang="kk-KZ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функциясы</a:t>
            </a:r>
            <a:endParaRPr lang="en-US" dirty="0">
              <a:solidFill>
                <a:srgbClr val="181CB8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k-KZ" sz="3200" b="1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Бұл Питон тілінің ең жиі қолданылатын функциясы</a:t>
            </a:r>
            <a:endParaRPr lang="kk-KZ" sz="3200" dirty="0" smtClean="0">
              <a:solidFill>
                <a:srgbClr val="7030A0"/>
              </a:solidFill>
              <a:latin typeface="Berlin Sans FB" panose="020E0602020502020306" pitchFamily="34" charset="0"/>
            </a:endParaRPr>
          </a:p>
          <a:p>
            <a:r>
              <a:rPr lang="kk-KZ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Тілдің құрамдас ішкі (стандартты) функциясы</a:t>
            </a:r>
          </a:p>
          <a:p>
            <a:pPr lvl="1"/>
            <a:r>
              <a:rPr lang="kk-KZ" dirty="0" smtClean="0">
                <a:solidFill>
                  <a:srgbClr val="7030A0"/>
                </a:solidFill>
              </a:rPr>
              <a:t>print </a:t>
            </a:r>
            <a:r>
              <a:rPr lang="kk-KZ" altLang="ru-RU" dirty="0" smtClean="0">
                <a:solidFill>
                  <a:srgbClr val="7030A0"/>
                </a:solidFill>
              </a:rPr>
              <a:t>"</a:t>
            </a:r>
            <a:r>
              <a:rPr lang="kk-KZ" dirty="0" smtClean="0">
                <a:solidFill>
                  <a:srgbClr val="7030A0"/>
                </a:solidFill>
              </a:rPr>
              <a:t>Some Text</a:t>
            </a:r>
            <a:r>
              <a:rPr lang="kk-KZ" altLang="ru-RU" dirty="0" smtClean="0">
                <a:solidFill>
                  <a:srgbClr val="7030A0"/>
                </a:solidFill>
              </a:rPr>
              <a:t>"</a:t>
            </a:r>
            <a:r>
              <a:rPr lang="kk-KZ" dirty="0" smtClean="0">
                <a:solidFill>
                  <a:srgbClr val="7030A0"/>
                </a:solidFill>
              </a:rPr>
              <a:t> – python 2.7.*</a:t>
            </a:r>
          </a:p>
          <a:p>
            <a:pPr lvl="1"/>
            <a:r>
              <a:rPr lang="kk-KZ" dirty="0" smtClean="0">
                <a:solidFill>
                  <a:srgbClr val="7030A0"/>
                </a:solidFill>
              </a:rPr>
              <a:t>print(</a:t>
            </a:r>
            <a:r>
              <a:rPr lang="kk-KZ" altLang="ru-RU" dirty="0" smtClean="0">
                <a:solidFill>
                  <a:srgbClr val="7030A0"/>
                </a:solidFill>
              </a:rPr>
              <a:t>"</a:t>
            </a:r>
            <a:r>
              <a:rPr lang="kk-KZ" dirty="0" smtClean="0">
                <a:solidFill>
                  <a:srgbClr val="7030A0"/>
                </a:solidFill>
              </a:rPr>
              <a:t>Another Text</a:t>
            </a:r>
            <a:r>
              <a:rPr lang="kk-KZ" altLang="ru-RU" dirty="0">
                <a:solidFill>
                  <a:srgbClr val="7030A0"/>
                </a:solidFill>
              </a:rPr>
              <a:t>"</a:t>
            </a:r>
            <a:r>
              <a:rPr lang="kk-KZ" dirty="0" smtClean="0">
                <a:solidFill>
                  <a:srgbClr val="7030A0"/>
                </a:solidFill>
              </a:rPr>
              <a:t>) – python 3.6.*</a:t>
            </a:r>
          </a:p>
          <a:p>
            <a:r>
              <a:rPr lang="kk-KZ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Аргументтері: </a:t>
            </a:r>
          </a:p>
          <a:p>
            <a:pPr lvl="1"/>
            <a:r>
              <a:rPr lang="kk-KZ" dirty="0" smtClean="0">
                <a:solidFill>
                  <a:srgbClr val="7030A0"/>
                </a:solidFill>
              </a:rPr>
              <a:t>print(</a:t>
            </a:r>
            <a:r>
              <a:rPr lang="kk-KZ" i="1" u="sng" dirty="0" smtClean="0">
                <a:solidFill>
                  <a:srgbClr val="7030A0"/>
                </a:solidFill>
              </a:rPr>
              <a:t>*object, sep=</a:t>
            </a:r>
            <a:r>
              <a:rPr lang="kk-KZ" altLang="ru-RU" dirty="0" smtClean="0">
                <a:solidFill>
                  <a:srgbClr val="7030A0"/>
                </a:solidFill>
              </a:rPr>
              <a:t>""</a:t>
            </a:r>
            <a:r>
              <a:rPr lang="kk-KZ" i="1" u="sng" dirty="0" smtClean="0">
                <a:solidFill>
                  <a:srgbClr val="7030A0"/>
                </a:solidFill>
              </a:rPr>
              <a:t>, end='\n', file=sys.stdout, flush=False</a:t>
            </a:r>
            <a:r>
              <a:rPr lang="kk-KZ" dirty="0" smtClean="0">
                <a:solidFill>
                  <a:srgbClr val="7030A0"/>
                </a:solidFill>
              </a:rPr>
              <a:t>)</a:t>
            </a:r>
          </a:p>
          <a:p>
            <a:r>
              <a:rPr lang="kk-KZ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Мысал: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k-KZ" altLang="ru-RU" sz="2400" dirty="0" smtClean="0">
                <a:solidFill>
                  <a:srgbClr val="000080"/>
                </a:solidFill>
              </a:rPr>
              <a:t>print</a:t>
            </a:r>
            <a:r>
              <a:rPr lang="kk-KZ" altLang="ru-RU" sz="2400" dirty="0" smtClean="0">
                <a:solidFill>
                  <a:srgbClr val="000000"/>
                </a:solidFill>
              </a:rPr>
              <a:t>(</a:t>
            </a:r>
            <a:r>
              <a:rPr lang="kk-KZ" altLang="ru-RU" sz="2400" dirty="0" smtClean="0">
                <a:solidFill>
                  <a:srgbClr val="008080"/>
                </a:solidFill>
              </a:rPr>
              <a:t>"Кім маған "</a:t>
            </a:r>
            <a:r>
              <a:rPr lang="kk-KZ" altLang="ru-RU" sz="2400" dirty="0" smtClean="0">
                <a:solidFill>
                  <a:srgbClr val="000000"/>
                </a:solidFill>
              </a:rPr>
              <a:t>, </a:t>
            </a:r>
            <a:r>
              <a:rPr lang="kk-KZ" altLang="ru-RU" sz="2400" dirty="0" smtClean="0">
                <a:solidFill>
                  <a:srgbClr val="008080"/>
                </a:solidFill>
              </a:rPr>
              <a:t>" 1000 теңге бере алар екен"</a:t>
            </a:r>
            <a:r>
              <a:rPr lang="kk-KZ" altLang="ru-RU" sz="2400" dirty="0" smtClean="0">
                <a:solidFill>
                  <a:srgbClr val="000000"/>
                </a:solidFill>
              </a:rPr>
              <a:t>, </a:t>
            </a:r>
            <a:r>
              <a:rPr lang="kk-KZ" altLang="ru-RU" sz="2400" dirty="0" smtClean="0">
                <a:solidFill>
                  <a:srgbClr val="660099"/>
                </a:solidFill>
              </a:rPr>
              <a:t>sep</a:t>
            </a:r>
            <a:r>
              <a:rPr lang="kk-KZ" altLang="ru-RU" sz="2400" dirty="0" smtClean="0">
                <a:solidFill>
                  <a:srgbClr val="000000"/>
                </a:solidFill>
              </a:rPr>
              <a:t>=</a:t>
            </a:r>
            <a:r>
              <a:rPr lang="kk-KZ" altLang="ru-RU" sz="2400" dirty="0" smtClean="0">
                <a:solidFill>
                  <a:srgbClr val="008080"/>
                </a:solidFill>
              </a:rPr>
              <a:t>"дәл қазір"</a:t>
            </a:r>
            <a:r>
              <a:rPr lang="kk-KZ" altLang="ru-RU" sz="2400" dirty="0" smtClean="0">
                <a:solidFill>
                  <a:srgbClr val="000000"/>
                </a:solidFill>
              </a:rPr>
              <a:t>, </a:t>
            </a:r>
            <a:r>
              <a:rPr lang="kk-KZ" altLang="ru-RU" sz="2400" dirty="0" smtClean="0">
                <a:solidFill>
                  <a:srgbClr val="660099"/>
                </a:solidFill>
              </a:rPr>
              <a:t>end</a:t>
            </a:r>
            <a:r>
              <a:rPr lang="kk-KZ" altLang="ru-RU" sz="2400" dirty="0" smtClean="0">
                <a:solidFill>
                  <a:srgbClr val="000000"/>
                </a:solidFill>
              </a:rPr>
              <a:t>=</a:t>
            </a:r>
            <a:r>
              <a:rPr lang="kk-KZ" altLang="ru-RU" sz="2400" dirty="0" smtClean="0">
                <a:solidFill>
                  <a:srgbClr val="008080"/>
                </a:solidFill>
              </a:rPr>
              <a:t>"?!"</a:t>
            </a:r>
            <a:r>
              <a:rPr lang="kk-KZ" altLang="ru-RU" sz="2400" dirty="0" smtClean="0">
                <a:solidFill>
                  <a:srgbClr val="000000"/>
                </a:solidFill>
              </a:rPr>
              <a:t>)</a:t>
            </a:r>
            <a:endParaRPr lang="kk-KZ" altLang="ru-R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31" y="2278795"/>
            <a:ext cx="3156567" cy="17771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3168" y="5644896"/>
            <a:ext cx="563270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sz="2000" dirty="0" smtClean="0"/>
              <a:t>                          Соңғы жол нәтижесі:</a:t>
            </a:r>
          </a:p>
          <a:p>
            <a:r>
              <a:rPr lang="kk-KZ" sz="2000" dirty="0" smtClean="0">
                <a:solidFill>
                  <a:srgbClr val="C00000"/>
                </a:solidFill>
              </a:rPr>
              <a:t>Кім маған дәл қазір 1000 теңге бере алар екен?!</a:t>
            </a:r>
            <a:endParaRPr lang="kk-KZ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5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584" y="145669"/>
            <a:ext cx="10515600" cy="1325563"/>
          </a:xfrm>
        </p:spPr>
        <p:txBody>
          <a:bodyPr/>
          <a:lstStyle/>
          <a:p>
            <a:r>
              <a:rPr lang="kk-KZ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Мәлімет шығару форматтары</a:t>
            </a:r>
            <a:endParaRPr lang="en-US" dirty="0">
              <a:solidFill>
                <a:srgbClr val="181CB8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392" y="1520825"/>
            <a:ext cx="11219688" cy="4648327"/>
          </a:xfrm>
        </p:spPr>
        <p:txBody>
          <a:bodyPr>
            <a:noAutofit/>
          </a:bodyPr>
          <a:lstStyle/>
          <a:p>
            <a:r>
              <a:rPr lang="kk-KZ" sz="3600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Сіз шығарылатын мәліметті дұрыстап рәсімдей аласыз.</a:t>
            </a:r>
          </a:p>
          <a:p>
            <a:r>
              <a:rPr lang="kk-KZ" sz="3600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Оны қалай істеуге болар екен?</a:t>
            </a:r>
          </a:p>
          <a:p>
            <a:r>
              <a:rPr lang="kk-KZ" sz="3600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Оның бірнеше тәсілі бар:</a:t>
            </a:r>
          </a:p>
          <a:p>
            <a:r>
              <a:rPr lang="kk-KZ" sz="3600" dirty="0" smtClean="0">
                <a:solidFill>
                  <a:srgbClr val="7030A0"/>
                </a:solidFill>
              </a:rPr>
              <a:t>1-</a:t>
            </a:r>
            <a:r>
              <a:rPr lang="kk-KZ" sz="3600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мысал:</a:t>
            </a:r>
          </a:p>
          <a:p>
            <a:pPr marL="457200" lvl="1" indent="0">
              <a:buNone/>
            </a:pPr>
            <a:r>
              <a:rPr lang="kk-KZ" altLang="ru-RU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kk-KZ" altLang="ru-RU" sz="3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"Азат"</a:t>
            </a:r>
          </a:p>
          <a:p>
            <a:pPr marL="457200" lvl="1" indent="0">
              <a:buNone/>
            </a:pPr>
            <a:r>
              <a:rPr lang="kk-KZ" altLang="ru-RU" sz="32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kk-KZ" altLang="ru-RU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sz="3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"Танысайық, менің атым - %s" </a:t>
            </a:r>
            <a:r>
              <a:rPr lang="kk-KZ" altLang="ru-RU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% name)</a:t>
            </a:r>
            <a:endParaRPr lang="kk-KZ" sz="3200" dirty="0" smtClean="0"/>
          </a:p>
          <a:p>
            <a:pPr lvl="1"/>
            <a:endParaRPr lang="kk-KZ" sz="3600" dirty="0" smtClean="0"/>
          </a:p>
          <a:p>
            <a:endParaRPr lang="kk-KZ" sz="3600" dirty="0" smtClean="0">
              <a:latin typeface="Berlin Sans FB" panose="020E0602020502020306" pitchFamily="34" charset="0"/>
            </a:endParaRPr>
          </a:p>
          <a:p>
            <a:endParaRPr lang="kk-KZ" sz="3600" dirty="0" smtClean="0">
              <a:latin typeface="Berlin Sans FB" panose="020E0602020502020306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229856" y="3060192"/>
            <a:ext cx="4852417" cy="17235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k-KZ" b="1" dirty="0" smtClean="0"/>
              <a:t>Нәтижесі</a:t>
            </a:r>
            <a:endParaRPr lang="en-US" b="1" dirty="0" smtClean="0"/>
          </a:p>
          <a:p>
            <a:r>
              <a:rPr lang="kk-KZ" sz="2200" dirty="0" smtClean="0"/>
              <a:t>...  /PycharmProjects/bb/venv/btanis.py</a:t>
            </a:r>
          </a:p>
          <a:p>
            <a:r>
              <a:rPr lang="kk-KZ" sz="2200" dirty="0" smtClean="0">
                <a:solidFill>
                  <a:srgbClr val="7030A0"/>
                </a:solidFill>
              </a:rPr>
              <a:t>Танысайық, менің атым - Азат</a:t>
            </a:r>
          </a:p>
          <a:p>
            <a:endParaRPr lang="kk-KZ" sz="2200" dirty="0" smtClean="0"/>
          </a:p>
          <a:p>
            <a:r>
              <a:rPr lang="kk-KZ" sz="2200" dirty="0" smtClean="0"/>
              <a:t>Process finished with exit code 0</a:t>
            </a:r>
            <a:endParaRPr lang="kk-KZ" sz="2200" dirty="0"/>
          </a:p>
        </p:txBody>
      </p:sp>
    </p:spTree>
    <p:extLst>
      <p:ext uri="{BB962C8B-B14F-4D97-AF65-F5344CB8AC3E}">
        <p14:creationId xmlns="" xmlns:p14="http://schemas.microsoft.com/office/powerpoint/2010/main" val="224790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0504" cy="4351338"/>
          </a:xfrm>
        </p:spPr>
        <p:txBody>
          <a:bodyPr>
            <a:normAutofit/>
          </a:bodyPr>
          <a:lstStyle/>
          <a:p>
            <a:r>
              <a:rPr lang="kk-KZ" sz="2600" dirty="0" smtClean="0">
                <a:latin typeface="Berlin Sans FB" panose="020E0602020502020306" pitchFamily="34" charset="0"/>
              </a:rPr>
              <a:t>2-мысал:</a:t>
            </a:r>
          </a:p>
          <a:p>
            <a:pPr marL="268288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k-KZ" altLang="ru-RU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kk-KZ" altLang="ru-RU" sz="2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"Азат"</a:t>
            </a:r>
            <a:br>
              <a:rPr lang="kk-KZ" altLang="ru-RU" sz="2600" dirty="0" smtClean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kk-KZ" altLang="ru-RU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surname = </a:t>
            </a:r>
            <a:r>
              <a:rPr lang="kk-KZ" altLang="ru-RU" sz="2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"Ғаниұлы"</a:t>
            </a:r>
            <a:br>
              <a:rPr lang="kk-KZ" altLang="ru-RU" sz="2600" dirty="0" smtClean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kk-KZ" altLang="ru-RU" sz="2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kk-KZ" altLang="ru-RU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sz="2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"Менің толық аты-жөнім - %s %s"</a:t>
            </a:r>
            <a:r>
              <a:rPr lang="kk-KZ" altLang="ru-RU" sz="2600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kk-KZ" altLang="ru-RU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% (surname, name))</a:t>
            </a:r>
          </a:p>
          <a:p>
            <a:pPr marL="268288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k-KZ" altLang="ru-RU" sz="2600" dirty="0" smtClean="0">
              <a:latin typeface="Arial" panose="020B0604020202020204" pitchFamily="34" charset="0"/>
            </a:endParaRPr>
          </a:p>
          <a:p>
            <a:r>
              <a:rPr lang="kk-KZ" sz="2600" dirty="0" smtClean="0">
                <a:latin typeface="Berlin Sans FB" panose="020E0602020502020306" pitchFamily="34" charset="0"/>
              </a:rPr>
              <a:t>3-мысал:</a:t>
            </a:r>
          </a:p>
          <a:p>
            <a:pPr marL="268288" lvl="1" indent="0">
              <a:buNone/>
              <a:tabLst>
                <a:tab pos="2243138" algn="l"/>
              </a:tabLst>
            </a:pPr>
            <a:r>
              <a:rPr lang="kk-KZ" altLang="ru-RU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kk-KZ" altLang="ru-RU" sz="2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br>
              <a:rPr lang="kk-KZ" altLang="ru-RU" sz="2600" dirty="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kk-KZ" altLang="ru-RU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kk-KZ" altLang="ru-RU" sz="2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br>
              <a:rPr lang="kk-KZ" altLang="ru-RU" sz="2600" dirty="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kk-KZ" altLang="ru-RU" sz="2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kk-KZ" altLang="ru-RU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sz="2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"%i және %i қосындысы - " </a:t>
            </a:r>
            <a:r>
              <a:rPr lang="kk-KZ" altLang="ru-RU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% (a,b),a+b)</a:t>
            </a:r>
            <a:endParaRPr lang="kk-KZ" altLang="ru-RU" sz="2600" dirty="0" smtClean="0">
              <a:latin typeface="Arial" panose="020B0604020202020204" pitchFamily="34" charset="0"/>
            </a:endParaRPr>
          </a:p>
          <a:p>
            <a:pPr marL="268288" lvl="1" indent="0">
              <a:buNone/>
              <a:tabLst>
                <a:tab pos="2243138" algn="l"/>
              </a:tabLst>
            </a:pPr>
            <a:endParaRPr lang="kk-KZ" sz="2600" dirty="0" smtClean="0">
              <a:latin typeface="Consolas" panose="020B0609020204030204" pitchFamily="49" charset="0"/>
            </a:endParaRPr>
          </a:p>
          <a:p>
            <a:endParaRPr lang="kk-KZ" sz="2600" dirty="0" smtClean="0">
              <a:latin typeface="Berlin Sans FB" panose="020E0602020502020306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8472" y="304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k-KZ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Мәлімет шығару форматтары</a:t>
            </a:r>
            <a:endParaRPr lang="en-US" dirty="0">
              <a:solidFill>
                <a:srgbClr val="181CB8"/>
              </a:solidFill>
              <a:latin typeface="Berlin Sans FB" panose="020E0602020502020306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3552" y="5547360"/>
            <a:ext cx="391363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sz="2400" dirty="0" smtClean="0">
                <a:solidFill>
                  <a:srgbClr val="C00000"/>
                </a:solidFill>
              </a:rPr>
              <a:t>10 және 20 қосындысы -  30</a:t>
            </a:r>
            <a:endParaRPr lang="kk-KZ" sz="2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5168" y="3560064"/>
            <a:ext cx="546201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sz="2400" dirty="0">
                <a:solidFill>
                  <a:srgbClr val="C00000"/>
                </a:solidFill>
              </a:rPr>
              <a:t>Менің толық аты-жөнім - Ғаниұлы Азат</a:t>
            </a:r>
          </a:p>
        </p:txBody>
      </p:sp>
    </p:spTree>
    <p:extLst>
      <p:ext uri="{BB962C8B-B14F-4D97-AF65-F5344CB8AC3E}">
        <p14:creationId xmlns="" xmlns:p14="http://schemas.microsoft.com/office/powerpoint/2010/main" val="229972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624" y="1311366"/>
            <a:ext cx="11122152" cy="5228921"/>
          </a:xfrm>
        </p:spPr>
        <p:txBody>
          <a:bodyPr>
            <a:normAutofit fontScale="85000" lnSpcReduction="20000"/>
          </a:bodyPr>
          <a:lstStyle/>
          <a:p>
            <a:r>
              <a:rPr lang="kk-KZ" dirty="0" smtClean="0">
                <a:solidFill>
                  <a:srgbClr val="7030A0"/>
                </a:solidFill>
              </a:rPr>
              <a:t>4-</a:t>
            </a:r>
            <a:r>
              <a:rPr lang="kk-KZ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мысал:</a:t>
            </a:r>
          </a:p>
          <a:p>
            <a:pPr lvl="1">
              <a:lnSpc>
                <a:spcPct val="120000"/>
              </a:lnSpc>
            </a:pPr>
            <a:r>
              <a:rPr lang="kk-KZ" sz="2800" dirty="0" smtClean="0">
                <a:solidFill>
                  <a:srgbClr val="7030A0"/>
                </a:solidFill>
              </a:rPr>
              <a:t> </a:t>
            </a:r>
            <a:r>
              <a:rPr lang="kk-KZ" sz="2800" b="1" dirty="0" smtClean="0">
                <a:solidFill>
                  <a:srgbClr val="7030A0"/>
                </a:solidFill>
              </a:rPr>
              <a:t>.format(...)</a:t>
            </a:r>
            <a:r>
              <a:rPr lang="kk-KZ" sz="2800" dirty="0" smtClean="0">
                <a:solidFill>
                  <a:srgbClr val="7030A0"/>
                </a:solidFill>
              </a:rPr>
              <a:t> </a:t>
            </a:r>
            <a:r>
              <a:rPr lang="kk-KZ" sz="2800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әдіс</a:t>
            </a:r>
          </a:p>
          <a:p>
            <a:pPr marL="806450" lvl="1" indent="0">
              <a:lnSpc>
                <a:spcPct val="120000"/>
              </a:lnSpc>
              <a:buNone/>
            </a:pPr>
            <a:r>
              <a:rPr lang="kk-KZ" sz="2800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print("Оқу {1} болашақта {0} бола ма?".format("пайдалы ", "сендерге"))</a:t>
            </a:r>
          </a:p>
          <a:p>
            <a:pPr lvl="1">
              <a:lnSpc>
                <a:spcPct val="120000"/>
              </a:lnSpc>
            </a:pPr>
            <a:r>
              <a:rPr lang="kk-KZ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anose="020E0602020502020306" pitchFamily="34" charset="0"/>
              </a:rPr>
              <a:t>Тапсырма:</a:t>
            </a:r>
            <a:r>
              <a:rPr lang="kk-KZ" sz="2800" dirty="0" smtClean="0">
                <a:solidFill>
                  <a:srgbClr val="FF0000"/>
                </a:solidFill>
                <a:latin typeface="Berlin Sans FB" panose="020E0602020502020306" pitchFamily="34" charset="0"/>
              </a:rPr>
              <a:t> Кітаптардан </a:t>
            </a:r>
            <a:r>
              <a:rPr lang="kk-KZ" sz="2800" b="1" dirty="0" smtClean="0">
                <a:solidFill>
                  <a:srgbClr val="FF0000"/>
                </a:solidFill>
              </a:rPr>
              <a:t>.format() </a:t>
            </a:r>
            <a:r>
              <a:rPr lang="kk-KZ" sz="2800" dirty="0" smtClean="0">
                <a:solidFill>
                  <a:srgbClr val="FF0000"/>
                </a:solidFill>
                <a:latin typeface="Berlin Sans FB" panose="020E0602020502020306" pitchFamily="34" charset="0"/>
              </a:rPr>
              <a:t>туралы толық оқып, келесі сабақта айтып бересіңдер.</a:t>
            </a:r>
            <a:endParaRPr lang="kk-KZ" sz="2800" dirty="0" smtClean="0">
              <a:latin typeface="Berlin Sans FB" panose="020E0602020502020306" pitchFamily="34" charset="0"/>
            </a:endParaRPr>
          </a:p>
          <a:p>
            <a:r>
              <a:rPr lang="kk-KZ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Форматтардағы % таңбасы жайлы берілген түсініктер түйіні</a:t>
            </a:r>
          </a:p>
          <a:p>
            <a:endParaRPr lang="kk-KZ" dirty="0" smtClean="0">
              <a:solidFill>
                <a:srgbClr val="7030A0"/>
              </a:solidFill>
              <a:latin typeface="Berlin Sans FB" panose="020E0602020502020306" pitchFamily="34" charset="0"/>
            </a:endParaRPr>
          </a:p>
          <a:p>
            <a:endParaRPr lang="kk-KZ" dirty="0" smtClean="0">
              <a:solidFill>
                <a:srgbClr val="7030A0"/>
              </a:solidFill>
              <a:latin typeface="Berlin Sans FB" panose="020E0602020502020306" pitchFamily="34" charset="0"/>
            </a:endParaRPr>
          </a:p>
          <a:p>
            <a:endParaRPr lang="kk-KZ" dirty="0" smtClean="0">
              <a:solidFill>
                <a:srgbClr val="7030A0"/>
              </a:solidFill>
              <a:latin typeface="Berlin Sans FB" panose="020E0602020502020306" pitchFamily="34" charset="0"/>
            </a:endParaRPr>
          </a:p>
          <a:p>
            <a:endParaRPr lang="kk-KZ" dirty="0" smtClean="0">
              <a:solidFill>
                <a:srgbClr val="7030A0"/>
              </a:solidFill>
              <a:latin typeface="Berlin Sans FB" panose="020E0602020502020306" pitchFamily="34" charset="0"/>
            </a:endParaRPr>
          </a:p>
          <a:p>
            <a:endParaRPr lang="kk-KZ" dirty="0" smtClean="0">
              <a:solidFill>
                <a:srgbClr val="7030A0"/>
              </a:solidFill>
              <a:latin typeface="Berlin Sans FB" panose="020E0602020502020306" pitchFamily="34" charset="0"/>
            </a:endParaRPr>
          </a:p>
          <a:p>
            <a:pPr>
              <a:spcBef>
                <a:spcPts val="2400"/>
              </a:spcBef>
            </a:pPr>
            <a:r>
              <a:rPr lang="kk-KZ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Мұның толық кестесі келесі слайдта</a:t>
            </a:r>
          </a:p>
          <a:p>
            <a:pPr marL="0" indent="0">
              <a:buNone/>
            </a:pPr>
            <a:endParaRPr lang="kk-KZ" dirty="0" smtClean="0">
              <a:latin typeface="Berlin Sans FB" panose="020E0602020502020306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75581552"/>
              </p:ext>
            </p:extLst>
          </p:nvPr>
        </p:nvGraphicFramePr>
        <p:xfrm>
          <a:off x="1247641" y="3852773"/>
          <a:ext cx="9005831" cy="2868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4766">
                  <a:extLst>
                    <a:ext uri="{9D8B030D-6E8A-4147-A177-3AD203B41FA5}">
                      <a16:colId xmlns="" xmlns:a16="http://schemas.microsoft.com/office/drawing/2014/main" val="771256638"/>
                    </a:ext>
                  </a:extLst>
                </a:gridCol>
                <a:gridCol w="5671065">
                  <a:extLst>
                    <a:ext uri="{9D8B030D-6E8A-4147-A177-3AD203B41FA5}">
                      <a16:colId xmlns="" xmlns:a16="http://schemas.microsoft.com/office/drawing/2014/main" val="4238145420"/>
                    </a:ext>
                  </a:extLst>
                </a:gridCol>
              </a:tblGrid>
              <a:tr h="332746">
                <a:tc>
                  <a:txBody>
                    <a:bodyPr/>
                    <a:lstStyle/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k-KZ" sz="2400" noProof="0" dirty="0" smtClean="0">
                          <a:latin typeface="Berlin Sans FB" panose="020E0602020502020306" pitchFamily="34" charset="0"/>
                        </a:rPr>
                        <a:t>i – int                                       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k-KZ" sz="2400" noProof="0" dirty="0" smtClean="0">
                          <a:latin typeface="Berlin Sans FB" panose="020E0602020502020306" pitchFamily="34" charset="0"/>
                        </a:rPr>
                        <a:t> # бүтін сан</a:t>
                      </a:r>
                      <a:endParaRPr lang="kk-KZ" sz="2400" noProof="0" dirty="0">
                        <a:latin typeface="Berlin Sans FB" panose="020E0602020502020306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44025647"/>
                  </a:ext>
                </a:extLst>
              </a:tr>
              <a:tr h="332746">
                <a:tc>
                  <a:txBody>
                    <a:bodyPr/>
                    <a:lstStyle/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k-KZ" sz="2400" noProof="0" dirty="0" smtClean="0">
                          <a:latin typeface="Berlin Sans FB" panose="020E0602020502020306" pitchFamily="34" charset="0"/>
                        </a:rPr>
                        <a:t>d – signed int decimal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k-KZ" sz="2400" noProof="0" dirty="0" smtClean="0">
                          <a:latin typeface="Berlin Sans FB" panose="020E0602020502020306" pitchFamily="34" charset="0"/>
                        </a:rPr>
                        <a:t> # таңбалы ондық сан</a:t>
                      </a:r>
                      <a:endParaRPr lang="kk-KZ" sz="2400" noProof="0" dirty="0">
                        <a:latin typeface="Berlin Sans FB" panose="020E0602020502020306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49069265"/>
                  </a:ext>
                </a:extLst>
              </a:tr>
              <a:tr h="332746">
                <a:tc>
                  <a:txBody>
                    <a:bodyPr/>
                    <a:lstStyle/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k-KZ" sz="2400" noProof="0" dirty="0" smtClean="0">
                          <a:latin typeface="Berlin Sans FB" panose="020E0602020502020306" pitchFamily="34" charset="0"/>
                        </a:rPr>
                        <a:t>c – character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k-KZ" sz="2400" noProof="0" dirty="0" smtClean="0">
                          <a:latin typeface="Berlin Sans FB" panose="020E0602020502020306" pitchFamily="34" charset="0"/>
                        </a:rPr>
                        <a:t> # таңба, символ</a:t>
                      </a:r>
                      <a:endParaRPr lang="kk-KZ" sz="2400" noProof="0" dirty="0">
                        <a:latin typeface="Berlin Sans FB" panose="020E0602020502020306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74688999"/>
                  </a:ext>
                </a:extLst>
              </a:tr>
              <a:tr h="1131336">
                <a:tc>
                  <a:txBody>
                    <a:bodyPr/>
                    <a:lstStyle/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k-KZ" sz="2400" noProof="0" dirty="0" smtClean="0">
                          <a:latin typeface="Berlin Sans FB" panose="020E0602020502020306" pitchFamily="34" charset="0"/>
                        </a:rPr>
                        <a:t>f – float</a:t>
                      </a:r>
                      <a:endParaRPr lang="en-US" sz="2400" noProof="0" dirty="0" smtClean="0">
                        <a:latin typeface="Berlin Sans FB" panose="020E0602020502020306" pitchFamily="34" charset="0"/>
                      </a:endParaRPr>
                    </a:p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noProof="0" dirty="0" smtClean="0">
                          <a:latin typeface="Berlin Sans FB" panose="020E0602020502020306" pitchFamily="34" charset="0"/>
                        </a:rPr>
                        <a:t>s - string</a:t>
                      </a:r>
                      <a:endParaRPr lang="kk-KZ" sz="2400" noProof="0" dirty="0" smtClean="0">
                        <a:latin typeface="Berlin Sans FB" panose="020E0602020502020306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k-KZ" sz="2400" noProof="0" dirty="0" smtClean="0">
                          <a:latin typeface="Berlin Sans FB" panose="020E0602020502020306" pitchFamily="34" charset="0"/>
                        </a:rPr>
                        <a:t> # нақты, жылжымалы нүктелі сан</a:t>
                      </a:r>
                      <a:endParaRPr lang="en-US" sz="2400" noProof="0" dirty="0" smtClean="0">
                        <a:latin typeface="Berlin Sans FB" panose="020E0602020502020306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0" dirty="0" smtClean="0">
                          <a:latin typeface="Berlin Sans FB" panose="020E0602020502020306" pitchFamily="34" charset="0"/>
                        </a:rPr>
                        <a:t> </a:t>
                      </a:r>
                      <a:r>
                        <a:rPr lang="kk-KZ" sz="2400" noProof="0" dirty="0" smtClean="0">
                          <a:latin typeface="Berlin Sans FB" panose="020E0602020502020306" pitchFamily="34" charset="0"/>
                        </a:rPr>
                        <a:t># сөз тіркесі (строка - тіркес)</a:t>
                      </a:r>
                      <a:endParaRPr lang="en-US" sz="2400" noProof="0" dirty="0" smtClean="0">
                        <a:latin typeface="Berlin Sans FB" panose="020E0602020502020306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921976227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728472" y="414528"/>
            <a:ext cx="10515600" cy="1117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k-KZ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Мәлімет шығару форматтары</a:t>
            </a:r>
            <a:endParaRPr lang="en-US" dirty="0">
              <a:solidFill>
                <a:srgbClr val="181CB8"/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0488" y="1703780"/>
            <a:ext cx="606872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sz="2400" dirty="0" smtClean="0">
                <a:solidFill>
                  <a:srgbClr val="C00000"/>
                </a:solidFill>
              </a:rPr>
              <a:t>Оқу сендерге болашақта пайдалы  бола ма?</a:t>
            </a:r>
            <a:endParaRPr lang="kk-KZ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001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432" y="0"/>
            <a:ext cx="10549128" cy="646177"/>
          </a:xfrm>
        </p:spPr>
        <p:txBody>
          <a:bodyPr>
            <a:normAutofit/>
          </a:bodyPr>
          <a:lstStyle/>
          <a:p>
            <a:pPr algn="ctr"/>
            <a:r>
              <a:rPr lang="kk-KZ" sz="3600" dirty="0" smtClean="0">
                <a:latin typeface="Berlin Sans FB" panose="020E0602020502020306" pitchFamily="34" charset="0"/>
              </a:rPr>
              <a:t>% таңбасы арқылы түрлендіру кестесі</a:t>
            </a:r>
            <a:endParaRPr lang="en-US" sz="3600" dirty="0">
              <a:latin typeface="Berlin Sans FB" panose="020E0602020502020306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95655394"/>
              </p:ext>
            </p:extLst>
          </p:nvPr>
        </p:nvGraphicFramePr>
        <p:xfrm>
          <a:off x="2520687" y="553510"/>
          <a:ext cx="7159761" cy="7231082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087889">
                  <a:extLst>
                    <a:ext uri="{9D8B030D-6E8A-4147-A177-3AD203B41FA5}">
                      <a16:colId xmlns="" xmlns:a16="http://schemas.microsoft.com/office/drawing/2014/main" val="1786542845"/>
                    </a:ext>
                  </a:extLst>
                </a:gridCol>
                <a:gridCol w="5071872">
                  <a:extLst>
                    <a:ext uri="{9D8B030D-6E8A-4147-A177-3AD203B41FA5}">
                      <a16:colId xmlns="" xmlns:a16="http://schemas.microsoft.com/office/drawing/2014/main" val="4246908263"/>
                    </a:ext>
                  </a:extLst>
                </a:gridCol>
              </a:tblGrid>
              <a:tr h="290051">
                <a:tc>
                  <a:txBody>
                    <a:bodyPr/>
                    <a:lstStyle/>
                    <a:p>
                      <a:r>
                        <a:rPr lang="kk-KZ" sz="1600" b="1" dirty="0" smtClean="0">
                          <a:latin typeface="+mn-lt"/>
                        </a:rPr>
                        <a:t>   Түрлендіру таңбасы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26213" marR="26213" marT="26213" marB="26213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k-KZ" sz="1600" b="1" dirty="0" smtClean="0">
                          <a:latin typeface="Berlin Sans FB" panose="020E0602020502020306" pitchFamily="34" charset="0"/>
                        </a:rPr>
                        <a:t>       Түсініктемесі</a:t>
                      </a:r>
                      <a:endParaRPr lang="en-US" sz="1600" b="1" dirty="0">
                        <a:latin typeface="Berlin Sans FB" panose="020E0602020502020306" pitchFamily="34" charset="0"/>
                      </a:endParaRPr>
                    </a:p>
                  </a:txBody>
                  <a:tcPr marL="26213" marR="26213" marT="26213" marB="26213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23082933"/>
                  </a:ext>
                </a:extLst>
              </a:tr>
              <a:tr h="290051">
                <a:tc>
                  <a:txBody>
                    <a:bodyPr/>
                    <a:lstStyle/>
                    <a:p>
                      <a:pPr indent="720000"/>
                      <a:r>
                        <a:rPr lang="en-US" sz="1600">
                          <a:latin typeface="Berlin Sans FB" panose="020E0602020502020306" pitchFamily="34" charset="0"/>
                        </a:rPr>
                        <a:t>d</a:t>
                      </a:r>
                    </a:p>
                  </a:txBody>
                  <a:tcPr marL="26213" marR="26213" marT="26213" marB="26213" anchor="ctr"/>
                </a:tc>
                <a:tc>
                  <a:txBody>
                    <a:bodyPr/>
                    <a:lstStyle/>
                    <a:p>
                      <a:r>
                        <a:rPr lang="kk-KZ" sz="1600" dirty="0" smtClean="0">
                          <a:latin typeface="Berlin Sans FB" panose="020E0602020502020306" pitchFamily="34" charset="0"/>
                        </a:rPr>
                        <a:t>Таңбалы ондық сан</a:t>
                      </a:r>
                      <a:endParaRPr lang="en-US" sz="1600" dirty="0">
                        <a:latin typeface="Berlin Sans FB" panose="020E0602020502020306" pitchFamily="34" charset="0"/>
                      </a:endParaRPr>
                    </a:p>
                  </a:txBody>
                  <a:tcPr marL="26213" marR="26213" marT="26213" marB="26213" anchor="ctr"/>
                </a:tc>
                <a:extLst>
                  <a:ext uri="{0D108BD9-81ED-4DB2-BD59-A6C34878D82A}">
                    <a16:rowId xmlns="" xmlns:a16="http://schemas.microsoft.com/office/drawing/2014/main" val="2008260440"/>
                  </a:ext>
                </a:extLst>
              </a:tr>
              <a:tr h="290051">
                <a:tc>
                  <a:txBody>
                    <a:bodyPr/>
                    <a:lstStyle/>
                    <a:p>
                      <a:pPr indent="720000"/>
                      <a:r>
                        <a:rPr lang="en-US" sz="1600" dirty="0" err="1">
                          <a:latin typeface="Berlin Sans FB" panose="020E0602020502020306" pitchFamily="34" charset="0"/>
                        </a:rPr>
                        <a:t>i</a:t>
                      </a:r>
                      <a:endParaRPr lang="en-US" sz="1600" dirty="0">
                        <a:latin typeface="Berlin Sans FB" panose="020E0602020502020306" pitchFamily="34" charset="0"/>
                      </a:endParaRPr>
                    </a:p>
                  </a:txBody>
                  <a:tcPr marL="26213" marR="26213" marT="26213" marB="2621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k-KZ" sz="1600" dirty="0" smtClean="0">
                          <a:latin typeface="Berlin Sans FB" panose="020E0602020502020306" pitchFamily="34" charset="0"/>
                        </a:rPr>
                        <a:t>Таңбалы ондық сан</a:t>
                      </a:r>
                      <a:endParaRPr lang="en-US" sz="1600" dirty="0" smtClean="0">
                        <a:latin typeface="Berlin Sans FB" panose="020E0602020502020306" pitchFamily="34" charset="0"/>
                      </a:endParaRPr>
                    </a:p>
                  </a:txBody>
                  <a:tcPr marL="26213" marR="26213" marT="26213" marB="26213" anchor="ctr"/>
                </a:tc>
                <a:extLst>
                  <a:ext uri="{0D108BD9-81ED-4DB2-BD59-A6C34878D82A}">
                    <a16:rowId xmlns="" xmlns:a16="http://schemas.microsoft.com/office/drawing/2014/main" val="3715415538"/>
                  </a:ext>
                </a:extLst>
              </a:tr>
              <a:tr h="290051">
                <a:tc>
                  <a:txBody>
                    <a:bodyPr/>
                    <a:lstStyle/>
                    <a:p>
                      <a:pPr indent="720000"/>
                      <a:r>
                        <a:rPr lang="en-US" sz="1600" dirty="0">
                          <a:latin typeface="Berlin Sans FB" panose="020E0602020502020306" pitchFamily="34" charset="0"/>
                        </a:rPr>
                        <a:t>o</a:t>
                      </a:r>
                    </a:p>
                  </a:txBody>
                  <a:tcPr marL="26213" marR="26213" marT="26213" marB="26213" anchor="ctr"/>
                </a:tc>
                <a:tc>
                  <a:txBody>
                    <a:bodyPr/>
                    <a:lstStyle/>
                    <a:p>
                      <a:r>
                        <a:rPr lang="kk-KZ" sz="1600" dirty="0" smtClean="0">
                          <a:latin typeface="Berlin Sans FB" panose="020E0602020502020306" pitchFamily="34" charset="0"/>
                        </a:rPr>
                        <a:t>Таңбасыз сегіздік сан</a:t>
                      </a:r>
                      <a:endParaRPr lang="en-US" sz="1600" dirty="0">
                        <a:latin typeface="Berlin Sans FB" panose="020E0602020502020306" pitchFamily="34" charset="0"/>
                      </a:endParaRPr>
                    </a:p>
                  </a:txBody>
                  <a:tcPr marL="26213" marR="26213" marT="26213" marB="26213" anchor="ctr"/>
                </a:tc>
                <a:extLst>
                  <a:ext uri="{0D108BD9-81ED-4DB2-BD59-A6C34878D82A}">
                    <a16:rowId xmlns="" xmlns:a16="http://schemas.microsoft.com/office/drawing/2014/main" val="1723696365"/>
                  </a:ext>
                </a:extLst>
              </a:tr>
              <a:tr h="528775">
                <a:tc>
                  <a:txBody>
                    <a:bodyPr/>
                    <a:lstStyle/>
                    <a:p>
                      <a:pPr indent="720000"/>
                      <a:r>
                        <a:rPr lang="en-US" sz="1600" dirty="0">
                          <a:latin typeface="Berlin Sans FB" panose="020E0602020502020306" pitchFamily="34" charset="0"/>
                        </a:rPr>
                        <a:t>u</a:t>
                      </a:r>
                    </a:p>
                  </a:txBody>
                  <a:tcPr marL="26213" marR="26213" marT="26213" marB="26213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'd</a:t>
                      </a:r>
                      <a:r>
                        <a:rPr lang="kk-KZ" sz="1600" noProof="0" dirty="0" smtClean="0"/>
                        <a:t>' таңбасының бұрынғы ескі эквиваленті, яғни таңбалы ондық сан</a:t>
                      </a:r>
                      <a:endParaRPr lang="kk-KZ" sz="1600" noProof="0" dirty="0">
                        <a:latin typeface="Berlin Sans FB" panose="020E0602020502020306" pitchFamily="34" charset="0"/>
                      </a:endParaRPr>
                    </a:p>
                  </a:txBody>
                  <a:tcPr marL="26213" marR="26213" marT="26213" marB="26213" anchor="ctr"/>
                </a:tc>
                <a:extLst>
                  <a:ext uri="{0D108BD9-81ED-4DB2-BD59-A6C34878D82A}">
                    <a16:rowId xmlns="" xmlns:a16="http://schemas.microsoft.com/office/drawing/2014/main" val="3461258166"/>
                  </a:ext>
                </a:extLst>
              </a:tr>
              <a:tr h="290051">
                <a:tc>
                  <a:txBody>
                    <a:bodyPr/>
                    <a:lstStyle/>
                    <a:p>
                      <a:pPr indent="720000"/>
                      <a:r>
                        <a:rPr lang="en-US" sz="1600">
                          <a:latin typeface="Berlin Sans FB" panose="020E0602020502020306" pitchFamily="34" charset="0"/>
                        </a:rPr>
                        <a:t>x</a:t>
                      </a:r>
                    </a:p>
                  </a:txBody>
                  <a:tcPr marL="26213" marR="26213" marT="26213" marB="2621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k-KZ" sz="1600" dirty="0" smtClean="0">
                          <a:latin typeface="Berlin Sans FB" panose="020E0602020502020306" pitchFamily="34" charset="0"/>
                        </a:rPr>
                        <a:t>Таңбасыз он алтылық сан (кіші әріптер, төменгі регистр)</a:t>
                      </a:r>
                      <a:endParaRPr lang="en-US" sz="1600" dirty="0" smtClean="0">
                        <a:latin typeface="Berlin Sans FB" panose="020E0602020502020306" pitchFamily="34" charset="0"/>
                      </a:endParaRPr>
                    </a:p>
                  </a:txBody>
                  <a:tcPr marL="26213" marR="26213" marT="26213" marB="26213" anchor="ctr"/>
                </a:tc>
                <a:extLst>
                  <a:ext uri="{0D108BD9-81ED-4DB2-BD59-A6C34878D82A}">
                    <a16:rowId xmlns="" xmlns:a16="http://schemas.microsoft.com/office/drawing/2014/main" val="2713356206"/>
                  </a:ext>
                </a:extLst>
              </a:tr>
              <a:tr h="290051">
                <a:tc>
                  <a:txBody>
                    <a:bodyPr/>
                    <a:lstStyle/>
                    <a:p>
                      <a:pPr indent="720000"/>
                      <a:r>
                        <a:rPr lang="en-US" sz="1600">
                          <a:latin typeface="Berlin Sans FB" panose="020E0602020502020306" pitchFamily="34" charset="0"/>
                        </a:rPr>
                        <a:t>X</a:t>
                      </a:r>
                    </a:p>
                  </a:txBody>
                  <a:tcPr marL="26213" marR="26213" marT="26213" marB="2621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k-KZ" sz="1600" dirty="0" smtClean="0">
                          <a:latin typeface="Berlin Sans FB" panose="020E0602020502020306" pitchFamily="34" charset="0"/>
                        </a:rPr>
                        <a:t>Таңбасыз он алтылық сан (бас әріптер, жоғарғы регистр)</a:t>
                      </a:r>
                      <a:endParaRPr lang="en-US" sz="1600" dirty="0" smtClean="0">
                        <a:latin typeface="Berlin Sans FB" panose="020E0602020502020306" pitchFamily="34" charset="0"/>
                      </a:endParaRPr>
                    </a:p>
                  </a:txBody>
                  <a:tcPr marL="26213" marR="26213" marT="26213" marB="26213" anchor="ctr"/>
                </a:tc>
                <a:extLst>
                  <a:ext uri="{0D108BD9-81ED-4DB2-BD59-A6C34878D82A}">
                    <a16:rowId xmlns="" xmlns:a16="http://schemas.microsoft.com/office/drawing/2014/main" val="1482940367"/>
                  </a:ext>
                </a:extLst>
              </a:tr>
              <a:tr h="290051">
                <a:tc>
                  <a:txBody>
                    <a:bodyPr/>
                    <a:lstStyle/>
                    <a:p>
                      <a:pPr indent="720000"/>
                      <a:r>
                        <a:rPr lang="en-US" sz="1600">
                          <a:latin typeface="Berlin Sans FB" panose="020E0602020502020306" pitchFamily="34" charset="0"/>
                        </a:rPr>
                        <a:t>e</a:t>
                      </a:r>
                    </a:p>
                  </a:txBody>
                  <a:tcPr marL="26213" marR="26213" marT="26213" marB="26213" anchor="ctr"/>
                </a:tc>
                <a:tc>
                  <a:txBody>
                    <a:bodyPr/>
                    <a:lstStyle/>
                    <a:p>
                      <a:r>
                        <a:rPr lang="kk-KZ" sz="1600" dirty="0" smtClean="0">
                          <a:latin typeface="Berlin Sans FB" panose="020E0602020502020306" pitchFamily="34" charset="0"/>
                        </a:rPr>
                        <a:t>Жылжымалы үтірлі экспоненциал формат</a:t>
                      </a:r>
                      <a:r>
                        <a:rPr lang="en-US" sz="1600" dirty="0" smtClean="0">
                          <a:latin typeface="Berlin Sans FB" panose="020E0602020502020306" pitchFamily="34" charset="0"/>
                        </a:rPr>
                        <a:t> (</a:t>
                      </a:r>
                      <a:r>
                        <a:rPr lang="kk-KZ" sz="1600" dirty="0" smtClean="0">
                          <a:latin typeface="Berlin Sans FB" panose="020E0602020502020306" pitchFamily="34" charset="0"/>
                        </a:rPr>
                        <a:t>кіші әріптер</a:t>
                      </a:r>
                      <a:r>
                        <a:rPr lang="en-US" sz="1600" dirty="0" smtClean="0">
                          <a:latin typeface="Berlin Sans FB" panose="020E0602020502020306" pitchFamily="34" charset="0"/>
                        </a:rPr>
                        <a:t>)</a:t>
                      </a:r>
                      <a:endParaRPr lang="en-US" sz="1600" dirty="0">
                        <a:latin typeface="Berlin Sans FB" panose="020E0602020502020306" pitchFamily="34" charset="0"/>
                      </a:endParaRPr>
                    </a:p>
                  </a:txBody>
                  <a:tcPr marL="26213" marR="26213" marT="26213" marB="26213" anchor="ctr"/>
                </a:tc>
                <a:extLst>
                  <a:ext uri="{0D108BD9-81ED-4DB2-BD59-A6C34878D82A}">
                    <a16:rowId xmlns="" xmlns:a16="http://schemas.microsoft.com/office/drawing/2014/main" val="1506685222"/>
                  </a:ext>
                </a:extLst>
              </a:tr>
              <a:tr h="290051">
                <a:tc>
                  <a:txBody>
                    <a:bodyPr/>
                    <a:lstStyle/>
                    <a:p>
                      <a:pPr indent="720000"/>
                      <a:r>
                        <a:rPr lang="en-US" sz="1600">
                          <a:latin typeface="Berlin Sans FB" panose="020E0602020502020306" pitchFamily="34" charset="0"/>
                        </a:rPr>
                        <a:t>E</a:t>
                      </a:r>
                    </a:p>
                  </a:txBody>
                  <a:tcPr marL="26213" marR="26213" marT="26213" marB="2621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k-KZ" sz="1600" dirty="0" smtClean="0">
                          <a:latin typeface="Berlin Sans FB" panose="020E0602020502020306" pitchFamily="34" charset="0"/>
                        </a:rPr>
                        <a:t>Жылжымалы үтірлі экспоненциал формат</a:t>
                      </a:r>
                      <a:r>
                        <a:rPr lang="en-US" sz="1600" dirty="0" smtClean="0">
                          <a:latin typeface="Berlin Sans FB" panose="020E0602020502020306" pitchFamily="34" charset="0"/>
                        </a:rPr>
                        <a:t> (</a:t>
                      </a:r>
                      <a:r>
                        <a:rPr lang="kk-KZ" sz="1600" dirty="0" smtClean="0">
                          <a:latin typeface="Berlin Sans FB" panose="020E0602020502020306" pitchFamily="34" charset="0"/>
                        </a:rPr>
                        <a:t>бас әріптер</a:t>
                      </a:r>
                      <a:r>
                        <a:rPr lang="en-US" sz="1600" dirty="0" smtClean="0">
                          <a:latin typeface="Berlin Sans FB" panose="020E0602020502020306" pitchFamily="34" charset="0"/>
                        </a:rPr>
                        <a:t>)</a:t>
                      </a:r>
                    </a:p>
                  </a:txBody>
                  <a:tcPr marL="26213" marR="26213" marT="26213" marB="26213" anchor="ctr"/>
                </a:tc>
                <a:extLst>
                  <a:ext uri="{0D108BD9-81ED-4DB2-BD59-A6C34878D82A}">
                    <a16:rowId xmlns="" xmlns:a16="http://schemas.microsoft.com/office/drawing/2014/main" val="2278969061"/>
                  </a:ext>
                </a:extLst>
              </a:tr>
              <a:tr h="290051">
                <a:tc>
                  <a:txBody>
                    <a:bodyPr/>
                    <a:lstStyle/>
                    <a:p>
                      <a:pPr indent="720000"/>
                      <a:r>
                        <a:rPr lang="en-US" sz="1600">
                          <a:latin typeface="Berlin Sans FB" panose="020E0602020502020306" pitchFamily="34" charset="0"/>
                        </a:rPr>
                        <a:t>f</a:t>
                      </a:r>
                    </a:p>
                  </a:txBody>
                  <a:tcPr marL="26213" marR="26213" marT="26213" marB="26213" anchor="ctr"/>
                </a:tc>
                <a:tc>
                  <a:txBody>
                    <a:bodyPr/>
                    <a:lstStyle/>
                    <a:p>
                      <a:r>
                        <a:rPr lang="kk-KZ" sz="1600" dirty="0" smtClean="0">
                          <a:latin typeface="Berlin Sans FB" panose="020E0602020502020306" pitchFamily="34" charset="0"/>
                        </a:rPr>
                        <a:t>Жылжымалы нүктелі ондық сан форматы</a:t>
                      </a:r>
                      <a:endParaRPr lang="en-US" sz="1600" dirty="0">
                        <a:latin typeface="Berlin Sans FB" panose="020E0602020502020306" pitchFamily="34" charset="0"/>
                      </a:endParaRPr>
                    </a:p>
                  </a:txBody>
                  <a:tcPr marL="26213" marR="26213" marT="26213" marB="26213" anchor="ctr"/>
                </a:tc>
                <a:extLst>
                  <a:ext uri="{0D108BD9-81ED-4DB2-BD59-A6C34878D82A}">
                    <a16:rowId xmlns="" xmlns:a16="http://schemas.microsoft.com/office/drawing/2014/main" val="2288141710"/>
                  </a:ext>
                </a:extLst>
              </a:tr>
              <a:tr h="290051">
                <a:tc>
                  <a:txBody>
                    <a:bodyPr/>
                    <a:lstStyle/>
                    <a:p>
                      <a:pPr indent="720000"/>
                      <a:r>
                        <a:rPr lang="en-US" sz="1600">
                          <a:latin typeface="Berlin Sans FB" panose="020E0602020502020306" pitchFamily="34" charset="0"/>
                        </a:rPr>
                        <a:t>F</a:t>
                      </a:r>
                    </a:p>
                  </a:txBody>
                  <a:tcPr marL="26213" marR="26213" marT="26213" marB="2621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k-KZ" sz="1600" dirty="0" smtClean="0">
                          <a:latin typeface="Berlin Sans FB" panose="020E0602020502020306" pitchFamily="34" charset="0"/>
                        </a:rPr>
                        <a:t>Жылжымалы нүктелі ондық сан форматы</a:t>
                      </a:r>
                      <a:endParaRPr lang="en-US" sz="1600" dirty="0" smtClean="0">
                        <a:latin typeface="Berlin Sans FB" panose="020E0602020502020306" pitchFamily="34" charset="0"/>
                      </a:endParaRPr>
                    </a:p>
                  </a:txBody>
                  <a:tcPr marL="26213" marR="26213" marT="26213" marB="26213" anchor="ctr"/>
                </a:tc>
                <a:extLst>
                  <a:ext uri="{0D108BD9-81ED-4DB2-BD59-A6C34878D82A}">
                    <a16:rowId xmlns="" xmlns:a16="http://schemas.microsoft.com/office/drawing/2014/main" val="3688022334"/>
                  </a:ext>
                </a:extLst>
              </a:tr>
              <a:tr h="528775">
                <a:tc>
                  <a:txBody>
                    <a:bodyPr/>
                    <a:lstStyle/>
                    <a:p>
                      <a:pPr indent="720000"/>
                      <a:r>
                        <a:rPr lang="en-US" sz="1600">
                          <a:latin typeface="Berlin Sans FB" panose="020E0602020502020306" pitchFamily="34" charset="0"/>
                        </a:rPr>
                        <a:t>g</a:t>
                      </a:r>
                    </a:p>
                  </a:txBody>
                  <a:tcPr marL="26213" marR="26213" marT="26213" marB="2621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k-KZ" sz="1600" noProof="0" dirty="0" smtClean="0"/>
                        <a:t>Егер дәреже -4-тен артық болса немесе дәлдігі төмен болса, «e» сияқты, әйтпесе «f» форматы секілді</a:t>
                      </a:r>
                    </a:p>
                  </a:txBody>
                  <a:tcPr marL="26213" marR="26213" marT="26213" marB="26213" anchor="ctr"/>
                </a:tc>
                <a:extLst>
                  <a:ext uri="{0D108BD9-81ED-4DB2-BD59-A6C34878D82A}">
                    <a16:rowId xmlns="" xmlns:a16="http://schemas.microsoft.com/office/drawing/2014/main" val="3718280091"/>
                  </a:ext>
                </a:extLst>
              </a:tr>
              <a:tr h="528775">
                <a:tc>
                  <a:txBody>
                    <a:bodyPr/>
                    <a:lstStyle/>
                    <a:p>
                      <a:pPr indent="720000"/>
                      <a:r>
                        <a:rPr lang="en-US" sz="1600">
                          <a:latin typeface="Berlin Sans FB" panose="020E0602020502020306" pitchFamily="34" charset="0"/>
                        </a:rPr>
                        <a:t>G</a:t>
                      </a:r>
                    </a:p>
                  </a:txBody>
                  <a:tcPr marL="26213" marR="26213" marT="26213" marB="2621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k-KZ" sz="1600" noProof="0" dirty="0" smtClean="0"/>
                        <a:t>Егер дәреже -4-тен артық болса немесе дәлдігі төмен болса, «E» сияқты, әйтпесе «F» форматы секілді</a:t>
                      </a:r>
                    </a:p>
                  </a:txBody>
                  <a:tcPr marL="26213" marR="26213" marT="26213" marB="26213" anchor="ctr"/>
                </a:tc>
                <a:extLst>
                  <a:ext uri="{0D108BD9-81ED-4DB2-BD59-A6C34878D82A}">
                    <a16:rowId xmlns="" xmlns:a16="http://schemas.microsoft.com/office/drawing/2014/main" val="2003839566"/>
                  </a:ext>
                </a:extLst>
              </a:tr>
              <a:tr h="528775">
                <a:tc>
                  <a:txBody>
                    <a:bodyPr/>
                    <a:lstStyle/>
                    <a:p>
                      <a:pPr indent="720000"/>
                      <a:r>
                        <a:rPr lang="en-US" sz="1600">
                          <a:latin typeface="Berlin Sans FB" panose="020E0602020502020306" pitchFamily="34" charset="0"/>
                        </a:rPr>
                        <a:t>c</a:t>
                      </a:r>
                    </a:p>
                  </a:txBody>
                  <a:tcPr marL="26213" marR="26213" marT="26213" marB="26213" anchor="ctr"/>
                </a:tc>
                <a:tc>
                  <a:txBody>
                    <a:bodyPr/>
                    <a:lstStyle/>
                    <a:p>
                      <a:r>
                        <a:rPr lang="kk-KZ" sz="1600" noProof="0" dirty="0" smtClean="0"/>
                        <a:t>Бір символ (бүтін санды немесе символдардың бір жолын қабылдайды</a:t>
                      </a:r>
                      <a:endParaRPr lang="kk-KZ" sz="1600" noProof="0" dirty="0">
                        <a:latin typeface="Berlin Sans FB" panose="020E0602020502020306" pitchFamily="34" charset="0"/>
                      </a:endParaRPr>
                    </a:p>
                  </a:txBody>
                  <a:tcPr marL="26213" marR="26213" marT="26213" marB="26213" anchor="ctr"/>
                </a:tc>
                <a:extLst>
                  <a:ext uri="{0D108BD9-81ED-4DB2-BD59-A6C34878D82A}">
                    <a16:rowId xmlns="" xmlns:a16="http://schemas.microsoft.com/office/drawing/2014/main" val="3957277451"/>
                  </a:ext>
                </a:extLst>
              </a:tr>
              <a:tr h="290051">
                <a:tc>
                  <a:txBody>
                    <a:bodyPr/>
                    <a:lstStyle/>
                    <a:p>
                      <a:pPr indent="720000"/>
                      <a:r>
                        <a:rPr lang="en-US" sz="1600">
                          <a:latin typeface="Berlin Sans FB" panose="020E0602020502020306" pitchFamily="34" charset="0"/>
                        </a:rPr>
                        <a:t>r</a:t>
                      </a:r>
                    </a:p>
                  </a:txBody>
                  <a:tcPr marL="26213" marR="26213" marT="26213" marB="26213" anchor="ctr"/>
                </a:tc>
                <a:tc>
                  <a:txBody>
                    <a:bodyPr/>
                    <a:lstStyle/>
                    <a:p>
                      <a:r>
                        <a:rPr lang="kk-KZ" sz="1600" noProof="0" dirty="0" smtClean="0"/>
                        <a:t>repr () -ді пайдаланып, кез келген объектіні түрлендіреді</a:t>
                      </a:r>
                      <a:endParaRPr lang="kk-KZ" sz="1600" noProof="0" dirty="0">
                        <a:latin typeface="Berlin Sans FB" panose="020E0602020502020306" pitchFamily="34" charset="0"/>
                      </a:endParaRPr>
                    </a:p>
                  </a:txBody>
                  <a:tcPr marL="26213" marR="26213" marT="26213" marB="26213" anchor="ctr"/>
                </a:tc>
                <a:extLst>
                  <a:ext uri="{0D108BD9-81ED-4DB2-BD59-A6C34878D82A}">
                    <a16:rowId xmlns="" xmlns:a16="http://schemas.microsoft.com/office/drawing/2014/main" val="3959755748"/>
                  </a:ext>
                </a:extLst>
              </a:tr>
              <a:tr h="290051">
                <a:tc>
                  <a:txBody>
                    <a:bodyPr/>
                    <a:lstStyle/>
                    <a:p>
                      <a:pPr indent="720000"/>
                      <a:r>
                        <a:rPr lang="en-US" sz="1600">
                          <a:latin typeface="Berlin Sans FB" panose="020E0602020502020306" pitchFamily="34" charset="0"/>
                        </a:rPr>
                        <a:t>s</a:t>
                      </a:r>
                    </a:p>
                  </a:txBody>
                  <a:tcPr marL="26213" marR="26213" marT="26213" marB="26213" anchor="ctr"/>
                </a:tc>
                <a:tc>
                  <a:txBody>
                    <a:bodyPr/>
                    <a:lstStyle/>
                    <a:p>
                      <a:r>
                        <a:rPr lang="kk-KZ" sz="1600" noProof="0" dirty="0" smtClean="0"/>
                        <a:t>str () -ді пайдаланып, кез келген объектіні түрлендіреді</a:t>
                      </a:r>
                      <a:endParaRPr lang="kk-KZ" sz="1600" noProof="0" dirty="0">
                        <a:latin typeface="Berlin Sans FB" panose="020E0602020502020306" pitchFamily="34" charset="0"/>
                      </a:endParaRPr>
                    </a:p>
                  </a:txBody>
                  <a:tcPr marL="26213" marR="26213" marT="26213" marB="26213" anchor="ctr"/>
                </a:tc>
                <a:extLst>
                  <a:ext uri="{0D108BD9-81ED-4DB2-BD59-A6C34878D82A}">
                    <a16:rowId xmlns="" xmlns:a16="http://schemas.microsoft.com/office/drawing/2014/main" val="1251328211"/>
                  </a:ext>
                </a:extLst>
              </a:tr>
              <a:tr h="528775">
                <a:tc>
                  <a:txBody>
                    <a:bodyPr/>
                    <a:lstStyle/>
                    <a:p>
                      <a:pPr indent="720000"/>
                      <a:r>
                        <a:rPr lang="en-US" sz="1600" dirty="0">
                          <a:latin typeface="Berlin Sans FB" panose="020E0602020502020306" pitchFamily="34" charset="0"/>
                        </a:rPr>
                        <a:t>%</a:t>
                      </a:r>
                    </a:p>
                  </a:txBody>
                  <a:tcPr marL="26213" marR="26213" marT="26213" marB="26213" anchor="ctr"/>
                </a:tc>
                <a:tc>
                  <a:txBody>
                    <a:bodyPr/>
                    <a:lstStyle/>
                    <a:p>
                      <a:r>
                        <a:rPr lang="kk-KZ" sz="1600" noProof="0" dirty="0" smtClean="0"/>
                        <a:t>Ешқандай аргумент түрлендірілмейді, нәтижесінде «%» символы алынады </a:t>
                      </a:r>
                      <a:endParaRPr lang="kk-KZ" sz="1600" noProof="0" dirty="0">
                        <a:latin typeface="Berlin Sans FB" panose="020E0602020502020306" pitchFamily="34" charset="0"/>
                      </a:endParaRPr>
                    </a:p>
                  </a:txBody>
                  <a:tcPr marL="26213" marR="26213" marT="26213" marB="26213" anchor="ctr"/>
                </a:tc>
                <a:extLst>
                  <a:ext uri="{0D108BD9-81ED-4DB2-BD59-A6C34878D82A}">
                    <a16:rowId xmlns="" xmlns:a16="http://schemas.microsoft.com/office/drawing/2014/main" val="3858060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9877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b="1" dirty="0" smtClean="0">
                <a:solidFill>
                  <a:srgbClr val="181CB8"/>
                </a:solidFill>
              </a:rPr>
              <a:t>Мәліметтер арасын ажырату символдары</a:t>
            </a:r>
            <a:endParaRPr lang="ru-RU" b="1" dirty="0">
              <a:solidFill>
                <a:srgbClr val="181CB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6968" y="150863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kk-KZ" dirty="0" smtClean="0">
                <a:solidFill>
                  <a:srgbClr val="7030A0"/>
                </a:solidFill>
              </a:rPr>
              <a:t>5-мысал:  жай бос орын таңбасымен бөлу</a:t>
            </a:r>
          </a:p>
          <a:p>
            <a:pPr marL="268288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k-KZ" altLang="ru-RU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kk-KZ" alt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'Бір'</a:t>
            </a:r>
            <a:r>
              <a:rPr lang="kk-KZ" alt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k-KZ" altLang="ru-RU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'Екі'</a:t>
            </a:r>
            <a:r>
              <a:rPr lang="kk-KZ" alt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k-KZ" altLang="ru-RU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'Үш'</a:t>
            </a:r>
            <a:r>
              <a:rPr lang="kk-KZ" alt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268288" indent="-268288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r>
              <a:rPr lang="kk-KZ" dirty="0" smtClean="0">
                <a:solidFill>
                  <a:srgbClr val="7030A0"/>
                </a:solidFill>
              </a:rPr>
              <a:t>6-мысал:  нүктелі үтір (</a:t>
            </a:r>
            <a:r>
              <a:rPr lang="kk-KZ" dirty="0" smtClean="0">
                <a:solidFill>
                  <a:srgbClr val="C00000"/>
                </a:solidFill>
              </a:rPr>
              <a:t>;</a:t>
            </a:r>
            <a:r>
              <a:rPr lang="kk-KZ" dirty="0" smtClean="0">
                <a:solidFill>
                  <a:srgbClr val="7030A0"/>
                </a:solidFill>
              </a:rPr>
              <a:t>) таңбасымен бөлу</a:t>
            </a:r>
          </a:p>
          <a:p>
            <a:pPr marL="268288" lvl="0" indent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kk-KZ" altLang="ru-RU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kk-KZ" alt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'Бір'</a:t>
            </a:r>
            <a:r>
              <a:rPr lang="kk-KZ" alt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k-KZ" altLang="ru-RU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'Екі'</a:t>
            </a:r>
            <a:r>
              <a:rPr lang="kk-KZ" alt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k-KZ" altLang="ru-RU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'Үш', sep=';'</a:t>
            </a:r>
            <a:r>
              <a:rPr lang="kk-KZ" alt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268288" indent="-268288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r>
              <a:rPr lang="kk-KZ" dirty="0" smtClean="0">
                <a:solidFill>
                  <a:srgbClr val="7030A0"/>
                </a:solidFill>
              </a:rPr>
              <a:t>7-мысал:  басқаша (</a:t>
            </a:r>
            <a:r>
              <a:rPr lang="kk-KZ" dirty="0" smtClean="0">
                <a:solidFill>
                  <a:srgbClr val="C00000"/>
                </a:solidFill>
              </a:rPr>
              <a:t>~~</a:t>
            </a:r>
            <a:r>
              <a:rPr lang="kk-KZ" dirty="0" smtClean="0">
                <a:solidFill>
                  <a:srgbClr val="7030A0"/>
                </a:solidFill>
              </a:rPr>
              <a:t>) таңбалармен бөлу</a:t>
            </a:r>
          </a:p>
          <a:p>
            <a:pPr marL="268288" lvl="0" indent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kk-KZ" altLang="ru-RU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kk-KZ" alt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'Бір'</a:t>
            </a:r>
            <a:r>
              <a:rPr lang="kk-KZ" alt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k-KZ" altLang="ru-RU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'Екі'</a:t>
            </a:r>
            <a:r>
              <a:rPr lang="kk-KZ" alt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k-KZ" altLang="ru-RU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'Үш', sep='~~'</a:t>
            </a:r>
            <a:r>
              <a:rPr lang="kk-KZ" alt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268288" indent="-268288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r>
              <a:rPr lang="kk-KZ" dirty="0" smtClean="0">
                <a:solidFill>
                  <a:srgbClr val="7030A0"/>
                </a:solidFill>
              </a:rPr>
              <a:t>8-мысал:  көлденең табуляция (</a:t>
            </a:r>
            <a:r>
              <a:rPr lang="kk-KZ" dirty="0" smtClean="0">
                <a:solidFill>
                  <a:srgbClr val="C00000"/>
                </a:solidFill>
              </a:rPr>
              <a:t>\t</a:t>
            </a:r>
            <a:r>
              <a:rPr lang="kk-KZ" dirty="0" smtClean="0">
                <a:solidFill>
                  <a:srgbClr val="7030A0"/>
                </a:solidFill>
              </a:rPr>
              <a:t>) арқылы бөлу</a:t>
            </a:r>
          </a:p>
          <a:p>
            <a:pPr marL="268288" lvl="0" indent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kk-KZ" altLang="ru-RU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kk-KZ" alt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'Бір</a:t>
            </a:r>
            <a:r>
              <a:rPr lang="kk-KZ" altLang="ru-RU" dirty="0" smtClean="0">
                <a:solidFill>
                  <a:srgbClr val="000080"/>
                </a:solidFill>
                <a:latin typeface="Consolas" panose="020B0609020204030204" pitchFamily="49" charset="0"/>
              </a:rPr>
              <a:t>\t</a:t>
            </a:r>
            <a:r>
              <a:rPr lang="kk-KZ" altLang="ru-RU" dirty="0" smtClean="0">
                <a:solidFill>
                  <a:srgbClr val="008080"/>
                </a:solidFill>
                <a:latin typeface="Consolas" panose="020B0609020204030204" pitchFamily="49" charset="0"/>
              </a:rPr>
              <a:t>Екі</a:t>
            </a:r>
            <a:r>
              <a:rPr lang="kk-KZ" altLang="ru-RU" dirty="0" smtClean="0">
                <a:solidFill>
                  <a:srgbClr val="000080"/>
                </a:solidFill>
                <a:latin typeface="Consolas" panose="020B0609020204030204" pitchFamily="49" charset="0"/>
              </a:rPr>
              <a:t>\t</a:t>
            </a:r>
            <a:r>
              <a:rPr lang="kk-KZ" altLang="ru-RU" dirty="0" smtClean="0">
                <a:solidFill>
                  <a:srgbClr val="008080"/>
                </a:solidFill>
                <a:latin typeface="Consolas" panose="020B0609020204030204" pitchFamily="49" charset="0"/>
              </a:rPr>
              <a:t>Үш'</a:t>
            </a:r>
            <a:r>
              <a:rPr lang="kk-KZ" alt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k-KZ" altLang="ru-RU" dirty="0" smtClean="0">
              <a:latin typeface="Arial" panose="020B0604020202020204" pitchFamily="34" charset="0"/>
            </a:endParaRPr>
          </a:p>
          <a:p>
            <a:pPr marL="182563" indent="-182563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r>
              <a:rPr lang="kk-KZ" dirty="0" smtClean="0">
                <a:solidFill>
                  <a:srgbClr val="7030A0"/>
                </a:solidFill>
              </a:rPr>
              <a:t> 9-мысал:  келесі жолдарға көшіру (</a:t>
            </a:r>
            <a:r>
              <a:rPr lang="kk-KZ" dirty="0" smtClean="0">
                <a:solidFill>
                  <a:srgbClr val="C00000"/>
                </a:solidFill>
              </a:rPr>
              <a:t>\n</a:t>
            </a:r>
            <a:r>
              <a:rPr lang="kk-KZ" dirty="0" smtClean="0">
                <a:solidFill>
                  <a:srgbClr val="7030A0"/>
                </a:solidFill>
              </a:rPr>
              <a:t>)</a:t>
            </a:r>
          </a:p>
          <a:p>
            <a:pPr marL="268288" lvl="0" indent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kk-KZ" altLang="ru-RU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kk-KZ" alt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'Бір</a:t>
            </a:r>
            <a:r>
              <a:rPr lang="kk-KZ" altLang="ru-RU" dirty="0" smtClean="0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kk-KZ" altLang="ru-RU" dirty="0" smtClean="0">
                <a:solidFill>
                  <a:srgbClr val="008080"/>
                </a:solidFill>
                <a:latin typeface="Consolas" panose="020B0609020204030204" pitchFamily="49" charset="0"/>
              </a:rPr>
              <a:t>Екі</a:t>
            </a:r>
            <a:r>
              <a:rPr lang="kk-KZ" altLang="ru-RU" dirty="0" smtClean="0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kk-KZ" altLang="ru-RU" dirty="0" smtClean="0">
                <a:solidFill>
                  <a:srgbClr val="008080"/>
                </a:solidFill>
                <a:latin typeface="Consolas" panose="020B0609020204030204" pitchFamily="49" charset="0"/>
              </a:rPr>
              <a:t>Үш'</a:t>
            </a:r>
            <a:r>
              <a:rPr lang="kk-KZ" alt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k-KZ" altLang="ru-RU" dirty="0" smtClean="0">
              <a:latin typeface="Arial" panose="020B0604020202020204" pitchFamily="34" charset="0"/>
            </a:endParaRPr>
          </a:p>
          <a:p>
            <a:pPr marL="268288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endParaRPr lang="kk-KZ" dirty="0" smtClean="0">
              <a:solidFill>
                <a:srgbClr val="7030A0"/>
              </a:solidFill>
            </a:endParaRPr>
          </a:p>
          <a:p>
            <a:pPr marL="268288" lv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endParaRPr lang="kk-KZ" alt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8288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endParaRPr lang="kk-KZ" dirty="0" smtClean="0">
              <a:solidFill>
                <a:srgbClr val="7030A0"/>
              </a:solidFill>
            </a:endParaRPr>
          </a:p>
          <a:p>
            <a:pPr marL="268288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k-KZ" altLang="ru-RU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19872" y="1328928"/>
            <a:ext cx="2511552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sz="2800" dirty="0" smtClean="0">
                <a:solidFill>
                  <a:srgbClr val="181CB8"/>
                </a:solidFill>
              </a:rPr>
              <a:t>Нәтижелер:</a:t>
            </a:r>
            <a:endParaRPr lang="ru-RU" sz="2800" dirty="0" smtClean="0">
              <a:solidFill>
                <a:srgbClr val="181CB8"/>
              </a:solidFill>
            </a:endParaRPr>
          </a:p>
          <a:p>
            <a:r>
              <a:rPr lang="kk-KZ" sz="2800" dirty="0" smtClean="0">
                <a:solidFill>
                  <a:srgbClr val="C00000"/>
                </a:solidFill>
              </a:rPr>
              <a:t>Бір Екі Үш</a:t>
            </a:r>
          </a:p>
          <a:p>
            <a:endParaRPr lang="kk-KZ" sz="2800" dirty="0" smtClean="0">
              <a:solidFill>
                <a:srgbClr val="C00000"/>
              </a:solidFill>
            </a:endParaRPr>
          </a:p>
          <a:p>
            <a:r>
              <a:rPr lang="kk-KZ" sz="2800" dirty="0" smtClean="0">
                <a:solidFill>
                  <a:srgbClr val="C00000"/>
                </a:solidFill>
              </a:rPr>
              <a:t>Бір;Екі;Үш</a:t>
            </a:r>
          </a:p>
          <a:p>
            <a:endParaRPr lang="kk-KZ" sz="2800" dirty="0" smtClean="0">
              <a:solidFill>
                <a:srgbClr val="C00000"/>
              </a:solidFill>
            </a:endParaRPr>
          </a:p>
          <a:p>
            <a:r>
              <a:rPr lang="kk-KZ" sz="2800" dirty="0" smtClean="0">
                <a:solidFill>
                  <a:srgbClr val="C00000"/>
                </a:solidFill>
              </a:rPr>
              <a:t>Бір~~Екі~~Үш</a:t>
            </a:r>
          </a:p>
          <a:p>
            <a:endParaRPr lang="kk-KZ" sz="2800" dirty="0" smtClean="0">
              <a:solidFill>
                <a:srgbClr val="C00000"/>
              </a:solidFill>
            </a:endParaRPr>
          </a:p>
          <a:p>
            <a:r>
              <a:rPr lang="kk-KZ" sz="2800" dirty="0" smtClean="0">
                <a:solidFill>
                  <a:srgbClr val="C00000"/>
                </a:solidFill>
              </a:rPr>
              <a:t>Бір	Екі	Үш</a:t>
            </a:r>
          </a:p>
          <a:p>
            <a:endParaRPr lang="kk-KZ" sz="2800" dirty="0" smtClean="0">
              <a:solidFill>
                <a:srgbClr val="C00000"/>
              </a:solidFill>
            </a:endParaRPr>
          </a:p>
          <a:p>
            <a:r>
              <a:rPr lang="kk-KZ" sz="2800" dirty="0" smtClean="0">
                <a:solidFill>
                  <a:srgbClr val="C00000"/>
                </a:solidFill>
              </a:rPr>
              <a:t>Бір</a:t>
            </a:r>
          </a:p>
          <a:p>
            <a:r>
              <a:rPr lang="kk-KZ" sz="2800" dirty="0" smtClean="0">
                <a:solidFill>
                  <a:srgbClr val="C00000"/>
                </a:solidFill>
              </a:rPr>
              <a:t>Екі</a:t>
            </a:r>
          </a:p>
          <a:p>
            <a:r>
              <a:rPr lang="kk-KZ" sz="2800" dirty="0" smtClean="0">
                <a:solidFill>
                  <a:srgbClr val="C00000"/>
                </a:solidFill>
              </a:rPr>
              <a:t>Үш</a:t>
            </a:r>
            <a:endParaRPr lang="kk-KZ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82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b="1" dirty="0">
                <a:solidFill>
                  <a:srgbClr val="181CB8"/>
                </a:solidFill>
              </a:rPr>
              <a:t>Сандарды форматтап шығару</a:t>
            </a:r>
            <a:endParaRPr lang="ru-RU" b="1" dirty="0">
              <a:solidFill>
                <a:srgbClr val="181CB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1589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k-KZ" sz="2400" dirty="0" smtClean="0">
                <a:solidFill>
                  <a:srgbClr val="7030A0"/>
                </a:solidFill>
              </a:rPr>
              <a:t>Форматсыз шығару</a:t>
            </a:r>
          </a:p>
          <a:p>
            <a:pPr marL="268288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jp = </a:t>
            </a:r>
            <a:r>
              <a:rPr lang="kk-KZ" alt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5450000.0</a:t>
            </a:r>
            <a:br>
              <a:rPr lang="kk-KZ" alt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kk-KZ" altLang="ru-RU" sz="2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'Жылдық пайда:'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,jp)</a:t>
            </a:r>
            <a:b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ap = jp/</a:t>
            </a:r>
            <a:r>
              <a:rPr lang="kk-KZ" alt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12.0</a:t>
            </a:r>
            <a:br>
              <a:rPr lang="kk-KZ" alt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kk-KZ" altLang="ru-RU" sz="2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'Айлық пайда:'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,ap)</a:t>
            </a:r>
          </a:p>
          <a:p>
            <a:r>
              <a:rPr lang="kk-KZ" sz="2400" dirty="0" smtClean="0">
                <a:solidFill>
                  <a:srgbClr val="7030A0"/>
                </a:solidFill>
              </a:rPr>
              <a:t>Форматпен шығару, 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kk-KZ" sz="2400" dirty="0" smtClean="0">
                <a:solidFill>
                  <a:srgbClr val="C00000"/>
                </a:solidFill>
              </a:rPr>
              <a:t>2f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kk-KZ" sz="2400" dirty="0" smtClean="0">
                <a:solidFill>
                  <a:srgbClr val="7030A0"/>
                </a:solidFill>
              </a:rPr>
              <a:t> – формат спецификаторы :  бөлшегі </a:t>
            </a:r>
            <a:r>
              <a:rPr lang="kk-KZ" sz="2400" dirty="0" smtClean="0">
                <a:solidFill>
                  <a:srgbClr val="C00000"/>
                </a:solidFill>
              </a:rPr>
              <a:t>2</a:t>
            </a:r>
            <a:r>
              <a:rPr lang="kk-KZ" sz="2400" dirty="0" smtClean="0">
                <a:solidFill>
                  <a:srgbClr val="7030A0"/>
                </a:solidFill>
              </a:rPr>
              <a:t> цифр</a:t>
            </a:r>
          </a:p>
          <a:p>
            <a:pPr marL="268288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kk-KZ" alt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54321.6789</a:t>
            </a:r>
          </a:p>
          <a:p>
            <a:pPr marL="268288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k-KZ" altLang="ru-RU" sz="2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sz="2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format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(a,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kk-KZ" altLang="ru-RU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.2f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268288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k-KZ" altLang="ru-RU" sz="2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sz="2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format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(a,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kk-KZ" altLang="ru-RU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.1f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268288" indent="-257175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kk-KZ" sz="2400" dirty="0">
                <a:solidFill>
                  <a:srgbClr val="7030A0"/>
                </a:solidFill>
              </a:rPr>
              <a:t>Форматпен шығару, 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smtClean="0">
                <a:solidFill>
                  <a:srgbClr val="C00000"/>
                </a:solidFill>
              </a:rPr>
              <a:t>e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kk-KZ" sz="2400" dirty="0" smtClean="0">
                <a:solidFill>
                  <a:srgbClr val="7030A0"/>
                </a:solidFill>
              </a:rPr>
              <a:t> </a:t>
            </a:r>
            <a:r>
              <a:rPr lang="kk-KZ" sz="2400" dirty="0">
                <a:solidFill>
                  <a:srgbClr val="7030A0"/>
                </a:solidFill>
              </a:rPr>
              <a:t>– формат спецификаторы :  </a:t>
            </a:r>
            <a:r>
              <a:rPr lang="kk-KZ" sz="2400" dirty="0" smtClean="0">
                <a:solidFill>
                  <a:srgbClr val="7030A0"/>
                </a:solidFill>
              </a:rPr>
              <a:t>экспоненциалды сан</a:t>
            </a:r>
          </a:p>
          <a:p>
            <a:pPr marL="268288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k-KZ" altLang="ru-RU" sz="2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sz="2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format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54321.6789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en-US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8288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k-KZ" altLang="ru-RU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kk-KZ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sz="2400" dirty="0">
                <a:solidFill>
                  <a:srgbClr val="000080"/>
                </a:solidFill>
                <a:latin typeface="Consolas" panose="020B0609020204030204" pitchFamily="49" charset="0"/>
              </a:rPr>
              <a:t>format</a:t>
            </a:r>
            <a:r>
              <a:rPr lang="kk-KZ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54321.6789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en-US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.2E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kk-KZ" alt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8288" indent="-2571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k-KZ" sz="2400" dirty="0">
              <a:solidFill>
                <a:srgbClr val="7030A0"/>
              </a:solidFill>
            </a:endParaRPr>
          </a:p>
          <a:p>
            <a:pPr marL="268288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k-KZ" altLang="ru-RU" sz="2400" dirty="0" smtClean="0">
              <a:latin typeface="Arial" panose="020B0604020202020204" pitchFamily="34" charset="0"/>
            </a:endParaRPr>
          </a:p>
          <a:p>
            <a:pPr marL="268288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k-KZ" altLang="ru-RU" sz="2400" dirty="0" smtClean="0">
              <a:latin typeface="Arial" panose="020B0604020202020204" pitchFamily="34" charset="0"/>
            </a:endParaRPr>
          </a:p>
          <a:p>
            <a:pPr marL="268288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k-KZ" alt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90944" y="3889247"/>
            <a:ext cx="190195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200" dirty="0" smtClean="0">
                <a:solidFill>
                  <a:srgbClr val="C00000"/>
                </a:solidFill>
              </a:rPr>
              <a:t>54321.68</a:t>
            </a:r>
            <a:endParaRPr lang="ru-RU" sz="2200" dirty="0">
              <a:solidFill>
                <a:srgbClr val="C00000"/>
              </a:solidFill>
            </a:endParaRPr>
          </a:p>
          <a:p>
            <a:r>
              <a:rPr lang="ru-RU" sz="2200" dirty="0">
                <a:solidFill>
                  <a:srgbClr val="C00000"/>
                </a:solidFill>
              </a:rPr>
              <a:t>54321.7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3136" y="1999488"/>
            <a:ext cx="4471391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sz="2200" dirty="0" smtClean="0"/>
              <a:t>                      </a:t>
            </a:r>
            <a:r>
              <a:rPr lang="kk-KZ" sz="2200" dirty="0" smtClean="0">
                <a:solidFill>
                  <a:srgbClr val="7030A0"/>
                </a:solidFill>
              </a:rPr>
              <a:t>Нәтижесі:</a:t>
            </a:r>
          </a:p>
          <a:p>
            <a:r>
              <a:rPr lang="kk-KZ" sz="2200" dirty="0" smtClean="0">
                <a:solidFill>
                  <a:srgbClr val="C00000"/>
                </a:solidFill>
              </a:rPr>
              <a:t>Жылдық пайда: 5450000.0</a:t>
            </a:r>
          </a:p>
          <a:p>
            <a:r>
              <a:rPr lang="kk-KZ" sz="2200" dirty="0" smtClean="0">
                <a:solidFill>
                  <a:srgbClr val="C00000"/>
                </a:solidFill>
              </a:rPr>
              <a:t>Айлық пайда: 454166.6666666667</a:t>
            </a:r>
            <a:endParaRPr lang="kk-KZ" sz="22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6560" y="5181600"/>
            <a:ext cx="196291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5.432168e+04</a:t>
            </a:r>
          </a:p>
          <a:p>
            <a:r>
              <a:rPr lang="en-US" sz="2200" dirty="0">
                <a:solidFill>
                  <a:srgbClr val="C00000"/>
                </a:solidFill>
              </a:rPr>
              <a:t>5.43E+04</a:t>
            </a:r>
            <a:endParaRPr lang="ru-RU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946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b="1" dirty="0">
                <a:solidFill>
                  <a:srgbClr val="181CB8"/>
                </a:solidFill>
              </a:rPr>
              <a:t>Сандарды форматтап шығару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03705"/>
            <a:ext cx="10988040" cy="4351338"/>
          </a:xfrm>
        </p:spPr>
        <p:txBody>
          <a:bodyPr>
            <a:noAutofit/>
          </a:bodyPr>
          <a:lstStyle/>
          <a:p>
            <a:r>
              <a:rPr lang="kk-KZ" sz="2400" dirty="0" smtClean="0">
                <a:solidFill>
                  <a:srgbClr val="7030A0"/>
                </a:solidFill>
              </a:rPr>
              <a:t>Форматпен валютаны шығару, бүтін бөліктің әрбір 3 цифрын үтірмен бөліп жазу</a:t>
            </a:r>
          </a:p>
          <a:p>
            <a:pPr marL="268288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at = </a:t>
            </a:r>
            <a:r>
              <a:rPr lang="kk-KZ" alt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3500.0</a:t>
            </a:r>
            <a:r>
              <a:rPr lang="en-US" alt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# </a:t>
            </a:r>
            <a:r>
              <a:rPr lang="kk-KZ" alt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айлық табыс</a:t>
            </a:r>
            <a:br>
              <a:rPr lang="kk-KZ" alt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jt = at*</a:t>
            </a:r>
            <a:r>
              <a:rPr lang="kk-KZ" alt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12   </a:t>
            </a:r>
            <a:r>
              <a:rPr lang="en-US" alt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# </a:t>
            </a:r>
            <a:r>
              <a:rPr lang="kk-KZ" alt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жылдық табыс</a:t>
            </a:r>
            <a:br>
              <a:rPr lang="kk-KZ" alt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kk-KZ" altLang="ru-RU" sz="2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'Сіздің жылдық табысыңыз $'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kk-KZ" altLang="ru-RU" sz="2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format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(jt,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',.2f'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kk-KZ" altLang="ru-RU" sz="2400" dirty="0" smtClean="0">
                <a:solidFill>
                  <a:srgbClr val="660099"/>
                </a:solidFill>
                <a:latin typeface="Consolas" panose="020B0609020204030204" pitchFamily="49" charset="0"/>
              </a:rPr>
              <a:t>sep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kk-KZ" altLang="ru-RU" sz="2400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''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k-KZ" altLang="ru-RU" sz="2400" dirty="0" smtClean="0">
              <a:latin typeface="Arial" panose="020B0604020202020204" pitchFamily="34" charset="0"/>
            </a:endParaRPr>
          </a:p>
          <a:p>
            <a:r>
              <a:rPr lang="kk-KZ" sz="2400" dirty="0" smtClean="0">
                <a:solidFill>
                  <a:srgbClr val="7030A0"/>
                </a:solidFill>
              </a:rPr>
              <a:t>Форматпен </a:t>
            </a:r>
            <a:r>
              <a:rPr lang="kk-KZ" sz="2400" dirty="0">
                <a:solidFill>
                  <a:srgbClr val="7030A0"/>
                </a:solidFill>
              </a:rPr>
              <a:t>шығару, 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kk-KZ" sz="2400" dirty="0" smtClean="0">
                <a:solidFill>
                  <a:srgbClr val="C00000"/>
                </a:solidFill>
              </a:rPr>
              <a:t>10.2f</a:t>
            </a:r>
            <a:r>
              <a:rPr lang="kk-KZ" altLang="ru-RU" sz="2400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kk-KZ" sz="2400" dirty="0">
                <a:solidFill>
                  <a:srgbClr val="7030A0"/>
                </a:solidFill>
              </a:rPr>
              <a:t> – формат спецификаторы :  </a:t>
            </a:r>
            <a:r>
              <a:rPr lang="kk-KZ" sz="2400" dirty="0" smtClean="0">
                <a:solidFill>
                  <a:srgbClr val="7030A0"/>
                </a:solidFill>
              </a:rPr>
              <a:t>ені – </a:t>
            </a:r>
            <a:r>
              <a:rPr lang="kk-KZ" sz="2400" dirty="0" smtClean="0">
                <a:solidFill>
                  <a:srgbClr val="C00000"/>
                </a:solidFill>
              </a:rPr>
              <a:t>10</a:t>
            </a:r>
            <a:r>
              <a:rPr lang="kk-KZ" sz="2400" dirty="0" smtClean="0">
                <a:solidFill>
                  <a:srgbClr val="7030A0"/>
                </a:solidFill>
              </a:rPr>
              <a:t>, бөлшегі </a:t>
            </a:r>
            <a:r>
              <a:rPr lang="kk-KZ" sz="2400" dirty="0">
                <a:solidFill>
                  <a:srgbClr val="C00000"/>
                </a:solidFill>
              </a:rPr>
              <a:t>2</a:t>
            </a:r>
            <a:r>
              <a:rPr lang="kk-KZ" sz="2400" dirty="0">
                <a:solidFill>
                  <a:srgbClr val="7030A0"/>
                </a:solidFill>
              </a:rPr>
              <a:t> цифр</a:t>
            </a:r>
          </a:p>
          <a:p>
            <a:pPr marL="268288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k-KZ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kk-KZ" alt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54321.6789</a:t>
            </a:r>
          </a:p>
          <a:p>
            <a:pPr marL="268288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k-KZ" altLang="ru-RU" sz="2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'a санының мәні = '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kk-KZ" altLang="ru-RU" sz="2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format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(a,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'10.2f'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kk-KZ" altLang="ru-RU" sz="2400" dirty="0" smtClean="0">
              <a:latin typeface="Arial" panose="020B0604020202020204" pitchFamily="34" charset="0"/>
            </a:endParaRPr>
          </a:p>
          <a:p>
            <a:pPr marL="268288" indent="-257175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kk-KZ" sz="2400" dirty="0" smtClean="0">
                <a:solidFill>
                  <a:srgbClr val="7030A0"/>
                </a:solidFill>
              </a:rPr>
              <a:t>Формат арқылы бүтін санның енін (</a:t>
            </a:r>
            <a:r>
              <a:rPr lang="kk-KZ" sz="2400" dirty="0" smtClean="0">
                <a:solidFill>
                  <a:srgbClr val="C00000"/>
                </a:solidFill>
              </a:rPr>
              <a:t>14</a:t>
            </a:r>
            <a:r>
              <a:rPr lang="kk-KZ" sz="2400" dirty="0" smtClean="0">
                <a:solidFill>
                  <a:srgbClr val="7030A0"/>
                </a:solidFill>
              </a:rPr>
              <a:t>) беріп, әрбір 3 цифрды үтірмен бөліп жазу</a:t>
            </a:r>
            <a:endParaRPr lang="kk-KZ" sz="2400" dirty="0">
              <a:solidFill>
                <a:srgbClr val="7030A0"/>
              </a:solidFill>
            </a:endParaRPr>
          </a:p>
          <a:p>
            <a:pPr marL="268288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k-KZ" altLang="ru-RU" sz="2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sz="2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format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12345</a:t>
            </a:r>
            <a:r>
              <a:rPr lang="kk-KZ" alt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6789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'14</a:t>
            </a:r>
            <a:r>
              <a:rPr lang="en-US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,d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559296" y="2243328"/>
            <a:ext cx="52669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sz="2400" dirty="0" smtClean="0">
                <a:solidFill>
                  <a:srgbClr val="C00000"/>
                </a:solidFill>
              </a:rPr>
              <a:t>Сіздің жылдық табысыңыз $42,000.00</a:t>
            </a:r>
            <a:endParaRPr lang="kk-KZ" sz="24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2720" y="4169664"/>
            <a:ext cx="526694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sz="2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 санының мәні =   54321.68</a:t>
            </a:r>
            <a:endParaRPr lang="kk-KZ" sz="2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71488" y="5632704"/>
            <a:ext cx="526694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sz="2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123,456,789</a:t>
            </a:r>
            <a:endParaRPr lang="kk-KZ" sz="2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02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k-KZ" dirty="0" smtClean="0"/>
              <a:t>Келесі программада санды валюта түрінде шығару көрсетілген. </a:t>
            </a:r>
          </a:p>
          <a:p>
            <a:pPr marL="268288" indent="0">
              <a:buNone/>
            </a:pPr>
            <a:r>
              <a:rPr lang="kk-KZ" dirty="0" smtClean="0">
                <a:solidFill>
                  <a:srgbClr val="7030A0"/>
                </a:solidFill>
              </a:rPr>
              <a:t># Бөлшегі бар нақты санды шығару. </a:t>
            </a:r>
          </a:p>
          <a:p>
            <a:pPr marL="268288" indent="0">
              <a:buNone/>
            </a:pPr>
            <a:r>
              <a:rPr lang="kk-KZ" dirty="0" smtClean="0">
                <a:solidFill>
                  <a:srgbClr val="7030A0"/>
                </a:solidFill>
              </a:rPr>
              <a:t>amount_due = 5000.0 </a:t>
            </a:r>
          </a:p>
          <a:p>
            <a:pPr marL="268288" indent="0">
              <a:buNone/>
            </a:pPr>
            <a:r>
              <a:rPr lang="kk-KZ" dirty="0" smtClean="0">
                <a:solidFill>
                  <a:srgbClr val="7030A0"/>
                </a:solidFill>
              </a:rPr>
              <a:t>monthly_payment = amount_due / 12 </a:t>
            </a:r>
          </a:p>
          <a:p>
            <a:pPr marL="268288" indent="0">
              <a:buNone/>
            </a:pPr>
            <a:r>
              <a:rPr lang="kk-KZ" dirty="0" smtClean="0">
                <a:solidFill>
                  <a:srgbClr val="7030A0"/>
                </a:solidFill>
              </a:rPr>
              <a:t>рrint('Әрбір айлық төлем = ', format(monthly_payment, '.2f')) </a:t>
            </a:r>
          </a:p>
          <a:p>
            <a:r>
              <a:rPr lang="kk-KZ" dirty="0" smtClean="0"/>
              <a:t>Программа нәтижесі: </a:t>
            </a:r>
            <a:endParaRPr lang="kk-KZ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k-KZ" b="1" dirty="0">
                <a:solidFill>
                  <a:srgbClr val="181CB8"/>
                </a:solidFill>
              </a:rPr>
              <a:t>Сандарды форматтап шығару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96384" y="4411232"/>
            <a:ext cx="44713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sz="2400" dirty="0" smtClean="0">
                <a:solidFill>
                  <a:srgbClr val="C00000"/>
                </a:solidFill>
              </a:rPr>
              <a:t>Әрбір </a:t>
            </a:r>
            <a:r>
              <a:rPr lang="kk-KZ" sz="2400" dirty="0">
                <a:solidFill>
                  <a:srgbClr val="C00000"/>
                </a:solidFill>
              </a:rPr>
              <a:t>айлық төлем </a:t>
            </a:r>
            <a:r>
              <a:rPr lang="en-US" sz="2400" dirty="0">
                <a:solidFill>
                  <a:srgbClr val="C00000"/>
                </a:solidFill>
              </a:rPr>
              <a:t>= </a:t>
            </a:r>
            <a:r>
              <a:rPr lang="kk-KZ" sz="2200" dirty="0" smtClean="0">
                <a:solidFill>
                  <a:srgbClr val="C00000"/>
                </a:solidFill>
              </a:rPr>
              <a:t>4</a:t>
            </a:r>
            <a:r>
              <a:rPr lang="en-US" sz="2200" dirty="0" smtClean="0">
                <a:solidFill>
                  <a:srgbClr val="C00000"/>
                </a:solidFill>
              </a:rPr>
              <a:t>16.67</a:t>
            </a:r>
            <a:endParaRPr lang="kk-KZ" sz="22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02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k-KZ" dirty="0" smtClean="0"/>
              <a:t>Келесі программада санды валюта түрінде шығару көрсетілген. </a:t>
            </a:r>
          </a:p>
          <a:p>
            <a:pPr marL="268288" indent="0">
              <a:buNone/>
            </a:pPr>
            <a:r>
              <a:rPr lang="kk-KZ" dirty="0" smtClean="0">
                <a:solidFill>
                  <a:srgbClr val="7030A0"/>
                </a:solidFill>
              </a:rPr>
              <a:t># Бөлшегі бар нақты санды шығару. </a:t>
            </a:r>
          </a:p>
          <a:p>
            <a:pPr marL="268288" indent="0">
              <a:buNone/>
            </a:pPr>
            <a:r>
              <a:rPr lang="kk-KZ" dirty="0" smtClean="0">
                <a:solidFill>
                  <a:srgbClr val="7030A0"/>
                </a:solidFill>
              </a:rPr>
              <a:t>amount_due = 5000.0 </a:t>
            </a:r>
          </a:p>
          <a:p>
            <a:pPr marL="268288" indent="0">
              <a:buNone/>
            </a:pPr>
            <a:r>
              <a:rPr lang="kk-KZ" dirty="0" smtClean="0">
                <a:solidFill>
                  <a:srgbClr val="7030A0"/>
                </a:solidFill>
              </a:rPr>
              <a:t>monthly_payment = amount_due / 12 </a:t>
            </a:r>
          </a:p>
          <a:p>
            <a:pPr marL="268288" indent="0">
              <a:buNone/>
            </a:pPr>
            <a:r>
              <a:rPr lang="kk-KZ" dirty="0" smtClean="0">
                <a:solidFill>
                  <a:srgbClr val="7030A0"/>
                </a:solidFill>
              </a:rPr>
              <a:t>рrint('Әрбір айлық төлем = ', format(monthly_payment, '.2f')) </a:t>
            </a:r>
          </a:p>
          <a:p>
            <a:r>
              <a:rPr lang="kk-KZ" dirty="0" smtClean="0"/>
              <a:t>Программа нәтижесі: </a:t>
            </a:r>
          </a:p>
          <a:p>
            <a:endParaRPr lang="kk-KZ" dirty="0"/>
          </a:p>
        </p:txBody>
      </p:sp>
      <p:sp>
        <p:nvSpPr>
          <p:cNvPr id="4" name="TextBox 3"/>
          <p:cNvSpPr txBox="1"/>
          <p:nvPr/>
        </p:nvSpPr>
        <p:spPr>
          <a:xfrm>
            <a:off x="4596384" y="4364736"/>
            <a:ext cx="4471391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sz="2200" dirty="0" smtClean="0"/>
              <a:t>                      </a:t>
            </a:r>
            <a:r>
              <a:rPr lang="kk-KZ" sz="2200" dirty="0" smtClean="0">
                <a:solidFill>
                  <a:srgbClr val="7030A0"/>
                </a:solidFill>
              </a:rPr>
              <a:t>Нәтижесі:</a:t>
            </a:r>
          </a:p>
          <a:p>
            <a:r>
              <a:rPr lang="kk-KZ" sz="2400" dirty="0">
                <a:solidFill>
                  <a:srgbClr val="C00000"/>
                </a:solidFill>
              </a:rPr>
              <a:t>Әрбір айлық төлем </a:t>
            </a:r>
            <a:r>
              <a:rPr lang="en-US" sz="2400" dirty="0">
                <a:solidFill>
                  <a:srgbClr val="C00000"/>
                </a:solidFill>
              </a:rPr>
              <a:t>= </a:t>
            </a:r>
            <a:r>
              <a:rPr lang="kk-KZ" sz="2200" dirty="0" smtClean="0">
                <a:solidFill>
                  <a:srgbClr val="C00000"/>
                </a:solidFill>
              </a:rPr>
              <a:t>4</a:t>
            </a:r>
            <a:r>
              <a:rPr lang="en-US" sz="2200" dirty="0" smtClean="0">
                <a:solidFill>
                  <a:srgbClr val="C00000"/>
                </a:solidFill>
              </a:rPr>
              <a:t>16.67</a:t>
            </a:r>
            <a:endParaRPr lang="kk-KZ" sz="2200" dirty="0" smtClean="0">
              <a:solidFill>
                <a:srgbClr val="C00000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k-KZ" b="1" dirty="0">
                <a:solidFill>
                  <a:srgbClr val="181CB8"/>
                </a:solidFill>
              </a:rPr>
              <a:t>Сандарды форматтап шығару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6307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>
                <a:latin typeface="Berlin Sans FB" panose="020E0602020502020306" pitchFamily="34" charset="0"/>
              </a:rPr>
              <a:t>Оқулықтар және Интернет ресурстары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024" y="1545209"/>
            <a:ext cx="11472672" cy="38314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k-KZ" sz="2200" spc="-30" dirty="0" smtClean="0"/>
              <a:t>Гэддис Т. Начинаем программировать на </a:t>
            </a:r>
            <a:r>
              <a:rPr lang="en-US" sz="2200" spc="-30" dirty="0" smtClean="0"/>
              <a:t>Python</a:t>
            </a:r>
            <a:r>
              <a:rPr lang="kk-KZ" sz="2200" spc="-30" dirty="0" smtClean="0"/>
              <a:t>. Пер. с англ.</a:t>
            </a:r>
            <a:r>
              <a:rPr lang="en-US" sz="2200" spc="-30" dirty="0" smtClean="0"/>
              <a:t> -</a:t>
            </a:r>
            <a:r>
              <a:rPr lang="kk-KZ" sz="2200" spc="-30" dirty="0" smtClean="0"/>
              <a:t>СПб.: БХВ-Петербург, 2019. -768 с.</a:t>
            </a:r>
            <a:endParaRPr lang="en-US" sz="2200" spc="-3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k-KZ" sz="2200" spc="-30" dirty="0" smtClean="0"/>
              <a:t>Бэрри Пол. Изучаем программирование на </a:t>
            </a:r>
            <a:r>
              <a:rPr lang="en-US" sz="2200" spc="-30" dirty="0" smtClean="0"/>
              <a:t>Python</a:t>
            </a:r>
            <a:r>
              <a:rPr lang="kk-KZ" sz="2200" spc="-30" dirty="0" smtClean="0"/>
              <a:t>. -Пер с англ. -М.: Изд-во «Э», 2017. -624 с.</a:t>
            </a:r>
          </a:p>
          <a:p>
            <a:pPr marL="268288" indent="-268288">
              <a:lnSpc>
                <a:spcPct val="100000"/>
              </a:lnSpc>
              <a:spcBef>
                <a:spcPts val="0"/>
              </a:spcBef>
            </a:pPr>
            <a:r>
              <a:rPr lang="ru-RU" sz="2200" spc="-30" dirty="0"/>
              <a:t>Васильев А. Н. Python на примерах. Практический курс </a:t>
            </a:r>
            <a:r>
              <a:rPr lang="ru-RU" sz="2200" spc="-30" dirty="0" smtClean="0"/>
              <a:t>по </a:t>
            </a:r>
            <a:r>
              <a:rPr lang="ru-RU" sz="2200" spc="-30" dirty="0"/>
              <a:t>программированию. -СПб.: Наука и Техника, 2016. -432 </a:t>
            </a:r>
            <a:r>
              <a:rPr lang="ru-RU" sz="2200" spc="-30" dirty="0" smtClean="0"/>
              <a:t>с.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k-KZ" sz="2200" spc="-30" dirty="0" smtClean="0"/>
              <a:t>Лутц М. Изучаем Python, -4-е изд.: Пер. с англ. -СПб.: Символ-Плюс, 2011. -1280 с.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k-KZ" sz="2200" spc="-30" dirty="0" smtClean="0">
                <a:cs typeface="Calibri" panose="020F0502020204030204" pitchFamily="34" charset="0"/>
              </a:rPr>
              <a:t>Рамальо Л. Python. К вершинам мастерства.</a:t>
            </a:r>
            <a:r>
              <a:rPr lang="kk-KZ" sz="2200" spc="-30" dirty="0" smtClean="0"/>
              <a:t> -Пер. с англ. –М.: ДМК Пресс, 2016. -768 с.</a:t>
            </a:r>
            <a:endParaRPr lang="kk-KZ" sz="2200" spc="-30" dirty="0" smtClean="0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k-KZ" sz="2200" spc="-30" dirty="0" smtClean="0">
                <a:cs typeface="Calibri" panose="020F0502020204030204" pitchFamily="34" charset="0"/>
              </a:rPr>
              <a:t>Шолле Ф.  Глубокое обучение на Python. — СПб.: Питер, 2018. -400 с.: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spc="-30" dirty="0" smtClean="0">
                <a:hlinkClick r:id="rId2"/>
              </a:rPr>
              <a:t>https</a:t>
            </a:r>
            <a:r>
              <a:rPr lang="en-US" sz="2200" spc="-30" dirty="0">
                <a:hlinkClick r:id="rId2"/>
              </a:rPr>
              <a:t>://www.python.org/</a:t>
            </a:r>
            <a:r>
              <a:rPr lang="en-US" sz="2200" spc="-30" dirty="0"/>
              <a:t> - </a:t>
            </a:r>
            <a:r>
              <a:rPr lang="kk-KZ" sz="2200" spc="-30" dirty="0"/>
              <a:t>ресми</a:t>
            </a:r>
            <a:r>
              <a:rPr lang="en-US" sz="2200" spc="-30" dirty="0"/>
              <a:t> python </a:t>
            </a:r>
            <a:r>
              <a:rPr lang="kk-KZ" sz="2200" spc="-30" dirty="0"/>
              <a:t>сайты</a:t>
            </a:r>
            <a:endParaRPr lang="en-US" sz="2200" spc="-3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spc="-30" dirty="0">
                <a:hlinkClick r:id="rId3"/>
              </a:rPr>
              <a:t>www.netacad.com</a:t>
            </a:r>
            <a:r>
              <a:rPr lang="en-US" sz="2200" spc="-30" dirty="0"/>
              <a:t> –</a:t>
            </a:r>
            <a:r>
              <a:rPr lang="kk-KZ" sz="2200" spc="-30" dirty="0"/>
              <a:t> </a:t>
            </a:r>
            <a:r>
              <a:rPr lang="en-US" sz="2200" spc="-30" dirty="0"/>
              <a:t>Cisco Corp.</a:t>
            </a:r>
            <a:r>
              <a:rPr lang="kk-KZ" sz="2200" spc="-30" dirty="0"/>
              <a:t> фирмасының қосымша </a:t>
            </a:r>
            <a:r>
              <a:rPr lang="kk-KZ" sz="2200" spc="-30" dirty="0" smtClean="0"/>
              <a:t>сайты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k-KZ" sz="2200" u="sng" spc="-30" dirty="0">
                <a:hlinkClick r:id="rId4"/>
              </a:rPr>
              <a:t>https://pythontutor.ru/lessons/inout_and_arithmetic_operations</a:t>
            </a:r>
            <a:r>
              <a:rPr lang="kk-KZ" sz="2200" u="sng" spc="-30" dirty="0" smtClean="0">
                <a:hlinkClick r:id="rId4"/>
              </a:rPr>
              <a:t>/</a:t>
            </a:r>
            <a:r>
              <a:rPr lang="kk-KZ" sz="2200" spc="-30" dirty="0" smtClean="0"/>
              <a:t> - электронный учебник http://</a:t>
            </a:r>
            <a:r>
              <a:rPr lang="kk-KZ" sz="2200" spc="-30" dirty="0"/>
              <a:t>www.opensource.org/licenses/mit­license.php - </a:t>
            </a:r>
            <a:r>
              <a:rPr lang="ru-RU" sz="2200" spc="-30" dirty="0" smtClean="0"/>
              <a:t>лицензии</a:t>
            </a:r>
            <a:r>
              <a:rPr lang="kk-KZ" sz="2200" spc="-30" dirty="0" smtClean="0"/>
              <a:t> </a:t>
            </a:r>
            <a:r>
              <a:rPr lang="kk-KZ" sz="2200" spc="-30" dirty="0"/>
              <a:t>по </a:t>
            </a:r>
            <a:r>
              <a:rPr lang="en-US" sz="2200" spc="-30" dirty="0" smtClean="0"/>
              <a:t>Python</a:t>
            </a:r>
            <a:endParaRPr lang="kk-KZ" sz="2200" spc="-3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k-KZ" sz="2200" b="1" spc="-30" dirty="0" smtClean="0"/>
          </a:p>
        </p:txBody>
      </p:sp>
    </p:spTree>
    <p:extLst>
      <p:ext uri="{BB962C8B-B14F-4D97-AF65-F5344CB8AC3E}">
        <p14:creationId xmlns="" xmlns:p14="http://schemas.microsoft.com/office/powerpoint/2010/main" val="388922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k-KZ" dirty="0" smtClean="0"/>
              <a:t>Келесі программада санды валюта түрінде шығару көрсетілген.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kk-KZ" altLang="ru-RU" sz="26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Нақты санды валюта түрінде шығару</a:t>
            </a:r>
            <a:br>
              <a:rPr lang="kk-KZ" altLang="ru-RU" sz="26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kk-KZ" altLang="ru-RU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monthly_pay = </a:t>
            </a:r>
            <a:r>
              <a:rPr lang="kk-KZ" altLang="ru-RU" sz="2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30000.0</a:t>
            </a:r>
            <a:br>
              <a:rPr lang="kk-KZ" altLang="ru-RU" sz="2600" dirty="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kk-KZ" altLang="ru-RU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annual_pay = monthly_pay * </a:t>
            </a:r>
            <a:r>
              <a:rPr lang="kk-KZ" altLang="ru-RU" sz="2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  <a:br>
              <a:rPr lang="kk-KZ" altLang="ru-RU" sz="2600" dirty="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kk-KZ" altLang="ru-RU" sz="2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kk-KZ" altLang="ru-RU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sz="2600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'Сіздің жылдық табысыңыз $'</a:t>
            </a:r>
            <a:r>
              <a:rPr lang="kk-KZ" altLang="ru-RU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kk-KZ" altLang="ru-RU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k-KZ" altLang="ru-RU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kk-KZ" altLang="ru-RU" sz="2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format</a:t>
            </a:r>
            <a:r>
              <a:rPr lang="kk-KZ" altLang="ru-RU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(annual_pay,</a:t>
            </a:r>
            <a:r>
              <a:rPr lang="kk-KZ" altLang="ru-RU" sz="2600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',.2f'</a:t>
            </a:r>
            <a:r>
              <a:rPr lang="kk-KZ" altLang="ru-RU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kk-KZ" altLang="ru-RU" sz="2600" dirty="0" smtClean="0">
                <a:solidFill>
                  <a:srgbClr val="660099"/>
                </a:solidFill>
                <a:latin typeface="Consolas" panose="020B0609020204030204" pitchFamily="49" charset="0"/>
              </a:rPr>
              <a:t>sep</a:t>
            </a:r>
            <a:r>
              <a:rPr lang="kk-KZ" altLang="ru-RU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kk-KZ" altLang="ru-RU" sz="2600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''</a:t>
            </a:r>
            <a:r>
              <a:rPr lang="kk-KZ" altLang="ru-RU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k-KZ" altLang="ru-RU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1328" y="4559808"/>
            <a:ext cx="5510784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sz="2200" dirty="0" smtClean="0"/>
              <a:t>                      </a:t>
            </a:r>
            <a:r>
              <a:rPr lang="kk-KZ" sz="2200" dirty="0" smtClean="0">
                <a:solidFill>
                  <a:srgbClr val="7030A0"/>
                </a:solidFill>
              </a:rPr>
              <a:t>Нәтижесі:</a:t>
            </a:r>
          </a:p>
          <a:p>
            <a:r>
              <a:rPr lang="kk-KZ" sz="2400" dirty="0">
                <a:solidFill>
                  <a:srgbClr val="C00000"/>
                </a:solidFill>
              </a:rPr>
              <a:t>Сіздің жылдық табысыңыз $360,000.00</a:t>
            </a:r>
            <a:endParaRPr lang="kk-KZ" sz="2200" dirty="0" smtClean="0">
              <a:solidFill>
                <a:srgbClr val="C00000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k-KZ" b="1" dirty="0">
                <a:solidFill>
                  <a:srgbClr val="181CB8"/>
                </a:solidFill>
              </a:rPr>
              <a:t>Сандарды форматтап шығару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785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b="1" dirty="0" smtClean="0">
                <a:latin typeface="+mn-lt"/>
              </a:rPr>
              <a:t>Сан өрісі енін көрсету</a:t>
            </a:r>
            <a:endParaRPr lang="ru-RU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print</a:t>
            </a:r>
            <a:r>
              <a:rPr lang="en-US" dirty="0">
                <a:solidFill>
                  <a:srgbClr val="7030A0"/>
                </a:solidFill>
              </a:rPr>
              <a:t>('</a:t>
            </a:r>
            <a:r>
              <a:rPr lang="ru-RU" dirty="0">
                <a:solidFill>
                  <a:srgbClr val="7030A0"/>
                </a:solidFill>
              </a:rPr>
              <a:t>Сан = ', </a:t>
            </a:r>
            <a:r>
              <a:rPr lang="en-US" dirty="0">
                <a:solidFill>
                  <a:srgbClr val="7030A0"/>
                </a:solidFill>
              </a:rPr>
              <a:t>format(12345.6789,'12</a:t>
            </a:r>
            <a:r>
              <a:rPr lang="en-US" dirty="0">
                <a:solidFill>
                  <a:srgbClr val="FF0000"/>
                </a:solidFill>
              </a:rPr>
              <a:t>,.</a:t>
            </a:r>
            <a:r>
              <a:rPr lang="en-US" dirty="0">
                <a:solidFill>
                  <a:srgbClr val="7030A0"/>
                </a:solidFill>
              </a:rPr>
              <a:t>2f'))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Enter</a:t>
            </a:r>
          </a:p>
          <a:p>
            <a:pPr marL="0" indent="0">
              <a:buNone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>
                <a:solidFill>
                  <a:srgbClr val="7030A0"/>
                </a:solidFill>
              </a:rPr>
              <a:t> print('</a:t>
            </a:r>
            <a:r>
              <a:rPr lang="ru-RU" dirty="0">
                <a:solidFill>
                  <a:srgbClr val="7030A0"/>
                </a:solidFill>
              </a:rPr>
              <a:t>Сан = ', </a:t>
            </a:r>
            <a:r>
              <a:rPr lang="en-US" dirty="0">
                <a:solidFill>
                  <a:srgbClr val="7030A0"/>
                </a:solidFill>
              </a:rPr>
              <a:t>format(12345.6789,</a:t>
            </a:r>
            <a:r>
              <a:rPr lang="en-US" dirty="0" smtClean="0">
                <a:solidFill>
                  <a:srgbClr val="7030A0"/>
                </a:solidFill>
              </a:rPr>
              <a:t>'12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7030A0"/>
                </a:solidFill>
              </a:rPr>
              <a:t>2f</a:t>
            </a:r>
            <a:r>
              <a:rPr lang="en-US" dirty="0">
                <a:solidFill>
                  <a:srgbClr val="7030A0"/>
                </a:solidFill>
              </a:rPr>
              <a:t>'))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Enter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37504" y="2913888"/>
            <a:ext cx="5510784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sz="2200" dirty="0" smtClean="0"/>
              <a:t>                      </a:t>
            </a:r>
            <a:r>
              <a:rPr lang="kk-KZ" sz="2200" dirty="0" smtClean="0">
                <a:solidFill>
                  <a:srgbClr val="7030A0"/>
                </a:solidFill>
              </a:rPr>
              <a:t>Нәтижесі:</a:t>
            </a:r>
          </a:p>
          <a:p>
            <a:r>
              <a:rPr lang="kk-KZ" sz="2400" dirty="0">
                <a:solidFill>
                  <a:srgbClr val="C00000"/>
                </a:solidFill>
              </a:rPr>
              <a:t>Сан =     12,345.68</a:t>
            </a:r>
            <a:endParaRPr lang="kk-KZ" sz="2200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0928" y="4340352"/>
            <a:ext cx="5510784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sz="2200" dirty="0" smtClean="0"/>
              <a:t>                      </a:t>
            </a:r>
            <a:r>
              <a:rPr lang="kk-KZ" sz="2200" dirty="0" smtClean="0">
                <a:solidFill>
                  <a:srgbClr val="7030A0"/>
                </a:solidFill>
              </a:rPr>
              <a:t>Нәтижесі:</a:t>
            </a:r>
          </a:p>
          <a:p>
            <a:r>
              <a:rPr lang="kk-KZ" sz="2400" dirty="0" smtClean="0">
                <a:solidFill>
                  <a:srgbClr val="C00000"/>
                </a:solidFill>
              </a:rPr>
              <a:t>Сан </a:t>
            </a:r>
            <a:r>
              <a:rPr lang="kk-KZ" sz="2400" dirty="0">
                <a:solidFill>
                  <a:srgbClr val="C00000"/>
                </a:solidFill>
              </a:rPr>
              <a:t>=      12345.68</a:t>
            </a:r>
            <a:endParaRPr lang="kk-KZ" sz="22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122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b="1" dirty="0" smtClean="0"/>
              <a:t>Бүтін сан енін </a:t>
            </a:r>
            <a:r>
              <a:rPr lang="kk-KZ" b="1" dirty="0"/>
              <a:t>көрсету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k-KZ" dirty="0" smtClean="0"/>
              <a:t>format функциясын бүтін сандарға да қолдана аламыз. Мұнда екі түрлі мүмкіндік бар:</a:t>
            </a:r>
          </a:p>
          <a:p>
            <a:pPr marL="993775" indent="-457200"/>
            <a:r>
              <a:rPr lang="kk-KZ" dirty="0" smtClean="0"/>
              <a:t>тип көрсеткіші ретінде  </a:t>
            </a:r>
            <a:r>
              <a:rPr lang="kk-KZ" dirty="0" smtClean="0">
                <a:solidFill>
                  <a:srgbClr val="7030A0"/>
                </a:solidFill>
              </a:rPr>
              <a:t>d</a:t>
            </a:r>
            <a:r>
              <a:rPr lang="kk-KZ" dirty="0" smtClean="0"/>
              <a:t> символы қолданылады:</a:t>
            </a:r>
          </a:p>
          <a:p>
            <a:pPr marL="993775" indent="-457200"/>
            <a:r>
              <a:rPr lang="kk-KZ" dirty="0" smtClean="0"/>
              <a:t>дәлдік көрсетілмейді. </a:t>
            </a:r>
          </a:p>
          <a:p>
            <a:r>
              <a:rPr lang="kk-KZ" dirty="0" smtClean="0"/>
              <a:t>Төменде 123456 саны форматсыз шығарылған:</a:t>
            </a:r>
          </a:p>
          <a:p>
            <a:pPr marL="450850" indent="0">
              <a:buNone/>
            </a:pPr>
            <a:r>
              <a:rPr lang="kk-KZ" dirty="0" smtClean="0"/>
              <a:t>	&gt;&gt;&gt; </a:t>
            </a:r>
            <a:r>
              <a:rPr lang="kk-KZ" dirty="0" smtClean="0">
                <a:solidFill>
                  <a:srgbClr val="7030A0"/>
                </a:solidFill>
              </a:rPr>
              <a:t>print(format(123456, 'd')) </a:t>
            </a:r>
          </a:p>
          <a:p>
            <a:r>
              <a:rPr lang="kk-KZ" dirty="0" smtClean="0"/>
              <a:t>Келесі жолда 123456 үтір арқылы ажыратылып жазылады: </a:t>
            </a:r>
          </a:p>
          <a:p>
            <a:pPr marL="0" indent="0">
              <a:buNone/>
            </a:pPr>
            <a:r>
              <a:rPr lang="kk-KZ" dirty="0" smtClean="0"/>
              <a:t>	&gt;&gt;&gt; </a:t>
            </a:r>
            <a:r>
              <a:rPr lang="kk-KZ" dirty="0" smtClean="0">
                <a:solidFill>
                  <a:srgbClr val="7030A0"/>
                </a:solidFill>
              </a:rPr>
              <a:t>print(format(123456, '</a:t>
            </a:r>
            <a:r>
              <a:rPr lang="kk-KZ" dirty="0" smtClean="0">
                <a:solidFill>
                  <a:srgbClr val="FF0000"/>
                </a:solidFill>
              </a:rPr>
              <a:t>,</a:t>
            </a:r>
            <a:r>
              <a:rPr lang="kk-KZ" dirty="0" smtClean="0">
                <a:solidFill>
                  <a:srgbClr val="7030A0"/>
                </a:solidFill>
              </a:rPr>
              <a:t>d'))</a:t>
            </a:r>
          </a:p>
          <a:p>
            <a:r>
              <a:rPr lang="kk-KZ" dirty="0" smtClean="0"/>
              <a:t>Төменде санның ені 10 орынмен берілген:</a:t>
            </a:r>
          </a:p>
          <a:p>
            <a:pPr marL="457200" lvl="1" indent="0">
              <a:buNone/>
            </a:pPr>
            <a:r>
              <a:rPr lang="kk-KZ" dirty="0" smtClean="0"/>
              <a:t>	</a:t>
            </a:r>
            <a:r>
              <a:rPr lang="kk-KZ" sz="2800" dirty="0" smtClean="0"/>
              <a:t>&gt;&gt;&gt; </a:t>
            </a:r>
            <a:r>
              <a:rPr lang="kk-KZ" sz="2800" dirty="0" smtClean="0">
                <a:solidFill>
                  <a:srgbClr val="7030A0"/>
                </a:solidFill>
              </a:rPr>
              <a:t>print(format(123456, '</a:t>
            </a:r>
            <a:r>
              <a:rPr lang="kk-KZ" sz="2800" dirty="0" smtClean="0">
                <a:solidFill>
                  <a:srgbClr val="FF0000"/>
                </a:solidFill>
              </a:rPr>
              <a:t>10,</a:t>
            </a:r>
            <a:r>
              <a:rPr lang="kk-KZ" sz="2800" dirty="0" smtClean="0">
                <a:solidFill>
                  <a:srgbClr val="7030A0"/>
                </a:solidFill>
              </a:rPr>
              <a:t>d'))</a:t>
            </a:r>
            <a:endParaRPr lang="kk-KZ" sz="28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78880" y="3852672"/>
            <a:ext cx="24749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sz="2200" dirty="0" smtClean="0"/>
              <a:t> </a:t>
            </a:r>
            <a:r>
              <a:rPr lang="kk-KZ" sz="2200" dirty="0" smtClean="0">
                <a:solidFill>
                  <a:srgbClr val="7030A0"/>
                </a:solidFill>
              </a:rPr>
              <a:t>Нәтижесі: </a:t>
            </a:r>
            <a:r>
              <a:rPr lang="ru-RU" sz="2400" dirty="0" smtClean="0">
                <a:solidFill>
                  <a:srgbClr val="C00000"/>
                </a:solidFill>
              </a:rPr>
              <a:t>123456</a:t>
            </a:r>
            <a:endParaRPr lang="kk-KZ" sz="2200" dirty="0" smtClean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8880" y="4754880"/>
            <a:ext cx="24749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sz="2200" dirty="0" smtClean="0"/>
              <a:t> </a:t>
            </a:r>
            <a:r>
              <a:rPr lang="kk-KZ" sz="2200" dirty="0" smtClean="0">
                <a:solidFill>
                  <a:srgbClr val="7030A0"/>
                </a:solidFill>
              </a:rPr>
              <a:t>Нәтижесі: </a:t>
            </a:r>
            <a:r>
              <a:rPr lang="ru-RU" sz="2400" dirty="0" smtClean="0">
                <a:solidFill>
                  <a:srgbClr val="C00000"/>
                </a:solidFill>
              </a:rPr>
              <a:t>123,456</a:t>
            </a:r>
            <a:endParaRPr lang="kk-KZ" sz="2200" dirty="0" smtClean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15456" y="5559552"/>
            <a:ext cx="27797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sz="2200" dirty="0" smtClean="0"/>
              <a:t> </a:t>
            </a:r>
            <a:r>
              <a:rPr lang="kk-KZ" sz="2200" dirty="0" smtClean="0">
                <a:solidFill>
                  <a:srgbClr val="7030A0"/>
                </a:solidFill>
              </a:rPr>
              <a:t>Нәтижесі: </a:t>
            </a:r>
            <a:r>
              <a:rPr lang="en-US" sz="2200" dirty="0" smtClean="0">
                <a:solidFill>
                  <a:srgbClr val="7030A0"/>
                </a:solidFill>
              </a:rPr>
              <a:t>   </a:t>
            </a:r>
            <a:r>
              <a:rPr lang="kk-KZ" sz="2200" dirty="0" smtClean="0">
                <a:solidFill>
                  <a:srgbClr val="7030A0"/>
                </a:solidFill>
              </a:rPr>
              <a:t> </a:t>
            </a:r>
            <a:r>
              <a:rPr lang="ru-RU" sz="2400" dirty="0" smtClean="0">
                <a:solidFill>
                  <a:srgbClr val="C00000"/>
                </a:solidFill>
              </a:rPr>
              <a:t>123,456</a:t>
            </a:r>
            <a:endParaRPr lang="kk-KZ" sz="22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70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b="1" dirty="0" smtClean="0">
                <a:latin typeface="+mn-lt"/>
              </a:rPr>
              <a:t>Пайыз (</a:t>
            </a:r>
            <a:r>
              <a:rPr lang="en-US" b="1" dirty="0" smtClean="0">
                <a:latin typeface="+mn-lt"/>
              </a:rPr>
              <a:t>%</a:t>
            </a:r>
            <a:r>
              <a:rPr lang="kk-KZ" b="1" dirty="0" smtClean="0">
                <a:latin typeface="+mn-lt"/>
              </a:rPr>
              <a:t>) таңбасын шығару</a:t>
            </a:r>
            <a:endParaRPr lang="ru-RU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25488" indent="-457200"/>
            <a:r>
              <a:rPr lang="kk-KZ" dirty="0" smtClean="0"/>
              <a:t>Пайыз таңбасын шығару </a:t>
            </a:r>
            <a:r>
              <a:rPr lang="kk-KZ" dirty="0"/>
              <a:t>үшін </a:t>
            </a:r>
            <a:r>
              <a:rPr lang="kk-KZ" dirty="0" smtClean="0"/>
              <a:t>санның типін көрсететін </a:t>
            </a:r>
            <a:r>
              <a:rPr lang="en-US" dirty="0" smtClean="0"/>
              <a:t>f </a:t>
            </a:r>
            <a:r>
              <a:rPr lang="kk-KZ" dirty="0" smtClean="0"/>
              <a:t>символы орнына </a:t>
            </a:r>
            <a:r>
              <a:rPr lang="en-US" dirty="0" smtClean="0"/>
              <a:t>% </a:t>
            </a:r>
            <a:r>
              <a:rPr lang="kk-KZ" dirty="0" smtClean="0"/>
              <a:t>таңбасын қою керек: </a:t>
            </a:r>
            <a:endParaRPr lang="en-US" dirty="0" smtClean="0"/>
          </a:p>
          <a:p>
            <a:pPr marL="268288" indent="0">
              <a:buNone/>
            </a:pPr>
            <a:r>
              <a:rPr lang="en-US" sz="26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&gt;&gt;&gt; print(format(0.5,</a:t>
            </a:r>
            <a:r>
              <a:rPr lang="en-US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en-US" sz="26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))</a:t>
            </a:r>
            <a:r>
              <a:rPr lang="en-US" sz="2400" dirty="0"/>
              <a:t> </a:t>
            </a:r>
            <a:r>
              <a:rPr lang="kk-KZ" sz="2400" dirty="0" smtClean="0"/>
              <a:t> </a:t>
            </a:r>
            <a:endParaRPr lang="ru-RU" sz="2400" dirty="0"/>
          </a:p>
          <a:p>
            <a:pPr marL="725488" indent="-457200"/>
            <a:r>
              <a:rPr lang="ru-RU" dirty="0" err="1"/>
              <a:t>Егер</a:t>
            </a:r>
            <a:r>
              <a:rPr lang="ru-RU" dirty="0"/>
              <a:t> </a:t>
            </a:r>
            <a:r>
              <a:rPr lang="kk-KZ" dirty="0"/>
              <a:t>бүтін сан түрінде бергіміз келсе, </a:t>
            </a:r>
            <a:r>
              <a:rPr lang="kk-KZ" dirty="0" smtClean="0"/>
              <a:t>дәлдігін 0 етіп береміз:</a:t>
            </a:r>
          </a:p>
          <a:p>
            <a:pPr marL="268288" indent="0">
              <a:buNone/>
            </a:pPr>
            <a:r>
              <a:rPr lang="en-US" sz="2600" dirty="0">
                <a:solidFill>
                  <a:srgbClr val="7030A0"/>
                </a:solidFill>
                <a:latin typeface="Consolas" panose="020B0609020204030204" pitchFamily="49" charset="0"/>
              </a:rPr>
              <a:t>&gt;&gt;&gt; print(format(0.5</a:t>
            </a:r>
            <a:r>
              <a:rPr lang="en-US" sz="26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'.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0%'</a:t>
            </a:r>
            <a:r>
              <a:rPr lang="en-US" sz="2600" dirty="0">
                <a:solidFill>
                  <a:srgbClr val="7030A0"/>
                </a:solidFill>
                <a:latin typeface="Consolas" panose="020B0609020204030204" pitchFamily="49" charset="0"/>
              </a:rPr>
              <a:t>)) </a:t>
            </a:r>
            <a:endParaRPr lang="kk-KZ" sz="2600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268288" indent="0">
              <a:buNone/>
            </a:pPr>
            <a:r>
              <a:rPr lang="en-US" sz="26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&gt;&gt;&gt; 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6327648" y="2633472"/>
            <a:ext cx="3742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kk-KZ" sz="2800" dirty="0" smtClean="0"/>
              <a:t>Нәтижесі: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kk-KZ" sz="26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50.000000</a:t>
            </a:r>
            <a:r>
              <a:rPr lang="en-US" sz="2800" dirty="0">
                <a:solidFill>
                  <a:srgbClr val="C00000"/>
                </a:solidFill>
              </a:rPr>
              <a:t>%</a:t>
            </a:r>
            <a:endParaRPr lang="kk-KZ" sz="26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9840" y="3645408"/>
            <a:ext cx="3742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kk-KZ" sz="2800" dirty="0" smtClean="0"/>
              <a:t>Нәтижесі: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kk-KZ" sz="26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50%</a:t>
            </a:r>
            <a:endParaRPr lang="kk-KZ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65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If-else</a:t>
            </a:r>
            <a:r>
              <a:rPr lang="en-US" dirty="0" smtClean="0">
                <a:solidFill>
                  <a:srgbClr val="181CB8"/>
                </a:solidFill>
              </a:rPr>
              <a:t> </a:t>
            </a:r>
            <a:r>
              <a:rPr lang="kk-KZ" dirty="0">
                <a:solidFill>
                  <a:srgbClr val="181CB8"/>
                </a:solidFill>
              </a:rPr>
              <a:t>нұсқаулары </a:t>
            </a:r>
            <a:r>
              <a:rPr lang="en-US" dirty="0">
                <a:solidFill>
                  <a:srgbClr val="181CB8"/>
                </a:solidFill>
              </a:rPr>
              <a:t>(</a:t>
            </a:r>
            <a:r>
              <a:rPr lang="kk-KZ" dirty="0">
                <a:solidFill>
                  <a:srgbClr val="181CB8"/>
                </a:solidFill>
              </a:rPr>
              <a:t>шартты өрнектер)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06169"/>
            <a:ext cx="10847522" cy="485662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kk-KZ" sz="2900" dirty="0" smtClean="0">
                <a:solidFill>
                  <a:srgbClr val="7030A0"/>
                </a:solidFill>
              </a:rPr>
              <a:t>if-else</a:t>
            </a:r>
            <a:r>
              <a:rPr lang="kk-KZ" sz="2900" dirty="0" smtClean="0"/>
              <a:t> нұсқауларының ішкі операторларын (блоктары) шегініспен жазу керек, ол үшін мыналарды есте сақтау қажет: </a:t>
            </a:r>
          </a:p>
          <a:p>
            <a:pPr marL="725488" indent="-457200">
              <a:lnSpc>
                <a:spcPct val="110000"/>
              </a:lnSpc>
              <a:buFontTx/>
              <a:buChar char="-"/>
            </a:pPr>
            <a:r>
              <a:rPr lang="kk-KZ" sz="2900" dirty="0" smtClean="0">
                <a:solidFill>
                  <a:srgbClr val="7030A0"/>
                </a:solidFill>
              </a:rPr>
              <a:t>if - else</a:t>
            </a:r>
            <a:r>
              <a:rPr lang="kk-KZ" sz="2900" dirty="0" smtClean="0"/>
              <a:t> нұсқаулары шегініссіз тураланып, бір деңгейде жазылады; </a:t>
            </a:r>
          </a:p>
          <a:p>
            <a:pPr marL="725488" indent="-457200">
              <a:lnSpc>
                <a:spcPct val="110000"/>
              </a:lnSpc>
              <a:buFontTx/>
              <a:buChar char="-"/>
            </a:pPr>
            <a:r>
              <a:rPr lang="kk-KZ" sz="2900" dirty="0" smtClean="0">
                <a:solidFill>
                  <a:srgbClr val="7030A0"/>
                </a:solidFill>
              </a:rPr>
              <a:t>if</a:t>
            </a:r>
            <a:r>
              <a:rPr lang="kk-KZ" sz="2900" dirty="0" smtClean="0"/>
              <a:t> және </a:t>
            </a:r>
            <a:r>
              <a:rPr lang="kk-KZ" sz="2900" dirty="0" smtClean="0">
                <a:solidFill>
                  <a:srgbClr val="7030A0"/>
                </a:solidFill>
              </a:rPr>
              <a:t>else</a:t>
            </a:r>
            <a:r>
              <a:rPr lang="kk-KZ" sz="2900" dirty="0" smtClean="0"/>
              <a:t> нұсқауларынан кейін тұратын блоктар (ішкі операторлар) шегініспен жазылады. Блоктардың сол жақ шеттен бірдей шегініспен (3-5 орын) жазылуын мұқият қадағалау керек (тек босорын не не тек </a:t>
            </a:r>
            <a:r>
              <a:rPr lang="en-US" sz="2900" dirty="0" smtClean="0">
                <a:solidFill>
                  <a:srgbClr val="181CB8"/>
                </a:solidFill>
              </a:rPr>
              <a:t>Tab</a:t>
            </a:r>
            <a:r>
              <a:rPr lang="kk-KZ" sz="2900" dirty="0" smtClean="0"/>
              <a:t> ). Мысалы:</a:t>
            </a:r>
            <a:endParaRPr lang="en-US" sz="2900" dirty="0" smtClean="0"/>
          </a:p>
          <a:p>
            <a:pPr marL="268288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kk-K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emperatura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-3</a:t>
            </a:r>
            <a:endParaRPr lang="kk-KZ" dirty="0" smtClean="0"/>
          </a:p>
          <a:p>
            <a:pPr marL="268288" indent="0">
              <a:buNone/>
            </a:pPr>
            <a:r>
              <a:rPr lang="en-US" b="1" dirty="0" smtClean="0">
                <a:solidFill>
                  <a:srgbClr val="181C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k-K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temperatura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5:</a:t>
            </a:r>
            <a:r>
              <a:rPr lang="kk-KZ" dirty="0" smtClean="0">
                <a:solidFill>
                  <a:srgbClr val="7030A0"/>
                </a:solidFill>
              </a:rPr>
              <a:t> </a:t>
            </a:r>
            <a:endParaRPr lang="en-US" dirty="0" smtClean="0">
              <a:solidFill>
                <a:srgbClr val="7030A0"/>
              </a:solidFill>
            </a:endParaRPr>
          </a:p>
          <a:p>
            <a:pPr marL="268288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kk-KZ" altLang="ru-RU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kk-KZ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Күн</a:t>
            </a:r>
            <a:r>
              <a:rPr lang="kk-K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k-KZ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салқын</a:t>
            </a:r>
            <a:r>
              <a:rPr lang="kk-K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k-KZ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киініп</a:t>
            </a:r>
            <a:r>
              <a:rPr lang="kk-K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k-KZ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алыңыз.</a:t>
            </a:r>
            <a:r>
              <a:rPr lang="kk-KZ" altLang="ru-RU" b="1" dirty="0">
                <a:solidFill>
                  <a:srgbClr val="00808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'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kk-K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268288" indent="0">
              <a:buNone/>
            </a:pPr>
            <a:r>
              <a:rPr lang="en-US" b="1" dirty="0" smtClean="0">
                <a:solidFill>
                  <a:srgbClr val="181C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r>
              <a:rPr lang="kk-K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288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kk-KZ" altLang="ru-RU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kk-KZ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Күн</a:t>
            </a:r>
            <a:r>
              <a:rPr lang="kk-K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k-KZ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жақсы</a:t>
            </a:r>
            <a:r>
              <a:rPr lang="kk-K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k-KZ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қыдыруға</a:t>
            </a:r>
            <a:r>
              <a:rPr lang="kk-K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k-KZ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болады</a:t>
            </a:r>
            <a:r>
              <a:rPr lang="kk-KZ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kk-KZ" altLang="ru-RU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kk-K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9152" y="6206550"/>
            <a:ext cx="585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kk-KZ" sz="2800" dirty="0" smtClean="0"/>
              <a:t>Нәтижесі:</a:t>
            </a:r>
            <a:r>
              <a:rPr lang="en-US" sz="2600" dirty="0" smtClean="0">
                <a:solidFill>
                  <a:srgbClr val="C00000"/>
                </a:solidFill>
              </a:rPr>
              <a:t>  </a:t>
            </a:r>
            <a:r>
              <a:rPr lang="kk-KZ" sz="2600" dirty="0" smtClean="0">
                <a:solidFill>
                  <a:srgbClr val="C00000"/>
                </a:solidFill>
              </a:rPr>
              <a:t>Күн салқын, киініп алыңыз.</a:t>
            </a:r>
            <a:endParaRPr lang="kk-KZ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338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if-else</a:t>
            </a:r>
            <a:r>
              <a:rPr lang="en-US" dirty="0" smtClean="0">
                <a:solidFill>
                  <a:srgbClr val="181CB8"/>
                </a:solidFill>
              </a:rPr>
              <a:t> </a:t>
            </a:r>
            <a:r>
              <a:rPr lang="kk-KZ" dirty="0">
                <a:solidFill>
                  <a:srgbClr val="181CB8"/>
                </a:solidFill>
              </a:rPr>
              <a:t>нұсқаулары </a:t>
            </a:r>
            <a:r>
              <a:rPr lang="en-US" dirty="0">
                <a:solidFill>
                  <a:srgbClr val="181CB8"/>
                </a:solidFill>
              </a:rPr>
              <a:t>(</a:t>
            </a:r>
            <a:r>
              <a:rPr lang="kk-KZ" dirty="0">
                <a:solidFill>
                  <a:srgbClr val="181CB8"/>
                </a:solidFill>
              </a:rPr>
              <a:t>шартты өрнектер)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k-KZ" dirty="0" smtClean="0"/>
              <a:t>Келесі код фрагменті </a:t>
            </a:r>
            <a:r>
              <a:rPr lang="kk-KZ" b="1" dirty="0" smtClean="0">
                <a:solidFill>
                  <a:srgbClr val="7030A0"/>
                </a:solidFill>
              </a:rPr>
              <a:t>!= </a:t>
            </a:r>
            <a:r>
              <a:rPr lang="kk-KZ" dirty="0" smtClean="0"/>
              <a:t> операторын пайдаланып, </a:t>
            </a:r>
            <a:r>
              <a:rPr lang="kk-KZ" dirty="0" smtClean="0">
                <a:solidFill>
                  <a:srgbClr val="7030A0"/>
                </a:solidFill>
              </a:rPr>
              <a:t>month</a:t>
            </a:r>
            <a:r>
              <a:rPr lang="kk-KZ" dirty="0" smtClean="0"/>
              <a:t> айнымалысы көрсетіп тұрған мәнді </a:t>
            </a:r>
            <a:r>
              <a:rPr lang="kk-KZ" dirty="0" smtClean="0">
                <a:solidFill>
                  <a:srgbClr val="7030A0"/>
                </a:solidFill>
              </a:rPr>
              <a:t>'Қаңтар'</a:t>
            </a:r>
            <a:r>
              <a:rPr lang="kk-KZ" dirty="0" smtClean="0"/>
              <a:t> тексереді де, нәтиже береді: </a:t>
            </a:r>
          </a:p>
          <a:p>
            <a:pPr marL="354013" indent="0">
              <a:buNone/>
            </a:pPr>
            <a:r>
              <a:rPr lang="kk-KZ" dirty="0">
                <a:solidFill>
                  <a:srgbClr val="7030A0"/>
                </a:solidFill>
              </a:rPr>
              <a:t>month </a:t>
            </a:r>
            <a:r>
              <a:rPr lang="kk-KZ" dirty="0" smtClean="0">
                <a:solidFill>
                  <a:srgbClr val="7030A0"/>
                </a:solidFill>
              </a:rPr>
              <a:t>= 'Қараша'</a:t>
            </a:r>
            <a:endParaRPr lang="en-US" dirty="0" smtClean="0">
              <a:solidFill>
                <a:srgbClr val="7030A0"/>
              </a:solidFill>
            </a:endParaRPr>
          </a:p>
          <a:p>
            <a:pPr marL="354013" indent="0">
              <a:buNone/>
            </a:pPr>
            <a:r>
              <a:rPr lang="kk-KZ" dirty="0" smtClean="0">
                <a:solidFill>
                  <a:srgbClr val="7030A0"/>
                </a:solidFill>
              </a:rPr>
              <a:t>if  month != 'Қаңтар': </a:t>
            </a:r>
          </a:p>
          <a:p>
            <a:pPr marL="719138" indent="0">
              <a:buNone/>
            </a:pPr>
            <a:r>
              <a:rPr lang="kk-KZ" dirty="0" smtClean="0">
                <a:solidFill>
                  <a:srgbClr val="7030A0"/>
                </a:solidFill>
              </a:rPr>
              <a:t>print('Жаңа жыл мерекесі тойланбайды!') </a:t>
            </a:r>
          </a:p>
          <a:p>
            <a:pPr marL="719138" indent="0">
              <a:buNone/>
            </a:pPr>
            <a:r>
              <a:rPr lang="kk-KZ" dirty="0">
                <a:solidFill>
                  <a:srgbClr val="7030A0"/>
                </a:solidFill>
              </a:rPr>
              <a:t>print(</a:t>
            </a:r>
            <a:r>
              <a:rPr lang="kk-KZ" dirty="0" smtClean="0">
                <a:solidFill>
                  <a:srgbClr val="7030A0"/>
                </a:solidFill>
              </a:rPr>
              <a:t>'Шырша да безендірілмейді!')</a:t>
            </a:r>
          </a:p>
          <a:p>
            <a:pPr marL="354013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else:</a:t>
            </a:r>
          </a:p>
          <a:p>
            <a:pPr marL="719138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print(</a:t>
            </a:r>
            <a:r>
              <a:rPr lang="kk-KZ" dirty="0">
                <a:solidFill>
                  <a:srgbClr val="7030A0"/>
                </a:solidFill>
              </a:rPr>
              <a:t>'Жаңа жыл </a:t>
            </a:r>
            <a:r>
              <a:rPr lang="kk-KZ" dirty="0" smtClean="0">
                <a:solidFill>
                  <a:srgbClr val="7030A0"/>
                </a:solidFill>
              </a:rPr>
              <a:t>мерекесін қарсы аламыз</a:t>
            </a:r>
            <a:r>
              <a:rPr lang="kk-KZ" dirty="0">
                <a:solidFill>
                  <a:srgbClr val="7030A0"/>
                </a:solidFill>
              </a:rPr>
              <a:t> </a:t>
            </a:r>
            <a:r>
              <a:rPr lang="kk-KZ" dirty="0" smtClean="0">
                <a:solidFill>
                  <a:srgbClr val="7030A0"/>
                </a:solidFill>
              </a:rPr>
              <a:t>!')</a:t>
            </a:r>
          </a:p>
          <a:p>
            <a:pPr marL="719138" indent="0">
              <a:buNone/>
            </a:pPr>
            <a:r>
              <a:rPr lang="en-US" dirty="0">
                <a:solidFill>
                  <a:srgbClr val="7030A0"/>
                </a:solidFill>
              </a:rPr>
              <a:t>print(</a:t>
            </a:r>
            <a:r>
              <a:rPr lang="kk-KZ" dirty="0" smtClean="0">
                <a:solidFill>
                  <a:srgbClr val="7030A0"/>
                </a:solidFill>
              </a:rPr>
              <a:t>'Би билейміз, ән саламыз!')</a:t>
            </a:r>
            <a:endParaRPr lang="kk-KZ" dirty="0">
              <a:solidFill>
                <a:srgbClr val="7030A0"/>
              </a:solidFill>
            </a:endParaRPr>
          </a:p>
          <a:p>
            <a:pPr marL="719138" indent="0">
              <a:buNone/>
            </a:pPr>
            <a:endParaRPr lang="kk-KZ" dirty="0" smtClean="0">
              <a:solidFill>
                <a:srgbClr val="7030A0"/>
              </a:solidFill>
            </a:endParaRPr>
          </a:p>
          <a:p>
            <a:endParaRPr lang="kk-KZ" dirty="0"/>
          </a:p>
        </p:txBody>
      </p:sp>
      <p:sp>
        <p:nvSpPr>
          <p:cNvPr id="4" name="TextBox 3"/>
          <p:cNvSpPr txBox="1"/>
          <p:nvPr/>
        </p:nvSpPr>
        <p:spPr>
          <a:xfrm>
            <a:off x="6540286" y="5657671"/>
            <a:ext cx="486646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sz="2400" dirty="0" smtClean="0">
                <a:solidFill>
                  <a:srgbClr val="C00000"/>
                </a:solidFill>
              </a:rPr>
              <a:t>Жаңа жыл мерекесі тойланбайды!</a:t>
            </a:r>
          </a:p>
          <a:p>
            <a:r>
              <a:rPr lang="kk-KZ" sz="2400" dirty="0" smtClean="0">
                <a:solidFill>
                  <a:srgbClr val="C00000"/>
                </a:solidFill>
              </a:rPr>
              <a:t>Шырша да безендірілмейді!</a:t>
            </a:r>
            <a:endParaRPr lang="kk-KZ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507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9707880" cy="104851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81CB8"/>
                </a:solidFill>
                <a:latin typeface="+mn-lt"/>
              </a:rPr>
              <a:t>if-else</a:t>
            </a:r>
            <a:r>
              <a:rPr lang="en-US" dirty="0" smtClean="0">
                <a:solidFill>
                  <a:srgbClr val="181CB8"/>
                </a:solidFill>
                <a:latin typeface="+mn-lt"/>
              </a:rPr>
              <a:t> </a:t>
            </a:r>
            <a:r>
              <a:rPr lang="kk-KZ" dirty="0" smtClean="0">
                <a:solidFill>
                  <a:srgbClr val="181CB8"/>
                </a:solidFill>
                <a:latin typeface="+mn-lt"/>
              </a:rPr>
              <a:t>нұсқаулары </a:t>
            </a:r>
            <a:r>
              <a:rPr lang="en-US" dirty="0" smtClean="0">
                <a:solidFill>
                  <a:srgbClr val="181CB8"/>
                </a:solidFill>
                <a:latin typeface="+mn-lt"/>
              </a:rPr>
              <a:t>(</a:t>
            </a:r>
            <a:r>
              <a:rPr lang="kk-KZ" dirty="0" smtClean="0">
                <a:solidFill>
                  <a:srgbClr val="181CB8"/>
                </a:solidFill>
                <a:latin typeface="+mn-lt"/>
              </a:rPr>
              <a:t>шартты өрнектер)</a:t>
            </a:r>
            <a:endParaRPr lang="en-US" dirty="0">
              <a:solidFill>
                <a:srgbClr val="181CB8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816" y="1533017"/>
            <a:ext cx="11268456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kk-KZ" sz="2800" dirty="0" smtClean="0">
                <a:solidFill>
                  <a:srgbClr val="7030A0"/>
                </a:solidFill>
              </a:rPr>
              <a:t>Программалаудағы </a:t>
            </a:r>
            <a:r>
              <a:rPr lang="en-US" sz="2800" b="1" dirty="0" smtClean="0">
                <a:solidFill>
                  <a:srgbClr val="7030A0"/>
                </a:solidFill>
              </a:rPr>
              <a:t>else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kk-KZ" sz="2800" dirty="0" smtClean="0">
                <a:solidFill>
                  <a:srgbClr val="7030A0"/>
                </a:solidFill>
              </a:rPr>
              <a:t>бөлігі болмайтын сәттер туралы білетін боларсыздар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if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kk-KZ" dirty="0" smtClean="0">
                <a:solidFill>
                  <a:srgbClr val="7030A0"/>
                </a:solidFill>
              </a:rPr>
              <a:t>қысқаша </a:t>
            </a:r>
            <a:r>
              <a:rPr lang="kk-KZ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нұсқауы (</a:t>
            </a:r>
            <a:r>
              <a:rPr lang="en-US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else </a:t>
            </a:r>
            <a:r>
              <a:rPr lang="kk-KZ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бөлігі жоқ) және оның мысалы:</a:t>
            </a:r>
            <a:endParaRPr lang="en-US" dirty="0">
              <a:solidFill>
                <a:srgbClr val="7030A0"/>
              </a:solidFill>
              <a:latin typeface="Berlin Sans FB" panose="020E0602020502020306" pitchFamily="34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1</a:t>
            </a:r>
            <a:r>
              <a:rPr lang="kk-KZ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-мысал</a:t>
            </a:r>
            <a:r>
              <a:rPr lang="en-US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ru-RU" altLang="ru-RU" sz="26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ru-RU" altLang="ru-RU" sz="26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br>
              <a:rPr lang="ru-RU" altLang="ru-RU" sz="26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kk-KZ" altLang="ru-RU" sz="2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if </a:t>
            </a:r>
            <a:r>
              <a:rPr lang="kk-KZ" altLang="ru-RU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 &lt; </a:t>
            </a:r>
            <a:r>
              <a:rPr lang="kk-KZ" altLang="ru-RU" sz="2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kk-KZ" altLang="ru-RU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kk-KZ" altLang="ru-RU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k-KZ" altLang="ru-RU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k-KZ" altLang="ru-RU" sz="2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print </a:t>
            </a:r>
            <a:r>
              <a:rPr lang="kk-KZ" altLang="ru-RU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sz="2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"{0} саны {1} санынан кіші"</a:t>
            </a:r>
            <a:r>
              <a:rPr lang="kk-KZ" altLang="ru-RU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kk-KZ" altLang="ru-RU" sz="2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"a"</a:t>
            </a:r>
            <a:r>
              <a:rPr lang="kk-KZ" altLang="ru-RU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k-KZ" altLang="ru-RU" sz="2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kk-KZ" altLang="ru-RU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kk-KZ" altLang="ru-RU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0640" y="4828032"/>
            <a:ext cx="39136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sz="2800" dirty="0" smtClean="0"/>
              <a:t>             Нәтижесі:</a:t>
            </a:r>
          </a:p>
          <a:p>
            <a:r>
              <a:rPr lang="kk-KZ" sz="2800" dirty="0" smtClean="0">
                <a:solidFill>
                  <a:srgbClr val="C00000"/>
                </a:solidFill>
              </a:rPr>
              <a:t>a саны 10 санынан кіші</a:t>
            </a:r>
            <a:endParaRPr lang="kk-KZ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59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392" y="1593977"/>
            <a:ext cx="11073384" cy="4351338"/>
          </a:xfrm>
        </p:spPr>
        <p:txBody>
          <a:bodyPr>
            <a:normAutofit fontScale="92500"/>
          </a:bodyPr>
          <a:lstStyle/>
          <a:p>
            <a:r>
              <a:rPr lang="en-US" sz="3200" dirty="0" smtClean="0">
                <a:latin typeface="Berlin Sans FB" panose="020E0602020502020306" pitchFamily="34" charset="0"/>
              </a:rPr>
              <a:t>2</a:t>
            </a:r>
            <a:r>
              <a:rPr lang="kk-KZ" sz="3200" dirty="0" smtClean="0">
                <a:latin typeface="Berlin Sans FB" panose="020E0602020502020306" pitchFamily="34" charset="0"/>
              </a:rPr>
              <a:t>-мысал</a:t>
            </a:r>
            <a:r>
              <a:rPr lang="en-US" sz="3200" dirty="0" smtClean="0">
                <a:latin typeface="Berlin Sans FB" panose="020E0602020502020306" pitchFamily="34" charset="0"/>
              </a:rPr>
              <a:t>: </a:t>
            </a:r>
            <a:r>
              <a:rPr lang="kk-KZ" sz="3200" dirty="0" smtClean="0">
                <a:latin typeface="Berlin Sans FB" panose="020E0602020502020306" pitchFamily="34" charset="0"/>
              </a:rPr>
              <a:t>Қабаттасқан (біріне бірі кірістірілген)  </a:t>
            </a:r>
            <a:r>
              <a:rPr lang="en-US" sz="3200" dirty="0" smtClean="0">
                <a:latin typeface="Berlin Sans FB" panose="020E0602020502020306" pitchFamily="34" charset="0"/>
              </a:rPr>
              <a:t>if</a:t>
            </a:r>
            <a:r>
              <a:rPr lang="kk-KZ" sz="3200" dirty="0" smtClean="0">
                <a:latin typeface="Berlin Sans FB" panose="020E0602020502020306" pitchFamily="34" charset="0"/>
              </a:rPr>
              <a:t> операторы</a:t>
            </a:r>
          </a:p>
          <a:p>
            <a:r>
              <a:rPr lang="kk-KZ" sz="3200" dirty="0" smtClean="0">
                <a:latin typeface="Berlin Sans FB" panose="020E0602020502020306" pitchFamily="34" charset="0"/>
              </a:rPr>
              <a:t>Мұнда келесі </a:t>
            </a:r>
            <a:r>
              <a:rPr lang="en-US" sz="3200" dirty="0" smtClean="0">
                <a:latin typeface="Berlin Sans FB" panose="020E0602020502020306" pitchFamily="34" charset="0"/>
              </a:rPr>
              <a:t>if </a:t>
            </a:r>
            <a:r>
              <a:rPr lang="kk-KZ" sz="3200" dirty="0" smtClean="0">
                <a:latin typeface="Berlin Sans FB" panose="020E0602020502020306" pitchFamily="34" charset="0"/>
              </a:rPr>
              <a:t>алдыңғы </a:t>
            </a:r>
            <a:r>
              <a:rPr lang="en-US" sz="3200" dirty="0" smtClean="0">
                <a:latin typeface="Berlin Sans FB" panose="020E0602020502020306" pitchFamily="34" charset="0"/>
              </a:rPr>
              <a:t>if</a:t>
            </a:r>
            <a:r>
              <a:rPr lang="kk-KZ" sz="3200" dirty="0" smtClean="0">
                <a:latin typeface="Berlin Sans FB" panose="020E0602020502020306" pitchFamily="34" charset="0"/>
              </a:rPr>
              <a:t>-тен оңға қарай шегініп жазылады</a:t>
            </a:r>
            <a:endParaRPr lang="en-US" sz="3200" dirty="0" smtClean="0">
              <a:latin typeface="Berlin Sans FB" panose="020E0602020502020306" pitchFamily="34" charset="0"/>
            </a:endParaRPr>
          </a:p>
          <a:p>
            <a:pPr marL="354013">
              <a:buNone/>
            </a:pPr>
            <a:r>
              <a:rPr lang="kk-KZ" sz="3200" dirty="0" smtClean="0">
                <a:latin typeface="Berlin Sans FB" panose="020E0602020502020306" pitchFamily="34" charset="0"/>
              </a:rPr>
              <a:t>  </a:t>
            </a:r>
            <a:r>
              <a:rPr lang="kk-KZ" sz="3200" dirty="0" smtClean="0">
                <a:solidFill>
                  <a:srgbClr val="7030A0"/>
                </a:solidFill>
              </a:rPr>
              <a:t>a = 5</a:t>
            </a:r>
            <a:br>
              <a:rPr lang="kk-KZ" sz="3200" dirty="0" smtClean="0">
                <a:solidFill>
                  <a:srgbClr val="7030A0"/>
                </a:solidFill>
              </a:rPr>
            </a:br>
            <a:r>
              <a:rPr lang="kk-KZ" sz="3200" dirty="0" smtClean="0">
                <a:solidFill>
                  <a:srgbClr val="7030A0"/>
                </a:solidFill>
              </a:rPr>
              <a:t>b = 6</a:t>
            </a:r>
            <a:br>
              <a:rPr lang="kk-KZ" sz="3200" dirty="0" smtClean="0">
                <a:solidFill>
                  <a:srgbClr val="7030A0"/>
                </a:solidFill>
              </a:rPr>
            </a:br>
            <a:r>
              <a:rPr lang="kk-KZ" sz="3200" dirty="0" smtClean="0">
                <a:solidFill>
                  <a:srgbClr val="7030A0"/>
                </a:solidFill>
              </a:rPr>
              <a:t>c = 100</a:t>
            </a:r>
            <a:br>
              <a:rPr lang="kk-KZ" sz="3200" dirty="0" smtClean="0">
                <a:solidFill>
                  <a:srgbClr val="7030A0"/>
                </a:solidFill>
              </a:rPr>
            </a:br>
            <a:r>
              <a:rPr lang="kk-KZ" sz="3200" dirty="0" smtClean="0">
                <a:solidFill>
                  <a:srgbClr val="7030A0"/>
                </a:solidFill>
              </a:rPr>
              <a:t>if a&gt;4:</a:t>
            </a:r>
            <a:br>
              <a:rPr lang="kk-KZ" sz="3200" dirty="0" smtClean="0">
                <a:solidFill>
                  <a:srgbClr val="7030A0"/>
                </a:solidFill>
              </a:rPr>
            </a:br>
            <a:r>
              <a:rPr lang="kk-KZ" sz="3200" dirty="0" smtClean="0">
                <a:solidFill>
                  <a:srgbClr val="7030A0"/>
                </a:solidFill>
              </a:rPr>
              <a:t>    if b&gt;a:</a:t>
            </a:r>
            <a:br>
              <a:rPr lang="kk-KZ" sz="3200" dirty="0" smtClean="0">
                <a:solidFill>
                  <a:srgbClr val="7030A0"/>
                </a:solidFill>
              </a:rPr>
            </a:br>
            <a:r>
              <a:rPr lang="kk-KZ" sz="3200" dirty="0" smtClean="0">
                <a:solidFill>
                  <a:srgbClr val="7030A0"/>
                </a:solidFill>
              </a:rPr>
              <a:t>        if c&gt;b:</a:t>
            </a:r>
            <a:br>
              <a:rPr lang="kk-KZ" sz="3200" dirty="0" smtClean="0">
                <a:solidFill>
                  <a:srgbClr val="7030A0"/>
                </a:solidFill>
              </a:rPr>
            </a:br>
            <a:r>
              <a:rPr lang="kk-KZ" sz="3200" dirty="0" smtClean="0">
                <a:solidFill>
                  <a:srgbClr val="7030A0"/>
                </a:solidFill>
              </a:rPr>
              <a:t>            print("%2d  &lt; %2d  &lt; %2d" % (a,b,c))</a:t>
            </a:r>
          </a:p>
          <a:p>
            <a:pPr marL="393700" lvl="1" indent="0">
              <a:buNone/>
            </a:pPr>
            <a:endParaRPr lang="en-US" sz="3200" dirty="0" smtClean="0">
              <a:latin typeface="Berlin Sans FB" panose="020E0602020502020306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760"/>
            <a:ext cx="9707880" cy="104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181CB8"/>
                </a:solidFill>
                <a:latin typeface="+mn-lt"/>
              </a:rPr>
              <a:t>if-else</a:t>
            </a:r>
            <a:r>
              <a:rPr lang="en-US" dirty="0" smtClean="0">
                <a:solidFill>
                  <a:srgbClr val="181CB8"/>
                </a:solidFill>
                <a:latin typeface="+mn-lt"/>
              </a:rPr>
              <a:t> </a:t>
            </a:r>
            <a:r>
              <a:rPr lang="kk-KZ" dirty="0" smtClean="0">
                <a:solidFill>
                  <a:srgbClr val="181CB8"/>
                </a:solidFill>
                <a:latin typeface="+mn-lt"/>
              </a:rPr>
              <a:t>нұсқаулары </a:t>
            </a:r>
            <a:r>
              <a:rPr lang="en-US" dirty="0" smtClean="0">
                <a:solidFill>
                  <a:srgbClr val="181CB8"/>
                </a:solidFill>
                <a:latin typeface="+mn-lt"/>
              </a:rPr>
              <a:t>(</a:t>
            </a:r>
            <a:r>
              <a:rPr lang="kk-KZ" dirty="0" smtClean="0">
                <a:solidFill>
                  <a:srgbClr val="181CB8"/>
                </a:solidFill>
                <a:latin typeface="+mn-lt"/>
              </a:rPr>
              <a:t>шартты өрнектер)</a:t>
            </a:r>
            <a:endParaRPr lang="en-US" dirty="0">
              <a:solidFill>
                <a:srgbClr val="181CB8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04960" y="5279136"/>
            <a:ext cx="236524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sz="3200" dirty="0" smtClean="0"/>
              <a:t>Нәтижесі:</a:t>
            </a:r>
            <a:endParaRPr lang="ru-RU" sz="3200" dirty="0" smtClean="0"/>
          </a:p>
          <a:p>
            <a:r>
              <a:rPr lang="ru-RU" sz="3200" dirty="0" smtClean="0">
                <a:solidFill>
                  <a:srgbClr val="C00000"/>
                </a:solidFill>
              </a:rPr>
              <a:t>5  </a:t>
            </a:r>
            <a:r>
              <a:rPr lang="ru-RU" sz="3200" dirty="0">
                <a:solidFill>
                  <a:srgbClr val="C00000"/>
                </a:solidFill>
              </a:rPr>
              <a:t>&lt;  6  &lt; 100</a:t>
            </a:r>
          </a:p>
        </p:txBody>
      </p:sp>
    </p:spTree>
    <p:extLst>
      <p:ext uri="{BB962C8B-B14F-4D97-AF65-F5344CB8AC3E}">
        <p14:creationId xmlns="" xmlns:p14="http://schemas.microsoft.com/office/powerpoint/2010/main" val="58881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632" y="1533017"/>
            <a:ext cx="10488168" cy="483120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erlin Sans FB" panose="020E0602020502020306" pitchFamily="34" charset="0"/>
              </a:rPr>
              <a:t>If + else </a:t>
            </a:r>
            <a:r>
              <a:rPr lang="kk-KZ" dirty="0" smtClean="0">
                <a:latin typeface="Berlin Sans FB" panose="020E0602020502020306" pitchFamily="34" charset="0"/>
              </a:rPr>
              <a:t>нұсқаулары</a:t>
            </a:r>
            <a:r>
              <a:rPr lang="en-US" dirty="0" smtClean="0">
                <a:latin typeface="Berlin Sans FB" panose="020E0602020502020306" pitchFamily="34" charset="0"/>
              </a:rPr>
              <a:t>: </a:t>
            </a:r>
            <a:r>
              <a:rPr lang="kk-KZ" dirty="0" smtClean="0">
                <a:latin typeface="Berlin Sans FB" panose="020E0602020502020306" pitchFamily="34" charset="0"/>
              </a:rPr>
              <a:t>Сіз мұнда </a:t>
            </a:r>
            <a:r>
              <a:rPr lang="en-US" dirty="0" smtClean="0">
                <a:latin typeface="Berlin Sans FB" panose="020E0602020502020306" pitchFamily="34" charset="0"/>
              </a:rPr>
              <a:t>"else" </a:t>
            </a:r>
            <a:r>
              <a:rPr lang="kk-KZ" dirty="0" smtClean="0">
                <a:latin typeface="Berlin Sans FB" panose="020E0602020502020306" pitchFamily="34" charset="0"/>
              </a:rPr>
              <a:t>нұсқауын тек </a:t>
            </a:r>
            <a:r>
              <a:rPr lang="en-US" dirty="0" smtClean="0">
                <a:latin typeface="Berlin Sans FB" panose="020E0602020502020306" pitchFamily="34" charset="0"/>
              </a:rPr>
              <a:t>"if" </a:t>
            </a:r>
            <a:r>
              <a:rPr lang="kk-KZ" dirty="0" smtClean="0">
                <a:latin typeface="Berlin Sans FB" panose="020E0602020502020306" pitchFamily="34" charset="0"/>
              </a:rPr>
              <a:t>нұсқауынан кейін қоя аласыз</a:t>
            </a:r>
            <a:endParaRPr lang="en-US" dirty="0" smtClean="0">
              <a:latin typeface="Berlin Sans FB" panose="020E0602020502020306" pitchFamily="34" charset="0"/>
            </a:endParaRPr>
          </a:p>
          <a:p>
            <a:r>
              <a:rPr lang="en-US" dirty="0" smtClean="0"/>
              <a:t>3</a:t>
            </a:r>
            <a:r>
              <a:rPr lang="kk-KZ" dirty="0" smtClean="0"/>
              <a:t>-</a:t>
            </a:r>
            <a:r>
              <a:rPr lang="kk-KZ" dirty="0" smtClean="0">
                <a:latin typeface="Berlin Sans FB" panose="020E0602020502020306" pitchFamily="34" charset="0"/>
              </a:rPr>
              <a:t>мысал</a:t>
            </a:r>
            <a:endParaRPr lang="en-US" dirty="0" smtClean="0">
              <a:latin typeface="Berlin Sans FB" panose="020E0602020502020306" pitchFamily="34" charset="0"/>
            </a:endParaRPr>
          </a:p>
          <a:p>
            <a:pPr marL="354013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a=</a:t>
            </a:r>
            <a:r>
              <a:rPr lang="kk-KZ" alt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71</a:t>
            </a:r>
            <a:br>
              <a:rPr lang="kk-KZ" alt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kk-KZ" altLang="ru-RU" sz="2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if 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a&gt;</a:t>
            </a:r>
            <a:r>
              <a:rPr lang="kk-KZ" alt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k-KZ" altLang="ru-RU" sz="2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"Сіз %d бағасын алдыңыз" 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%a)</a:t>
            </a:r>
            <a:b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k-KZ" altLang="ru-RU" sz="2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else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k-KZ" altLang="ru-RU" sz="2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"Сіз жазғы семестрге қалдыңыз"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 smtClean="0">
              <a:latin typeface="Berlin Sans FB" panose="020E0602020502020306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760"/>
            <a:ext cx="9707880" cy="104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181CB8"/>
                </a:solidFill>
                <a:latin typeface="+mn-lt"/>
              </a:rPr>
              <a:t>if-else</a:t>
            </a:r>
            <a:r>
              <a:rPr lang="en-US" dirty="0" smtClean="0">
                <a:solidFill>
                  <a:srgbClr val="181CB8"/>
                </a:solidFill>
                <a:latin typeface="+mn-lt"/>
              </a:rPr>
              <a:t> </a:t>
            </a:r>
            <a:r>
              <a:rPr lang="kk-KZ" dirty="0" smtClean="0">
                <a:solidFill>
                  <a:srgbClr val="181CB8"/>
                </a:solidFill>
                <a:latin typeface="+mn-lt"/>
              </a:rPr>
              <a:t>нұсқаулары </a:t>
            </a:r>
            <a:r>
              <a:rPr lang="en-US" dirty="0" smtClean="0">
                <a:solidFill>
                  <a:srgbClr val="181CB8"/>
                </a:solidFill>
                <a:latin typeface="+mn-lt"/>
              </a:rPr>
              <a:t>(</a:t>
            </a:r>
            <a:r>
              <a:rPr lang="kk-KZ" dirty="0" smtClean="0">
                <a:solidFill>
                  <a:srgbClr val="181CB8"/>
                </a:solidFill>
                <a:latin typeface="+mn-lt"/>
              </a:rPr>
              <a:t>шартты өрнектер)</a:t>
            </a:r>
            <a:endParaRPr lang="en-US" dirty="0">
              <a:solidFill>
                <a:srgbClr val="181CB8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17664" y="5132832"/>
            <a:ext cx="3950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2800" dirty="0" smtClean="0"/>
              <a:t>           Нәтижесі:</a:t>
            </a:r>
          </a:p>
          <a:p>
            <a:r>
              <a:rPr lang="kk-KZ" sz="2800" dirty="0" smtClean="0">
                <a:solidFill>
                  <a:srgbClr val="C00000"/>
                </a:solidFill>
              </a:rPr>
              <a:t>Сіз  71 бағасын алдыңыз</a:t>
            </a:r>
          </a:p>
          <a:p>
            <a:endParaRPr lang="kk-KZ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729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520825"/>
            <a:ext cx="11594592" cy="4351338"/>
          </a:xfrm>
        </p:spPr>
        <p:txBody>
          <a:bodyPr>
            <a:normAutofit/>
          </a:bodyPr>
          <a:lstStyle/>
          <a:p>
            <a:r>
              <a:rPr lang="kk-KZ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If + elif + else нұсқаулары: elif </a:t>
            </a:r>
            <a:r>
              <a:rPr lang="kk-KZ" dirty="0" smtClean="0">
                <a:solidFill>
                  <a:srgbClr val="7030A0"/>
                </a:solidFill>
              </a:rPr>
              <a:t>C#, Java </a:t>
            </a:r>
            <a:r>
              <a:rPr lang="kk-KZ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тілдеріндегі else-if нұсқауы сияқты</a:t>
            </a:r>
          </a:p>
          <a:p>
            <a:r>
              <a:rPr lang="kk-KZ" dirty="0" smtClean="0">
                <a:solidFill>
                  <a:srgbClr val="7030A0"/>
                </a:solidFill>
              </a:rPr>
              <a:t>4-</a:t>
            </a:r>
            <a:r>
              <a:rPr lang="kk-KZ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мысал</a:t>
            </a:r>
          </a:p>
          <a:p>
            <a:pPr marL="457200" lvl="1" indent="0">
              <a:buNone/>
            </a:pPr>
            <a:r>
              <a:rPr lang="kk-KZ" altLang="ru-RU" dirty="0" smtClean="0">
                <a:solidFill>
                  <a:srgbClr val="000000"/>
                </a:solidFill>
              </a:rPr>
              <a:t>a=</a:t>
            </a:r>
            <a:r>
              <a:rPr lang="kk-KZ" altLang="ru-RU" dirty="0" smtClean="0">
                <a:solidFill>
                  <a:srgbClr val="0000FF"/>
                </a:solidFill>
              </a:rPr>
              <a:t>50</a:t>
            </a:r>
            <a:br>
              <a:rPr lang="kk-KZ" altLang="ru-RU" dirty="0" smtClean="0">
                <a:solidFill>
                  <a:srgbClr val="0000FF"/>
                </a:solidFill>
              </a:rPr>
            </a:br>
            <a:r>
              <a:rPr lang="kk-KZ" altLang="ru-RU" dirty="0" smtClean="0">
                <a:solidFill>
                  <a:srgbClr val="000000"/>
                </a:solidFill>
              </a:rPr>
              <a:t>b=</a:t>
            </a:r>
            <a:r>
              <a:rPr lang="kk-KZ" altLang="ru-RU" dirty="0" smtClean="0">
                <a:solidFill>
                  <a:srgbClr val="0000FF"/>
                </a:solidFill>
              </a:rPr>
              <a:t>85</a:t>
            </a:r>
            <a:br>
              <a:rPr lang="kk-KZ" altLang="ru-RU" dirty="0" smtClean="0">
                <a:solidFill>
                  <a:srgbClr val="0000FF"/>
                </a:solidFill>
              </a:rPr>
            </a:br>
            <a:r>
              <a:rPr lang="kk-KZ" altLang="ru-RU" b="1" dirty="0" smtClean="0">
                <a:solidFill>
                  <a:srgbClr val="000080"/>
                </a:solidFill>
              </a:rPr>
              <a:t>if </a:t>
            </a:r>
            <a:r>
              <a:rPr lang="kk-KZ" altLang="ru-RU" dirty="0" smtClean="0">
                <a:solidFill>
                  <a:srgbClr val="000000"/>
                </a:solidFill>
              </a:rPr>
              <a:t>a&gt;=</a:t>
            </a:r>
            <a:r>
              <a:rPr lang="kk-KZ" altLang="ru-RU" dirty="0" smtClean="0">
                <a:solidFill>
                  <a:srgbClr val="0000FF"/>
                </a:solidFill>
              </a:rPr>
              <a:t>50</a:t>
            </a:r>
            <a:r>
              <a:rPr lang="kk-KZ" altLang="ru-RU" dirty="0" smtClean="0">
                <a:solidFill>
                  <a:srgbClr val="000000"/>
                </a:solidFill>
              </a:rPr>
              <a:t>:</a:t>
            </a:r>
            <a:br>
              <a:rPr lang="kk-KZ" altLang="ru-RU" dirty="0" smtClean="0">
                <a:solidFill>
                  <a:srgbClr val="000000"/>
                </a:solidFill>
              </a:rPr>
            </a:br>
            <a:r>
              <a:rPr lang="kk-KZ" altLang="ru-RU" dirty="0" smtClean="0">
                <a:solidFill>
                  <a:srgbClr val="000000"/>
                </a:solidFill>
              </a:rPr>
              <a:t>    </a:t>
            </a:r>
            <a:r>
              <a:rPr lang="en-US" altLang="ru-RU" dirty="0" smtClean="0">
                <a:solidFill>
                  <a:srgbClr val="000000"/>
                </a:solidFill>
              </a:rPr>
              <a:t>  </a:t>
            </a:r>
            <a:r>
              <a:rPr lang="kk-KZ" altLang="ru-RU" dirty="0" smtClean="0">
                <a:solidFill>
                  <a:srgbClr val="000080"/>
                </a:solidFill>
              </a:rPr>
              <a:t>print</a:t>
            </a:r>
            <a:r>
              <a:rPr lang="kk-KZ" altLang="ru-RU" dirty="0" smtClean="0">
                <a:solidFill>
                  <a:srgbClr val="000000"/>
                </a:solidFill>
              </a:rPr>
              <a:t>(</a:t>
            </a:r>
            <a:r>
              <a:rPr lang="kk-KZ" altLang="ru-RU" dirty="0" smtClean="0">
                <a:solidFill>
                  <a:srgbClr val="008080"/>
                </a:solidFill>
              </a:rPr>
              <a:t>"Сіз %d бағасымен өттіңіз"</a:t>
            </a:r>
            <a:r>
              <a:rPr lang="kk-KZ" altLang="ru-RU" b="1" dirty="0" smtClean="0">
                <a:solidFill>
                  <a:srgbClr val="008080"/>
                </a:solidFill>
              </a:rPr>
              <a:t> </a:t>
            </a:r>
            <a:r>
              <a:rPr lang="kk-KZ" altLang="ru-RU" dirty="0" smtClean="0">
                <a:solidFill>
                  <a:srgbClr val="000000"/>
                </a:solidFill>
              </a:rPr>
              <a:t>%a)</a:t>
            </a:r>
            <a:br>
              <a:rPr lang="kk-KZ" altLang="ru-RU" dirty="0" smtClean="0">
                <a:solidFill>
                  <a:srgbClr val="000000"/>
                </a:solidFill>
              </a:rPr>
            </a:br>
            <a:r>
              <a:rPr lang="kk-KZ" altLang="ru-RU" b="1" dirty="0" smtClean="0">
                <a:solidFill>
                  <a:srgbClr val="000080"/>
                </a:solidFill>
              </a:rPr>
              <a:t>elif </a:t>
            </a:r>
            <a:r>
              <a:rPr lang="kk-KZ" altLang="ru-RU" dirty="0" smtClean="0">
                <a:solidFill>
                  <a:srgbClr val="000000"/>
                </a:solidFill>
              </a:rPr>
              <a:t>b&gt;=</a:t>
            </a:r>
            <a:r>
              <a:rPr lang="kk-KZ" altLang="ru-RU" dirty="0" smtClean="0">
                <a:solidFill>
                  <a:srgbClr val="0000FF"/>
                </a:solidFill>
              </a:rPr>
              <a:t>80 </a:t>
            </a:r>
            <a:r>
              <a:rPr lang="kk-KZ" altLang="ru-RU" b="1" dirty="0" smtClean="0">
                <a:solidFill>
                  <a:srgbClr val="000080"/>
                </a:solidFill>
              </a:rPr>
              <a:t>and </a:t>
            </a:r>
            <a:r>
              <a:rPr lang="kk-KZ" altLang="ru-RU" dirty="0" smtClean="0">
                <a:solidFill>
                  <a:srgbClr val="000000"/>
                </a:solidFill>
              </a:rPr>
              <a:t>b&lt;=</a:t>
            </a:r>
            <a:r>
              <a:rPr lang="kk-KZ" altLang="ru-RU" dirty="0" smtClean="0">
                <a:solidFill>
                  <a:srgbClr val="0000FF"/>
                </a:solidFill>
              </a:rPr>
              <a:t>100</a:t>
            </a:r>
            <a:r>
              <a:rPr lang="kk-KZ" altLang="ru-RU" dirty="0" smtClean="0">
                <a:solidFill>
                  <a:srgbClr val="000000"/>
                </a:solidFill>
              </a:rPr>
              <a:t>:</a:t>
            </a:r>
            <a:br>
              <a:rPr lang="kk-KZ" altLang="ru-RU" dirty="0" smtClean="0">
                <a:solidFill>
                  <a:srgbClr val="000000"/>
                </a:solidFill>
              </a:rPr>
            </a:br>
            <a:r>
              <a:rPr lang="kk-KZ" altLang="ru-RU" dirty="0" smtClean="0">
                <a:solidFill>
                  <a:srgbClr val="000000"/>
                </a:solidFill>
              </a:rPr>
              <a:t>    </a:t>
            </a:r>
            <a:r>
              <a:rPr lang="en-US" altLang="ru-RU" dirty="0" smtClean="0">
                <a:solidFill>
                  <a:srgbClr val="000000"/>
                </a:solidFill>
              </a:rPr>
              <a:t>  </a:t>
            </a:r>
            <a:r>
              <a:rPr lang="kk-KZ" altLang="ru-RU" dirty="0" smtClean="0">
                <a:solidFill>
                  <a:srgbClr val="000080"/>
                </a:solidFill>
              </a:rPr>
              <a:t>print</a:t>
            </a:r>
            <a:r>
              <a:rPr lang="kk-KZ" altLang="ru-RU" dirty="0" smtClean="0">
                <a:solidFill>
                  <a:srgbClr val="000000"/>
                </a:solidFill>
              </a:rPr>
              <a:t>(</a:t>
            </a:r>
            <a:r>
              <a:rPr lang="kk-KZ" altLang="ru-RU" dirty="0" smtClean="0">
                <a:solidFill>
                  <a:srgbClr val="008080"/>
                </a:solidFill>
              </a:rPr>
              <a:t>"Емтиханнан өзі өтіпті, бірақ досының бағасы {} болыпты</a:t>
            </a:r>
            <a:r>
              <a:rPr lang="kk-KZ" altLang="ru-RU" sz="2300" dirty="0" smtClean="0">
                <a:solidFill>
                  <a:srgbClr val="008080"/>
                </a:solidFill>
              </a:rPr>
              <a:t>"</a:t>
            </a:r>
            <a:r>
              <a:rPr lang="kk-KZ" altLang="ru-RU" dirty="0" smtClean="0">
                <a:solidFill>
                  <a:srgbClr val="000000"/>
                </a:solidFill>
              </a:rPr>
              <a:t>.format(a))</a:t>
            </a:r>
            <a:br>
              <a:rPr lang="kk-KZ" altLang="ru-RU" dirty="0" smtClean="0">
                <a:solidFill>
                  <a:srgbClr val="000000"/>
                </a:solidFill>
              </a:rPr>
            </a:br>
            <a:r>
              <a:rPr lang="kk-KZ" altLang="ru-RU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else</a:t>
            </a:r>
            <a:r>
              <a:rPr lang="kk-KZ" alt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kk-KZ" alt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k-KZ" altLang="ru-RU" dirty="0" smtClean="0">
                <a:solidFill>
                  <a:srgbClr val="000000"/>
                </a:solidFill>
              </a:rPr>
              <a:t>      </a:t>
            </a:r>
            <a:r>
              <a:rPr lang="en-US" altLang="ru-RU" sz="800" dirty="0" smtClean="0">
                <a:solidFill>
                  <a:srgbClr val="000000"/>
                </a:solidFill>
              </a:rPr>
              <a:t> </a:t>
            </a:r>
            <a:r>
              <a:rPr lang="kk-KZ" altLang="ru-RU" dirty="0" smtClean="0">
                <a:solidFill>
                  <a:srgbClr val="000080"/>
                </a:solidFill>
              </a:rPr>
              <a:t>print</a:t>
            </a:r>
            <a:r>
              <a:rPr lang="kk-KZ" altLang="ru-RU" dirty="0" smtClean="0">
                <a:solidFill>
                  <a:srgbClr val="000000"/>
                </a:solidFill>
              </a:rPr>
              <a:t>(</a:t>
            </a:r>
            <a:r>
              <a:rPr lang="kk-KZ" altLang="ru-RU" sz="2300" spc="-30" dirty="0" smtClean="0">
                <a:solidFill>
                  <a:srgbClr val="008080"/>
                </a:solidFill>
              </a:rPr>
              <a:t>"</a:t>
            </a:r>
            <a:r>
              <a:rPr lang="kk-KZ" altLang="ru-RU" spc="-30" dirty="0" smtClean="0">
                <a:solidFill>
                  <a:srgbClr val="008080"/>
                </a:solidFill>
                <a:cs typeface="Calibri" panose="020F0502020204030204" pitchFamily="34" charset="0"/>
              </a:rPr>
              <a:t>Басқалар да мықты емес, бірақ Сіз жазғы семестрге қалдыңыз</a:t>
            </a:r>
            <a:r>
              <a:rPr lang="kk-KZ" altLang="ru-RU" sz="2300" spc="-30" dirty="0" smtClean="0">
                <a:solidFill>
                  <a:srgbClr val="008080"/>
                </a:solidFill>
              </a:rPr>
              <a:t>"</a:t>
            </a:r>
            <a:r>
              <a:rPr lang="kk-KZ" altLang="ru-RU" dirty="0" smtClean="0">
                <a:solidFill>
                  <a:srgbClr val="000000"/>
                </a:solidFill>
              </a:rPr>
              <a:t>)</a:t>
            </a:r>
            <a:endParaRPr lang="kk-KZ" altLang="ru-RU" sz="4800" dirty="0" smtClean="0"/>
          </a:p>
          <a:p>
            <a:pPr marL="457200" lvl="1" indent="0">
              <a:buNone/>
            </a:pPr>
            <a:endParaRPr lang="kk-KZ" dirty="0" smtClean="0">
              <a:latin typeface="Berlin Sans FB" panose="020E0602020502020306" pitchFamily="34" charset="0"/>
            </a:endParaRPr>
          </a:p>
          <a:p>
            <a:pPr lvl="1"/>
            <a:endParaRPr lang="kk-KZ" dirty="0" smtClean="0">
              <a:latin typeface="Berlin Sans FB" panose="020E0602020502020306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760"/>
            <a:ext cx="9707880" cy="104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181CB8"/>
                </a:solidFill>
                <a:latin typeface="+mn-lt"/>
              </a:rPr>
              <a:t>if-else</a:t>
            </a:r>
            <a:r>
              <a:rPr lang="en-US" dirty="0" smtClean="0">
                <a:solidFill>
                  <a:srgbClr val="181CB8"/>
                </a:solidFill>
                <a:latin typeface="+mn-lt"/>
              </a:rPr>
              <a:t> </a:t>
            </a:r>
            <a:r>
              <a:rPr lang="kk-KZ" dirty="0" smtClean="0">
                <a:solidFill>
                  <a:srgbClr val="181CB8"/>
                </a:solidFill>
                <a:latin typeface="+mn-lt"/>
              </a:rPr>
              <a:t>нұсқаулары </a:t>
            </a:r>
            <a:r>
              <a:rPr lang="en-US" dirty="0" smtClean="0">
                <a:solidFill>
                  <a:srgbClr val="181CB8"/>
                </a:solidFill>
                <a:latin typeface="+mn-lt"/>
              </a:rPr>
              <a:t>(</a:t>
            </a:r>
            <a:r>
              <a:rPr lang="kk-KZ" dirty="0" smtClean="0">
                <a:solidFill>
                  <a:srgbClr val="181CB8"/>
                </a:solidFill>
                <a:latin typeface="+mn-lt"/>
              </a:rPr>
              <a:t>шартты өрнектер)</a:t>
            </a:r>
            <a:endParaRPr lang="en-US" dirty="0">
              <a:solidFill>
                <a:srgbClr val="181CB8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88" y="5340096"/>
            <a:ext cx="360883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sz="2400" dirty="0" smtClean="0"/>
              <a:t>      Нәтижесі (а</a:t>
            </a:r>
            <a:r>
              <a:rPr lang="en-US" sz="2400" dirty="0" smtClean="0"/>
              <a:t>=</a:t>
            </a:r>
            <a:r>
              <a:rPr lang="kk-KZ" sz="2000" dirty="0" smtClean="0"/>
              <a:t>50</a:t>
            </a:r>
            <a:r>
              <a:rPr lang="en-US" sz="2400" dirty="0"/>
              <a:t> , b=85</a:t>
            </a:r>
            <a:r>
              <a:rPr lang="kk-KZ" sz="2400" dirty="0" smtClean="0"/>
              <a:t>):</a:t>
            </a:r>
          </a:p>
          <a:p>
            <a:r>
              <a:rPr lang="kk-KZ" sz="2400" dirty="0" smtClean="0">
                <a:solidFill>
                  <a:srgbClr val="C00000"/>
                </a:solidFill>
              </a:rPr>
              <a:t>Сіз 50 бағасымен өттіңіз</a:t>
            </a:r>
            <a:endParaRPr lang="kk-KZ" sz="24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0080" y="5352288"/>
            <a:ext cx="7620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sz="2400" dirty="0" smtClean="0"/>
              <a:t>      Нәтижесі</a:t>
            </a:r>
            <a:r>
              <a:rPr lang="en-US" sz="2400" dirty="0" smtClean="0"/>
              <a:t> (a=49, b=85)</a:t>
            </a:r>
            <a:r>
              <a:rPr lang="kk-KZ" sz="2400" dirty="0" smtClean="0"/>
              <a:t>:</a:t>
            </a:r>
          </a:p>
          <a:p>
            <a:r>
              <a:rPr lang="kk-KZ" altLang="ru-RU" sz="2400" dirty="0">
                <a:solidFill>
                  <a:srgbClr val="C00000"/>
                </a:solidFill>
              </a:rPr>
              <a:t>Емтиханнан өзі өтіпті, бірақ досының бағасы </a:t>
            </a:r>
            <a:r>
              <a:rPr lang="en-US" altLang="ru-RU" sz="2400" dirty="0" smtClean="0">
                <a:solidFill>
                  <a:srgbClr val="C00000"/>
                </a:solidFill>
              </a:rPr>
              <a:t>49</a:t>
            </a:r>
            <a:r>
              <a:rPr lang="kk-KZ" altLang="ru-RU" sz="2400" dirty="0" smtClean="0">
                <a:solidFill>
                  <a:srgbClr val="C00000"/>
                </a:solidFill>
              </a:rPr>
              <a:t> </a:t>
            </a:r>
            <a:r>
              <a:rPr lang="kk-KZ" altLang="ru-RU" sz="2400" dirty="0">
                <a:solidFill>
                  <a:srgbClr val="C00000"/>
                </a:solidFill>
              </a:rPr>
              <a:t>болыпты</a:t>
            </a:r>
            <a:endParaRPr lang="kk-KZ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614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088" y="0"/>
            <a:ext cx="8136467" cy="1012120"/>
          </a:xfrm>
        </p:spPr>
        <p:txBody>
          <a:bodyPr>
            <a:normAutofit fontScale="90000"/>
          </a:bodyPr>
          <a:lstStyle/>
          <a:p>
            <a:r>
              <a:rPr lang="kk-KZ" dirty="0" smtClean="0">
                <a:solidFill>
                  <a:srgbClr val="181CB8"/>
                </a:solidFill>
                <a:latin typeface="+mn-lt"/>
              </a:rPr>
              <a:t>1. </a:t>
            </a:r>
            <a:r>
              <a:rPr lang="kk-KZ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Питон тілінің атқаратын қызметі</a:t>
            </a:r>
            <a:endParaRPr lang="en-US" dirty="0">
              <a:solidFill>
                <a:srgbClr val="181CB8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46" y="888647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kk-KZ" dirty="0">
                <a:solidFill>
                  <a:srgbClr val="7030A0"/>
                </a:solidFill>
              </a:rPr>
              <a:t>Питон - объектіге бағытталған жоғары деңгейлі, динамикалық программалау тілі, ол интерпретатор арқылы жұмыс істейді. Оның құрамындағы мәліметтер құрылымы мен олардың </a:t>
            </a:r>
            <a:r>
              <a:rPr lang="kk-KZ" dirty="0" smtClean="0">
                <a:solidFill>
                  <a:srgbClr val="7030A0"/>
                </a:solidFill>
              </a:rPr>
              <a:t>дина-микалық </a:t>
            </a:r>
            <a:r>
              <a:rPr lang="kk-KZ" dirty="0">
                <a:solidFill>
                  <a:srgbClr val="7030A0"/>
                </a:solidFill>
              </a:rPr>
              <a:t>түрде типтелуі қолданбалы программалар жазуға өте ыңғайлы болып саналады [1].     </a:t>
            </a:r>
            <a:endParaRPr lang="kk-KZ" dirty="0">
              <a:solidFill>
                <a:srgbClr val="7030A0"/>
              </a:solidFill>
              <a:latin typeface="Berlin Sans FB" panose="020E0602020502020306" pitchFamily="34" charset="0"/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Python </a:t>
            </a:r>
            <a:r>
              <a:rPr lang="ru-RU" dirty="0">
                <a:solidFill>
                  <a:srgbClr val="7030A0"/>
                </a:solidFill>
              </a:rPr>
              <a:t>- интерпретируемый, объектно-ориентированный язык программирования высокого уровня с динамической семантикой</a:t>
            </a:r>
            <a:r>
              <a:rPr lang="ru-RU" dirty="0" smtClean="0">
                <a:solidFill>
                  <a:srgbClr val="7030A0"/>
                </a:solidFill>
              </a:rPr>
              <a:t>. </a:t>
            </a:r>
            <a:r>
              <a:rPr lang="kk-KZ" dirty="0" smtClean="0">
                <a:solidFill>
                  <a:srgbClr val="7030A0"/>
                </a:solidFill>
              </a:rPr>
              <a:t>Его встроенные структуры данных высокого уровня в сочетании с динамической типизацией и динамической привязкой делают его очень привлекательным для создания прикладных программ [1].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884" y="5034083"/>
            <a:ext cx="1827089" cy="18239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python cartoon pic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222" y="4929493"/>
            <a:ext cx="2043289" cy="18275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447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3705"/>
            <a:ext cx="10515600" cy="4351338"/>
          </a:xfrm>
        </p:spPr>
        <p:txBody>
          <a:bodyPr>
            <a:normAutofit/>
          </a:bodyPr>
          <a:lstStyle/>
          <a:p>
            <a:r>
              <a:rPr lang="kk-KZ" sz="3000" dirty="0" smtClean="0">
                <a:latin typeface="Berlin Sans FB" panose="020E0602020502020306" pitchFamily="34" charset="0"/>
              </a:rPr>
              <a:t>Күрделі </a:t>
            </a:r>
            <a:r>
              <a:rPr lang="en-US" sz="3000" dirty="0">
                <a:latin typeface="Berlin Sans FB" panose="020E0602020502020306" pitchFamily="34" charset="0"/>
              </a:rPr>
              <a:t>if</a:t>
            </a:r>
            <a:r>
              <a:rPr lang="kk-KZ" sz="3000" dirty="0" smtClean="0">
                <a:latin typeface="Berlin Sans FB" panose="020E0602020502020306" pitchFamily="34" charset="0"/>
              </a:rPr>
              <a:t> нұсқаулар: бірнеше шарттар бар</a:t>
            </a:r>
            <a:endParaRPr lang="en-US" sz="3000" dirty="0" smtClean="0">
              <a:latin typeface="Berlin Sans FB" panose="020E0602020502020306" pitchFamily="34" charset="0"/>
            </a:endParaRPr>
          </a:p>
          <a:p>
            <a:r>
              <a:rPr lang="en-US" sz="3000" dirty="0" smtClean="0">
                <a:latin typeface="Berlin Sans FB" panose="020E0602020502020306" pitchFamily="34" charset="0"/>
              </a:rPr>
              <a:t>5</a:t>
            </a:r>
            <a:r>
              <a:rPr lang="kk-KZ" sz="3000" dirty="0" smtClean="0">
                <a:latin typeface="Berlin Sans FB" panose="020E0602020502020306" pitchFamily="34" charset="0"/>
              </a:rPr>
              <a:t>-мысал</a:t>
            </a:r>
            <a:endParaRPr lang="en-US" sz="3000" dirty="0" smtClean="0">
              <a:latin typeface="Berlin Sans FB" panose="020E0602020502020306" pitchFamily="34" charset="0"/>
            </a:endParaRPr>
          </a:p>
          <a:p>
            <a:pPr marL="457200" lvl="1" indent="0">
              <a:buNone/>
            </a:pPr>
            <a:r>
              <a:rPr lang="en-US" sz="2800" dirty="0" smtClean="0">
                <a:latin typeface="Berlin Sans FB" panose="020E0602020502020306" pitchFamily="34" charset="0"/>
              </a:rPr>
              <a:t>a=50</a:t>
            </a:r>
            <a:endParaRPr lang="en-US" sz="2800" dirty="0">
              <a:latin typeface="Berlin Sans FB" panose="020E0602020502020306" pitchFamily="34" charset="0"/>
            </a:endParaRPr>
          </a:p>
          <a:p>
            <a:pPr marL="457200" lvl="1" indent="0">
              <a:buNone/>
            </a:pPr>
            <a:r>
              <a:rPr lang="en-US" sz="2800" dirty="0" smtClean="0">
                <a:latin typeface="Berlin Sans FB" panose="020E0602020502020306" pitchFamily="34" charset="0"/>
              </a:rPr>
              <a:t>b=70</a:t>
            </a:r>
            <a:endParaRPr lang="en-US" sz="2800" dirty="0">
              <a:latin typeface="Berlin Sans FB" panose="020E0602020502020306" pitchFamily="34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Berlin Sans FB" panose="020E0602020502020306" pitchFamily="34" charset="0"/>
              </a:rPr>
              <a:t>if </a:t>
            </a:r>
            <a:r>
              <a:rPr lang="kk-KZ" sz="2800" dirty="0" smtClean="0">
                <a:latin typeface="Berlin Sans FB" panose="020E0602020502020306" pitchFamily="34" charset="0"/>
              </a:rPr>
              <a:t> </a:t>
            </a:r>
            <a:r>
              <a:rPr lang="en-US" sz="2800" dirty="0" smtClean="0">
                <a:latin typeface="Berlin Sans FB" panose="020E0602020502020306" pitchFamily="34" charset="0"/>
              </a:rPr>
              <a:t>a</a:t>
            </a:r>
            <a:r>
              <a:rPr lang="en-US" sz="2800" dirty="0">
                <a:latin typeface="Berlin Sans FB" panose="020E0602020502020306" pitchFamily="34" charset="0"/>
              </a:rPr>
              <a:t>&gt;=</a:t>
            </a:r>
            <a:r>
              <a:rPr lang="en-US" sz="2800" dirty="0" smtClean="0">
                <a:latin typeface="Berlin Sans FB" panose="020E0602020502020306" pitchFamily="34" charset="0"/>
              </a:rPr>
              <a:t>50 and b&lt;75:</a:t>
            </a:r>
            <a:endParaRPr lang="en-US" sz="2800" dirty="0">
              <a:latin typeface="Berlin Sans FB" panose="020E0602020502020306" pitchFamily="34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Berlin Sans FB" panose="020E0602020502020306" pitchFamily="34" charset="0"/>
              </a:rPr>
              <a:t>    print</a:t>
            </a:r>
            <a:r>
              <a:rPr lang="en-US" sz="2800" dirty="0" smtClean="0"/>
              <a:t>("</a:t>
            </a:r>
            <a:r>
              <a:rPr lang="kk-KZ" sz="2800" dirty="0">
                <a:solidFill>
                  <a:srgbClr val="008080"/>
                </a:solidFill>
              </a:rPr>
              <a:t>Сіздің бағаңыз </a:t>
            </a:r>
            <a:r>
              <a:rPr lang="en-US" sz="2800" dirty="0"/>
              <a:t>%</a:t>
            </a:r>
            <a:r>
              <a:rPr lang="en-US" sz="2800" dirty="0" smtClean="0"/>
              <a:t>d</a:t>
            </a:r>
            <a:r>
              <a:rPr lang="kk-KZ" sz="2800" dirty="0" smtClean="0">
                <a:latin typeface="Berlin Sans FB" panose="020E0602020502020306" pitchFamily="34" charset="0"/>
              </a:rPr>
              <a:t> </a:t>
            </a:r>
            <a:r>
              <a:rPr lang="kk-KZ" sz="2800" dirty="0">
                <a:solidFill>
                  <a:srgbClr val="008080"/>
                </a:solidFill>
              </a:rPr>
              <a:t>мен</a:t>
            </a:r>
            <a:r>
              <a:rPr lang="kk-KZ" sz="2800" dirty="0" smtClean="0">
                <a:latin typeface="Berlin Sans FB" panose="020E0602020502020306" pitchFamily="34" charset="0"/>
              </a:rPr>
              <a:t> </a:t>
            </a:r>
            <a:r>
              <a:rPr lang="en-US" sz="2800" dirty="0"/>
              <a:t>%</a:t>
            </a:r>
            <a:r>
              <a:rPr lang="en-US" sz="2800" dirty="0" smtClean="0"/>
              <a:t>d</a:t>
            </a:r>
            <a:r>
              <a:rPr lang="kk-KZ" sz="2800" dirty="0" smtClean="0">
                <a:latin typeface="Berlin Sans FB" panose="020E0602020502020306" pitchFamily="34" charset="0"/>
              </a:rPr>
              <a:t> </a:t>
            </a:r>
            <a:r>
              <a:rPr lang="kk-KZ" sz="2800" dirty="0">
                <a:solidFill>
                  <a:srgbClr val="008080"/>
                </a:solidFill>
              </a:rPr>
              <a:t>аралығында</a:t>
            </a:r>
            <a:r>
              <a:rPr lang="en-US" sz="2800" dirty="0" smtClean="0">
                <a:latin typeface="Berlin Sans FB" panose="020E0602020502020306" pitchFamily="34" charset="0"/>
              </a:rPr>
              <a:t>" </a:t>
            </a:r>
            <a:r>
              <a:rPr lang="en-US" sz="2800" dirty="0" smtClean="0"/>
              <a:t>% (a, b))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dirty="0" smtClean="0">
                <a:latin typeface="Berlin Sans FB" panose="020E0602020502020306" pitchFamily="34" charset="0"/>
              </a:rPr>
              <a:t>else</a:t>
            </a:r>
            <a:r>
              <a:rPr lang="en-US" sz="2800" dirty="0">
                <a:latin typeface="Berlin Sans FB" panose="020E0602020502020306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2800" dirty="0">
                <a:latin typeface="Berlin Sans FB" panose="020E0602020502020306" pitchFamily="34" charset="0"/>
              </a:rPr>
              <a:t>    print</a:t>
            </a:r>
            <a:r>
              <a:rPr lang="en-US" sz="2800" dirty="0" smtClean="0"/>
              <a:t>("</a:t>
            </a:r>
            <a:r>
              <a:rPr lang="kk-KZ" sz="2800" dirty="0">
                <a:solidFill>
                  <a:srgbClr val="008080"/>
                </a:solidFill>
              </a:rPr>
              <a:t>Сіз</a:t>
            </a:r>
            <a:r>
              <a:rPr lang="kk-KZ" sz="2800" dirty="0" smtClean="0"/>
              <a:t> </a:t>
            </a:r>
            <a:r>
              <a:rPr lang="kk-KZ" sz="2800" dirty="0">
                <a:solidFill>
                  <a:srgbClr val="008080"/>
                </a:solidFill>
              </a:rPr>
              <a:t>жазғы</a:t>
            </a:r>
            <a:r>
              <a:rPr lang="kk-KZ" sz="2800" dirty="0" smtClean="0"/>
              <a:t> </a:t>
            </a:r>
            <a:r>
              <a:rPr lang="kk-KZ" sz="2800" dirty="0">
                <a:solidFill>
                  <a:srgbClr val="008080"/>
                </a:solidFill>
              </a:rPr>
              <a:t>семестрге</a:t>
            </a:r>
            <a:r>
              <a:rPr lang="kk-KZ" sz="2800" dirty="0" smtClean="0"/>
              <a:t> </a:t>
            </a:r>
            <a:r>
              <a:rPr lang="kk-KZ" sz="2800" dirty="0">
                <a:solidFill>
                  <a:srgbClr val="008080"/>
                </a:solidFill>
              </a:rPr>
              <a:t>қалдыңыз</a:t>
            </a:r>
            <a:r>
              <a:rPr lang="en-US" sz="2800" dirty="0" smtClean="0"/>
              <a:t>")</a:t>
            </a:r>
          </a:p>
          <a:p>
            <a:pPr lvl="1"/>
            <a:endParaRPr lang="en-US" dirty="0" smtClean="0">
              <a:latin typeface="Berlin Sans FB" panose="020E0602020502020306" pitchFamily="34" charset="0"/>
            </a:endParaRPr>
          </a:p>
          <a:p>
            <a:pPr lvl="1"/>
            <a:endParaRPr lang="en-US" dirty="0" smtClean="0">
              <a:latin typeface="Berlin Sans FB" panose="020E0602020502020306" pitchFamily="34" charset="0"/>
            </a:endParaRPr>
          </a:p>
          <a:p>
            <a:pPr lvl="1"/>
            <a:endParaRPr lang="en-US" dirty="0" smtClean="0">
              <a:latin typeface="Berlin Sans FB" panose="020E0602020502020306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413420"/>
            <a:ext cx="9707880" cy="953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181CB8"/>
                </a:solidFill>
                <a:latin typeface="+mn-lt"/>
              </a:rPr>
              <a:t>if-else</a:t>
            </a:r>
            <a:r>
              <a:rPr lang="en-US" dirty="0" smtClean="0">
                <a:solidFill>
                  <a:srgbClr val="181CB8"/>
                </a:solidFill>
                <a:latin typeface="+mn-lt"/>
              </a:rPr>
              <a:t> </a:t>
            </a:r>
            <a:r>
              <a:rPr lang="kk-KZ" dirty="0" smtClean="0">
                <a:solidFill>
                  <a:srgbClr val="181CB8"/>
                </a:solidFill>
                <a:latin typeface="+mn-lt"/>
              </a:rPr>
              <a:t>нұсқаулары </a:t>
            </a:r>
            <a:r>
              <a:rPr lang="en-US" dirty="0" smtClean="0">
                <a:solidFill>
                  <a:srgbClr val="181CB8"/>
                </a:solidFill>
                <a:latin typeface="+mn-lt"/>
              </a:rPr>
              <a:t>(</a:t>
            </a:r>
            <a:r>
              <a:rPr lang="kk-KZ" dirty="0" smtClean="0">
                <a:solidFill>
                  <a:srgbClr val="181CB8"/>
                </a:solidFill>
                <a:latin typeface="+mn-lt"/>
              </a:rPr>
              <a:t>шартты өрнектер)</a:t>
            </a:r>
            <a:endParaRPr lang="en-US" dirty="0">
              <a:solidFill>
                <a:srgbClr val="181CB8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61888" y="5495286"/>
            <a:ext cx="525888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sz="2400" dirty="0" smtClean="0"/>
              <a:t>                        Нәтижесі</a:t>
            </a:r>
            <a:r>
              <a:rPr lang="en-US" sz="2400" dirty="0" smtClean="0"/>
              <a:t> (a=50)</a:t>
            </a:r>
            <a:r>
              <a:rPr lang="kk-KZ" sz="2400" dirty="0" smtClean="0"/>
              <a:t>:</a:t>
            </a:r>
            <a:endParaRPr lang="ru-RU" sz="2400" dirty="0" smtClean="0"/>
          </a:p>
          <a:p>
            <a:r>
              <a:rPr lang="kk-KZ" sz="2400" dirty="0" smtClean="0">
                <a:solidFill>
                  <a:srgbClr val="C00000"/>
                </a:solidFill>
              </a:rPr>
              <a:t>Сіздің бағаңыз 50 мен 7</a:t>
            </a:r>
            <a:r>
              <a:rPr lang="en-US" sz="2400" dirty="0" smtClean="0">
                <a:solidFill>
                  <a:srgbClr val="C00000"/>
                </a:solidFill>
              </a:rPr>
              <a:t>5</a:t>
            </a:r>
            <a:r>
              <a:rPr lang="kk-KZ" sz="2400" dirty="0" smtClean="0">
                <a:solidFill>
                  <a:srgbClr val="C00000"/>
                </a:solidFill>
              </a:rPr>
              <a:t> аралығында</a:t>
            </a:r>
            <a:endParaRPr lang="kk-KZ" sz="24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8834" y="5508202"/>
            <a:ext cx="438095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sz="2400" dirty="0" smtClean="0"/>
              <a:t>                Нәтижесі</a:t>
            </a:r>
            <a:r>
              <a:rPr lang="en-US" sz="2400" dirty="0" smtClean="0"/>
              <a:t> (a=42)</a:t>
            </a:r>
            <a:r>
              <a:rPr lang="kk-KZ" sz="2400" dirty="0" smtClean="0"/>
              <a:t>:</a:t>
            </a:r>
            <a:endParaRPr lang="ru-RU" sz="2400" dirty="0" smtClean="0"/>
          </a:p>
          <a:p>
            <a:r>
              <a:rPr lang="kk-KZ" sz="2400" dirty="0" smtClean="0">
                <a:solidFill>
                  <a:srgbClr val="C00000"/>
                </a:solidFill>
              </a:rPr>
              <a:t>Сіз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kk-KZ" sz="2400" dirty="0" smtClean="0">
                <a:solidFill>
                  <a:srgbClr val="C00000"/>
                </a:solidFill>
              </a:rPr>
              <a:t>жазғы семестрге қалдыңыз</a:t>
            </a:r>
            <a:endParaRPr lang="kk-KZ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183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703705"/>
            <a:ext cx="8232648" cy="4351338"/>
          </a:xfrm>
        </p:spPr>
        <p:txBody>
          <a:bodyPr>
            <a:normAutofit/>
          </a:bodyPr>
          <a:lstStyle/>
          <a:p>
            <a:r>
              <a:rPr lang="kk-KZ" sz="2400" dirty="0" smtClean="0">
                <a:latin typeface="Berlin Sans FB" panose="020E0602020502020306" pitchFamily="34" charset="0"/>
              </a:rPr>
              <a:t>Күрделі </a:t>
            </a:r>
            <a:r>
              <a:rPr lang="en-US" sz="2400" dirty="0">
                <a:latin typeface="Berlin Sans FB" panose="020E0602020502020306" pitchFamily="34" charset="0"/>
              </a:rPr>
              <a:t>if</a:t>
            </a:r>
            <a:r>
              <a:rPr lang="kk-KZ" sz="2400" dirty="0" smtClean="0">
                <a:latin typeface="Berlin Sans FB" panose="020E0602020502020306" pitchFamily="34" charset="0"/>
              </a:rPr>
              <a:t> нұсқаулар: бірнеше шарттар бар</a:t>
            </a:r>
            <a:endParaRPr lang="en-US" sz="2400" dirty="0" smtClean="0">
              <a:latin typeface="Berlin Sans FB" panose="020E0602020502020306" pitchFamily="34" charset="0"/>
            </a:endParaRPr>
          </a:p>
          <a:p>
            <a:pPr>
              <a:spcAft>
                <a:spcPts val="600"/>
              </a:spcAft>
            </a:pPr>
            <a:r>
              <a:rPr lang="kk-KZ" sz="2400" dirty="0" smtClean="0">
                <a:latin typeface="Berlin Sans FB" panose="020E0602020502020306" pitchFamily="34" charset="0"/>
              </a:rPr>
              <a:t>6-мысал</a:t>
            </a:r>
            <a:r>
              <a:rPr lang="en-US" sz="2400" dirty="0" smtClean="0">
                <a:latin typeface="Berlin Sans FB" panose="020E0602020502020306" pitchFamily="34" charset="0"/>
              </a:rPr>
              <a:t>. x </a:t>
            </a:r>
            <a:r>
              <a:rPr lang="kk-KZ" sz="2400" dirty="0" smtClean="0">
                <a:latin typeface="Berlin Sans FB" panose="020E0602020502020306" pitchFamily="34" charset="0"/>
              </a:rPr>
              <a:t>айнымалысының таңбасын анықтау:</a:t>
            </a:r>
            <a:r>
              <a:rPr lang="en-US" sz="2400" dirty="0" smtClean="0">
                <a:latin typeface="Berlin Sans FB" panose="020E0602020502020306" pitchFamily="34" charset="0"/>
              </a:rPr>
              <a:t>  </a:t>
            </a:r>
          </a:p>
          <a:p>
            <a:pPr marL="0" lvl="0" indent="0" eaLnBrk="0" fontAlgn="base" hangingPunct="0">
              <a:lnSpc>
                <a:spcPct val="105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sz="2400" dirty="0">
                <a:latin typeface="Berlin Sans FB" panose="020E0602020502020306" pitchFamily="34" charset="0"/>
              </a:rPr>
              <a:t> </a:t>
            </a:r>
            <a:r>
              <a:rPr lang="en-US" sz="2400" dirty="0" smtClean="0">
                <a:latin typeface="Berlin Sans FB" panose="020E0602020502020306" pitchFamily="34" charset="0"/>
              </a:rPr>
              <a:t>  </a:t>
            </a: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br>
              <a:rPr lang="ru-RU" alt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ru-RU" altLang="ru-RU" sz="2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x &gt; </a:t>
            </a:r>
            <a:r>
              <a:rPr lang="ru-RU" alt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4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ru-RU" altLang="ru-RU" sz="2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elif</a:t>
            </a:r>
            <a:r>
              <a:rPr lang="ru-RU" altLang="ru-RU" sz="2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x &lt; </a:t>
            </a:r>
            <a:r>
              <a:rPr lang="ru-RU" alt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4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ru-RU" altLang="ru-RU" sz="2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(-</a:t>
            </a:r>
            <a:r>
              <a:rPr lang="ru-RU" alt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else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4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ru-RU" altLang="ru-RU" sz="2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altLang="ru-RU" sz="24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kk-KZ" dirty="0" smtClean="0">
                <a:latin typeface="Berlin Sans FB" panose="020E0602020502020306" pitchFamily="34" charset="0"/>
              </a:rPr>
              <a:t>                       </a:t>
            </a:r>
            <a:r>
              <a:rPr lang="kk-KZ" spc="1500" dirty="0" smtClean="0">
                <a:latin typeface="Berlin Sans FB" panose="020E0602020502020306" pitchFamily="34" charset="0"/>
              </a:rPr>
              <a:t>Нәтижелері</a:t>
            </a:r>
            <a:endParaRPr lang="en-US" spc="1500" dirty="0" smtClean="0">
              <a:latin typeface="Berlin Sans FB" panose="020E0602020502020306" pitchFamily="34" charset="0"/>
            </a:endParaRPr>
          </a:p>
          <a:p>
            <a:pPr lvl="1"/>
            <a:endParaRPr lang="en-US" dirty="0" smtClean="0">
              <a:latin typeface="Berlin Sans FB" panose="020E0602020502020306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413420"/>
            <a:ext cx="9707880" cy="953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181CB8"/>
                </a:solidFill>
                <a:latin typeface="+mn-lt"/>
              </a:rPr>
              <a:t>if-else</a:t>
            </a:r>
            <a:r>
              <a:rPr lang="en-US" dirty="0" smtClean="0">
                <a:solidFill>
                  <a:srgbClr val="181CB8"/>
                </a:solidFill>
                <a:latin typeface="+mn-lt"/>
              </a:rPr>
              <a:t> </a:t>
            </a:r>
            <a:r>
              <a:rPr lang="kk-KZ" dirty="0" smtClean="0">
                <a:solidFill>
                  <a:srgbClr val="181CB8"/>
                </a:solidFill>
                <a:latin typeface="+mn-lt"/>
              </a:rPr>
              <a:t>нұсқаулары </a:t>
            </a:r>
            <a:r>
              <a:rPr lang="en-US" dirty="0" smtClean="0">
                <a:solidFill>
                  <a:srgbClr val="181CB8"/>
                </a:solidFill>
                <a:latin typeface="+mn-lt"/>
              </a:rPr>
              <a:t>(</a:t>
            </a:r>
            <a:r>
              <a:rPr lang="kk-KZ" dirty="0" smtClean="0">
                <a:solidFill>
                  <a:srgbClr val="181CB8"/>
                </a:solidFill>
                <a:latin typeface="+mn-lt"/>
              </a:rPr>
              <a:t>шартты өрнектер)</a:t>
            </a:r>
            <a:endParaRPr lang="en-US" dirty="0">
              <a:solidFill>
                <a:srgbClr val="181CB8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4112" y="1767840"/>
            <a:ext cx="309676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   </a:t>
            </a:r>
            <a:r>
              <a:rPr lang="en-US" sz="2300" dirty="0" smtClean="0">
                <a:solidFill>
                  <a:srgbClr val="C00000"/>
                </a:solidFill>
              </a:rPr>
              <a:t>1</a:t>
            </a:r>
            <a:r>
              <a:rPr lang="kk-KZ" sz="2300" dirty="0" smtClean="0">
                <a:solidFill>
                  <a:srgbClr val="C00000"/>
                </a:solidFill>
              </a:rPr>
              <a:t>, егер </a:t>
            </a:r>
            <a:r>
              <a:rPr lang="en-US" sz="2300" dirty="0" smtClean="0">
                <a:solidFill>
                  <a:srgbClr val="C00000"/>
                </a:solidFill>
              </a:rPr>
              <a:t>x&gt;0               </a:t>
            </a:r>
            <a:endParaRPr lang="kk-KZ" sz="2300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sign(x)=   </a:t>
            </a:r>
            <a:r>
              <a:rPr lang="en-US" sz="2300" dirty="0" smtClean="0">
                <a:solidFill>
                  <a:srgbClr val="C00000"/>
                </a:solidFill>
              </a:rPr>
              <a:t>    0, </a:t>
            </a:r>
            <a:r>
              <a:rPr lang="kk-KZ" sz="2300" dirty="0" smtClean="0">
                <a:solidFill>
                  <a:srgbClr val="C00000"/>
                </a:solidFill>
              </a:rPr>
              <a:t>егер </a:t>
            </a:r>
            <a:r>
              <a:rPr lang="en-US" sz="2300" dirty="0" smtClean="0">
                <a:solidFill>
                  <a:srgbClr val="C00000"/>
                </a:solidFill>
              </a:rPr>
              <a:t>x=0</a:t>
            </a:r>
          </a:p>
          <a:p>
            <a:r>
              <a:rPr lang="en-US" sz="2300" dirty="0">
                <a:solidFill>
                  <a:srgbClr val="C00000"/>
                </a:solidFill>
              </a:rPr>
              <a:t> </a:t>
            </a:r>
            <a:r>
              <a:rPr lang="en-US" sz="2300" dirty="0" smtClean="0">
                <a:solidFill>
                  <a:srgbClr val="C00000"/>
                </a:solidFill>
              </a:rPr>
              <a:t>                    -1,</a:t>
            </a:r>
            <a:r>
              <a:rPr lang="ru-RU" sz="2300" dirty="0" smtClean="0">
                <a:solidFill>
                  <a:srgbClr val="C00000"/>
                </a:solidFill>
              </a:rPr>
              <a:t> </a:t>
            </a:r>
            <a:r>
              <a:rPr lang="kk-KZ" sz="2300" dirty="0">
                <a:solidFill>
                  <a:srgbClr val="C00000"/>
                </a:solidFill>
              </a:rPr>
              <a:t>егер </a:t>
            </a:r>
            <a:r>
              <a:rPr lang="en-US" sz="2300" dirty="0" smtClean="0">
                <a:solidFill>
                  <a:srgbClr val="C00000"/>
                </a:solidFill>
              </a:rPr>
              <a:t>x</a:t>
            </a:r>
            <a:r>
              <a:rPr lang="en-US" sz="2300" dirty="0">
                <a:solidFill>
                  <a:srgbClr val="C00000"/>
                </a:solidFill>
              </a:rPr>
              <a:t>&gt;</a:t>
            </a:r>
            <a:r>
              <a:rPr lang="en-US" sz="2300" dirty="0" smtClean="0">
                <a:solidFill>
                  <a:srgbClr val="C00000"/>
                </a:solidFill>
              </a:rPr>
              <a:t>0 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8936736" y="1828800"/>
            <a:ext cx="292608" cy="110947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474720" y="2620524"/>
            <a:ext cx="2393604" cy="26776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kk-KZ" alt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-3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k-KZ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&gt;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k-KZ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&lt;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k-KZ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k-KZ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992368" y="2638812"/>
            <a:ext cx="2393604" cy="26776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kk-KZ" alt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k-KZ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&gt;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k-KZ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&lt;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k-KZ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k-KZ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926592" y="2620524"/>
            <a:ext cx="2393604" cy="26776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kk-KZ" alt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k-KZ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&gt;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k-KZ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&lt;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k-KZ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k-KZ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2208" y="5913120"/>
            <a:ext cx="236524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                   </a:t>
            </a:r>
            <a:r>
              <a:rPr lang="en-US" sz="2000" b="1" dirty="0" smtClean="0">
                <a:solidFill>
                  <a:srgbClr val="C00000"/>
                </a:solidFill>
              </a:rPr>
              <a:t>1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80816" y="5919216"/>
            <a:ext cx="236524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                 </a:t>
            </a:r>
            <a:r>
              <a:rPr lang="en-US" sz="2000" b="1" dirty="0" smtClean="0">
                <a:solidFill>
                  <a:srgbClr val="C00000"/>
                </a:solidFill>
              </a:rPr>
              <a:t>-1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22848" y="5913120"/>
            <a:ext cx="236524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                 0</a:t>
            </a:r>
            <a:endParaRPr lang="ru-RU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81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k-KZ" b="1" dirty="0" smtClean="0"/>
              <a:t>7-мысал </a:t>
            </a:r>
            <a:r>
              <a:rPr lang="kk-KZ" dirty="0">
                <a:latin typeface="Berlin Sans FB" panose="020E0602020502020306" pitchFamily="34" charset="0"/>
              </a:rPr>
              <a:t>Күрделі </a:t>
            </a:r>
            <a:r>
              <a:rPr lang="en-US" dirty="0">
                <a:latin typeface="Berlin Sans FB" panose="020E0602020502020306" pitchFamily="34" charset="0"/>
              </a:rPr>
              <a:t>if</a:t>
            </a:r>
            <a:r>
              <a:rPr lang="kk-KZ" dirty="0">
                <a:latin typeface="Berlin Sans FB" panose="020E0602020502020306" pitchFamily="34" charset="0"/>
              </a:rPr>
              <a:t> нұсқаулар: бірнеше шарттар бар</a:t>
            </a:r>
            <a:endParaRPr lang="en-US" dirty="0">
              <a:latin typeface="Berlin Sans FB" panose="020E0602020502020306" pitchFamily="34" charset="0"/>
            </a:endParaRPr>
          </a:p>
          <a:p>
            <a:endParaRPr lang="kk-KZ" b="1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413420"/>
            <a:ext cx="9707880" cy="953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181CB8"/>
                </a:solidFill>
                <a:latin typeface="+mn-lt"/>
              </a:rPr>
              <a:t>if-else </a:t>
            </a:r>
            <a:r>
              <a:rPr lang="kk-KZ" dirty="0" smtClean="0">
                <a:solidFill>
                  <a:srgbClr val="181CB8"/>
                </a:solidFill>
                <a:latin typeface="+mn-lt"/>
              </a:rPr>
              <a:t>нұсқаулары </a:t>
            </a:r>
            <a:r>
              <a:rPr lang="en-US" dirty="0" smtClean="0">
                <a:solidFill>
                  <a:srgbClr val="181CB8"/>
                </a:solidFill>
                <a:latin typeface="+mn-lt"/>
              </a:rPr>
              <a:t>(</a:t>
            </a:r>
            <a:r>
              <a:rPr lang="kk-KZ" dirty="0" smtClean="0">
                <a:solidFill>
                  <a:srgbClr val="181CB8"/>
                </a:solidFill>
                <a:latin typeface="+mn-lt"/>
              </a:rPr>
              <a:t>шартты өрнектер)</a:t>
            </a:r>
            <a:endParaRPr lang="en-US" dirty="0">
              <a:solidFill>
                <a:srgbClr val="181CB8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2350" y="2313991"/>
            <a:ext cx="5449078" cy="35394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sz="2800" dirty="0"/>
              <a:t>print ("Сәлем!")  </a:t>
            </a:r>
          </a:p>
          <a:p>
            <a:r>
              <a:rPr lang="kk-KZ" sz="2800" dirty="0"/>
              <a:t>tauar1 = 5000  </a:t>
            </a:r>
          </a:p>
          <a:p>
            <a:r>
              <a:rPr lang="kk-KZ" sz="2800" dirty="0"/>
              <a:t>tauar2 = 4225  </a:t>
            </a:r>
          </a:p>
          <a:p>
            <a:r>
              <a:rPr lang="kk-KZ" sz="2800" dirty="0"/>
              <a:t>if  tauar1+ tauar2 &gt; 10000 :  </a:t>
            </a:r>
          </a:p>
          <a:p>
            <a:r>
              <a:rPr lang="kk-KZ" sz="2800" dirty="0"/>
              <a:t>    print ("Ақша жетпейді") </a:t>
            </a:r>
          </a:p>
          <a:p>
            <a:r>
              <a:rPr lang="kk-KZ" sz="2800" dirty="0"/>
              <a:t>else:  </a:t>
            </a:r>
          </a:p>
          <a:p>
            <a:r>
              <a:rPr lang="kk-KZ" sz="2800" dirty="0"/>
              <a:t>    print ("Ақша төленді")  </a:t>
            </a:r>
          </a:p>
          <a:p>
            <a:r>
              <a:rPr lang="kk-KZ" sz="2800" dirty="0"/>
              <a:t>print ("Көріскенше, күн жақсы…")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3614" y="2320087"/>
            <a:ext cx="5449078" cy="35394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sz="2800" dirty="0"/>
              <a:t>print ("Сәлем!")  </a:t>
            </a:r>
          </a:p>
          <a:p>
            <a:r>
              <a:rPr lang="kk-KZ" sz="2800" dirty="0"/>
              <a:t>tauar1 = </a:t>
            </a:r>
            <a:r>
              <a:rPr lang="kk-KZ" sz="2800" dirty="0" smtClean="0"/>
              <a:t>5500  </a:t>
            </a:r>
            <a:endParaRPr lang="kk-KZ" sz="2800" dirty="0"/>
          </a:p>
          <a:p>
            <a:r>
              <a:rPr lang="kk-KZ" sz="2800" dirty="0"/>
              <a:t>tauar2 = </a:t>
            </a:r>
            <a:r>
              <a:rPr lang="kk-KZ" sz="2800" dirty="0" smtClean="0"/>
              <a:t>6225  </a:t>
            </a:r>
            <a:endParaRPr lang="kk-KZ" sz="2800" dirty="0"/>
          </a:p>
          <a:p>
            <a:r>
              <a:rPr lang="kk-KZ" sz="2800" dirty="0"/>
              <a:t>if  tauar1+ tauar2 &gt; 10000 :  </a:t>
            </a:r>
          </a:p>
          <a:p>
            <a:r>
              <a:rPr lang="kk-KZ" sz="2800" dirty="0"/>
              <a:t>    print ("Ақша жетпейді") </a:t>
            </a:r>
          </a:p>
          <a:p>
            <a:r>
              <a:rPr lang="kk-KZ" sz="2800" dirty="0"/>
              <a:t>else:  </a:t>
            </a:r>
          </a:p>
          <a:p>
            <a:r>
              <a:rPr lang="kk-KZ" sz="2800" dirty="0"/>
              <a:t>    print ("Ақша төленді")  </a:t>
            </a:r>
          </a:p>
          <a:p>
            <a:r>
              <a:rPr lang="kk-KZ" sz="2800" dirty="0"/>
              <a:t>print ("Көріскенше, күн жақсы…")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1664" y="5900928"/>
            <a:ext cx="541324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dirty="0" smtClean="0">
                <a:solidFill>
                  <a:srgbClr val="C00000"/>
                </a:solidFill>
              </a:rPr>
              <a:t>Сәлем!</a:t>
            </a:r>
          </a:p>
          <a:p>
            <a:r>
              <a:rPr lang="kk-KZ" dirty="0" smtClean="0">
                <a:solidFill>
                  <a:srgbClr val="C00000"/>
                </a:solidFill>
              </a:rPr>
              <a:t>Ақша төленді</a:t>
            </a:r>
          </a:p>
          <a:p>
            <a:r>
              <a:rPr lang="kk-KZ" dirty="0" smtClean="0">
                <a:solidFill>
                  <a:srgbClr val="C00000"/>
                </a:solidFill>
              </a:rPr>
              <a:t>Көріскенше, күн жақсы…</a:t>
            </a:r>
            <a:endParaRPr lang="kk-KZ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6352" y="5907024"/>
            <a:ext cx="541324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dirty="0" smtClean="0">
                <a:solidFill>
                  <a:srgbClr val="C00000"/>
                </a:solidFill>
              </a:rPr>
              <a:t>Сәлем!</a:t>
            </a:r>
          </a:p>
          <a:p>
            <a:r>
              <a:rPr lang="kk-KZ" dirty="0" smtClean="0">
                <a:solidFill>
                  <a:srgbClr val="C00000"/>
                </a:solidFill>
              </a:rPr>
              <a:t>Ақша жетпейді</a:t>
            </a:r>
          </a:p>
          <a:p>
            <a:r>
              <a:rPr lang="kk-KZ" dirty="0" smtClean="0">
                <a:solidFill>
                  <a:srgbClr val="C00000"/>
                </a:solidFill>
              </a:rPr>
              <a:t>Көріскенше, күн жақсы…</a:t>
            </a:r>
            <a:endParaRPr lang="kk-KZ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45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269842377"/>
              </p:ext>
            </p:extLst>
          </p:nvPr>
        </p:nvGraphicFramePr>
        <p:xfrm>
          <a:off x="8046720" y="2389853"/>
          <a:ext cx="2889504" cy="2739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3322">
                  <a:extLst>
                    <a:ext uri="{9D8B030D-6E8A-4147-A177-3AD203B41FA5}">
                      <a16:colId xmlns="" xmlns:a16="http://schemas.microsoft.com/office/drawing/2014/main" val="3765572317"/>
                    </a:ext>
                  </a:extLst>
                </a:gridCol>
                <a:gridCol w="1426182">
                  <a:extLst>
                    <a:ext uri="{9D8B030D-6E8A-4147-A177-3AD203B41FA5}">
                      <a16:colId xmlns="" xmlns:a16="http://schemas.microsoft.com/office/drawing/2014/main" val="1556098456"/>
                    </a:ext>
                  </a:extLst>
                </a:gridCol>
              </a:tblGrid>
              <a:tr h="6514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k-KZ" sz="2400">
                          <a:effectLst/>
                        </a:rPr>
                        <a:t>Балл мөлшері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k-KZ" sz="2400">
                          <a:effectLst/>
                        </a:rPr>
                        <a:t>Әріптік бағасы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70626205"/>
                  </a:ext>
                </a:extLst>
              </a:tr>
              <a:tr h="318339">
                <a:tc>
                  <a:txBody>
                    <a:bodyPr/>
                    <a:lstStyle/>
                    <a:p>
                      <a:pPr marL="20256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k-KZ" sz="2400">
                          <a:effectLst/>
                        </a:rPr>
                        <a:t>90 – 100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390369564"/>
                  </a:ext>
                </a:extLst>
              </a:tr>
              <a:tr h="318339">
                <a:tc>
                  <a:txBody>
                    <a:bodyPr/>
                    <a:lstStyle/>
                    <a:p>
                      <a:pPr marL="20256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k-KZ" sz="2400" dirty="0">
                          <a:effectLst/>
                        </a:rPr>
                        <a:t>70 – 89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98241861"/>
                  </a:ext>
                </a:extLst>
              </a:tr>
              <a:tr h="318339">
                <a:tc>
                  <a:txBody>
                    <a:bodyPr/>
                    <a:lstStyle/>
                    <a:p>
                      <a:pPr marL="20256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60 – 69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0781210"/>
                  </a:ext>
                </a:extLst>
              </a:tr>
              <a:tr h="318339">
                <a:tc>
                  <a:txBody>
                    <a:bodyPr/>
                    <a:lstStyle/>
                    <a:p>
                      <a:pPr marL="20256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r>
                        <a:rPr lang="kk-KZ" sz="2400">
                          <a:effectLst/>
                        </a:rPr>
                        <a:t>0 </a:t>
                      </a:r>
                      <a:r>
                        <a:rPr lang="en-US" sz="2400">
                          <a:effectLst/>
                        </a:rPr>
                        <a:t>– 5</a:t>
                      </a:r>
                      <a:r>
                        <a:rPr lang="kk-KZ" sz="2400">
                          <a:effectLst/>
                        </a:rPr>
                        <a:t>9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54318039"/>
                  </a:ext>
                </a:extLst>
              </a:tr>
              <a:tr h="318339">
                <a:tc>
                  <a:txBody>
                    <a:bodyPr/>
                    <a:lstStyle/>
                    <a:p>
                      <a:pPr marL="20256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 – 49 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29839786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838200" y="413420"/>
            <a:ext cx="9707880" cy="953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k-KZ" b="1" dirty="0" smtClean="0">
                <a:solidFill>
                  <a:srgbClr val="181CB8"/>
                </a:solidFill>
                <a:latin typeface="+mn-lt"/>
              </a:rPr>
              <a:t>if-elif</a:t>
            </a:r>
            <a:r>
              <a:rPr lang="en-US" dirty="0" smtClean="0">
                <a:solidFill>
                  <a:srgbClr val="181CB8"/>
                </a:solidFill>
                <a:latin typeface="+mn-lt"/>
              </a:rPr>
              <a:t> </a:t>
            </a:r>
            <a:r>
              <a:rPr lang="kk-KZ" dirty="0" smtClean="0">
                <a:solidFill>
                  <a:srgbClr val="181CB8"/>
                </a:solidFill>
                <a:latin typeface="+mn-lt"/>
              </a:rPr>
              <a:t>нұсқаулары </a:t>
            </a:r>
            <a:r>
              <a:rPr lang="en-US" dirty="0" smtClean="0">
                <a:solidFill>
                  <a:srgbClr val="181CB8"/>
                </a:solidFill>
                <a:latin typeface="+mn-lt"/>
              </a:rPr>
              <a:t>(</a:t>
            </a:r>
            <a:r>
              <a:rPr lang="kk-KZ" dirty="0" smtClean="0">
                <a:solidFill>
                  <a:srgbClr val="181CB8"/>
                </a:solidFill>
                <a:latin typeface="+mn-lt"/>
              </a:rPr>
              <a:t>шартты өрнектер)</a:t>
            </a:r>
            <a:endParaRPr lang="en-US" dirty="0">
              <a:solidFill>
                <a:srgbClr val="181CB8"/>
              </a:solidFill>
              <a:latin typeface="+mn-lt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121664" y="1456521"/>
            <a:ext cx="5114349" cy="51706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 = </a:t>
            </a: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90; </a:t>
            </a: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 = </a:t>
            </a: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70</a:t>
            </a:r>
            <a:b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 = </a:t>
            </a: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60; </a:t>
            </a: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 = </a:t>
            </a: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50</a:t>
            </a:r>
            <a:b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kk-KZ" altLang="ru-RU" sz="2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# Қолданушы балл енгізеді</a:t>
            </a:r>
            <a:br>
              <a:rPr kumimoji="0" lang="kk-KZ" altLang="ru-RU" sz="2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ball = </a:t>
            </a: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int</a:t>
            </a: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input</a:t>
            </a: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kumimoji="0" lang="kk-KZ" altLang="ru-RU" sz="2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'Балл мөлшерін енгізіңіз: '</a:t>
            </a: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))</a:t>
            </a:r>
            <a:b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kk-KZ" altLang="ru-RU" sz="2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# Баллдың әріптік баламасын анықтау</a:t>
            </a:r>
            <a:br>
              <a:rPr kumimoji="0" lang="kk-KZ" altLang="ru-RU" sz="2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kk-KZ" altLang="ru-RU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if </a:t>
            </a: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ball &gt;=A:</a:t>
            </a:r>
            <a:b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print</a:t>
            </a: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kumimoji="0" lang="kk-KZ" altLang="ru-RU" sz="22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'Әріптік баға - A'</a:t>
            </a: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b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kk-KZ" altLang="ru-RU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elif </a:t>
            </a: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ball &gt;=B:</a:t>
            </a:r>
            <a:b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print</a:t>
            </a: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kumimoji="0" lang="kk-KZ" altLang="ru-RU" sz="22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'Әріптік баға - B'</a:t>
            </a: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b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kk-KZ" altLang="ru-RU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elif </a:t>
            </a: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ball &gt;= C:</a:t>
            </a:r>
            <a:b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print</a:t>
            </a: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kumimoji="0" lang="kk-KZ" altLang="ru-RU" sz="22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'Әріптік баға - C'</a:t>
            </a: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b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kk-KZ" altLang="ru-RU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elif </a:t>
            </a: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ball &gt;= D:</a:t>
            </a:r>
            <a:b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print</a:t>
            </a: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kumimoji="0" lang="kk-KZ" altLang="ru-RU" sz="22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'Әріптік баға - D'</a:t>
            </a: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b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kk-KZ" altLang="ru-RU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else</a:t>
            </a: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b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print</a:t>
            </a: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kumimoji="0" lang="kk-KZ" altLang="ru-RU" sz="22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'Әріптік баға - F'</a:t>
            </a:r>
            <a:r>
              <a:rPr kumimoji="0" lang="kk-KZ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kumimoji="0" lang="kk-KZ" alt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145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b="1" dirty="0" smtClean="0">
                <a:solidFill>
                  <a:srgbClr val="0070C0"/>
                </a:solidFill>
              </a:rPr>
              <a:t>Практикалық жұмыс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4776" y="15817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k-KZ" dirty="0" smtClean="0"/>
              <a:t>1. екі айнымалыға сандық мәндер меншіктеледі;  </a:t>
            </a:r>
          </a:p>
          <a:p>
            <a:r>
              <a:rPr lang="kk-KZ" dirty="0" smtClean="0"/>
              <a:t>2. егер бірінші айнымалының мәні екіншісінен артық болса, онда айнымалылар мәндерінің айырмасын (біріншісінен екіншісін азайту) табыңыздар, нәтижесін үшінші айнымалыға меншіктеңіз-дер;  </a:t>
            </a:r>
          </a:p>
          <a:p>
            <a:r>
              <a:rPr lang="kk-KZ" dirty="0" smtClean="0"/>
              <a:t>3. егер бірінші айнымалының мәні екіншісінен кіші болса, онда үшінші айнымалы екеуінің қосындысына тең болады;  </a:t>
            </a:r>
          </a:p>
          <a:p>
            <a:r>
              <a:rPr lang="kk-KZ" dirty="0" smtClean="0"/>
              <a:t>4. қалған барлық жағдайларда, үшінші айнымалыға бірінші айнымалы мәнін меншіктеңіз; </a:t>
            </a:r>
          </a:p>
          <a:p>
            <a:r>
              <a:rPr lang="kk-KZ" dirty="0" smtClean="0"/>
              <a:t>5. экранға айнымалылар мәндерін шығарыңыздар. </a:t>
            </a:r>
            <a:endParaRPr lang="kk-KZ" dirty="0"/>
          </a:p>
        </p:txBody>
      </p:sp>
    </p:spTree>
    <p:extLst>
      <p:ext uri="{BB962C8B-B14F-4D97-AF65-F5344CB8AC3E}">
        <p14:creationId xmlns="" xmlns:p14="http://schemas.microsoft.com/office/powerpoint/2010/main" val="41653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0392" y="1593977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kk-KZ" dirty="0" smtClean="0">
                <a:solidFill>
                  <a:schemeClr val="accent5"/>
                </a:solidFill>
              </a:rPr>
              <a:t>A</a:t>
            </a:r>
            <a:r>
              <a:rPr lang="kk-KZ" dirty="0" smtClean="0"/>
              <a:t> және </a:t>
            </a:r>
            <a:r>
              <a:rPr lang="kk-KZ" dirty="0" smtClean="0">
                <a:solidFill>
                  <a:schemeClr val="accent5"/>
                </a:solidFill>
              </a:rPr>
              <a:t>В</a:t>
            </a:r>
            <a:r>
              <a:rPr lang="kk-KZ" dirty="0" smtClean="0"/>
              <a:t> бүтін сандары берілген. Егер </a:t>
            </a:r>
            <a:r>
              <a:rPr lang="kk-KZ" dirty="0">
                <a:solidFill>
                  <a:schemeClr val="accent5"/>
                </a:solidFill>
              </a:rPr>
              <a:t>A &lt; B </a:t>
            </a:r>
            <a:r>
              <a:rPr lang="kk-KZ" dirty="0" smtClean="0"/>
              <a:t>болса, </a:t>
            </a:r>
            <a:r>
              <a:rPr lang="kk-KZ" dirty="0">
                <a:solidFill>
                  <a:schemeClr val="accent5"/>
                </a:solidFill>
              </a:rPr>
              <a:t>А</a:t>
            </a:r>
            <a:r>
              <a:rPr lang="kk-KZ" dirty="0" smtClean="0"/>
              <a:t>-дан </a:t>
            </a:r>
            <a:r>
              <a:rPr lang="kk-KZ" dirty="0">
                <a:solidFill>
                  <a:schemeClr val="accent5"/>
                </a:solidFill>
              </a:rPr>
              <a:t>В</a:t>
            </a:r>
            <a:r>
              <a:rPr lang="kk-KZ" dirty="0" smtClean="0"/>
              <a:t>-ға дейінгі барлық сандарды өсу ретімен, кері жағдайда, оларды кему ретімен экранға шыарыңыз.</a:t>
            </a:r>
          </a:p>
          <a:p>
            <a:pPr lvl="0"/>
            <a:r>
              <a:rPr lang="kk-KZ" dirty="0">
                <a:solidFill>
                  <a:schemeClr val="accent5"/>
                </a:solidFill>
              </a:rPr>
              <a:t>A</a:t>
            </a:r>
            <a:r>
              <a:rPr lang="kk-KZ" dirty="0" smtClean="0"/>
              <a:t> және </a:t>
            </a:r>
            <a:r>
              <a:rPr lang="kk-KZ" dirty="0">
                <a:solidFill>
                  <a:schemeClr val="accent5"/>
                </a:solidFill>
              </a:rPr>
              <a:t>В</a:t>
            </a:r>
            <a:r>
              <a:rPr lang="kk-KZ" dirty="0" smtClean="0"/>
              <a:t> бүтін сандары берілген</a:t>
            </a:r>
            <a:r>
              <a:rPr lang="kk-KZ" altLang="ru-RU" dirty="0" smtClean="0">
                <a:solidFill>
                  <a:srgbClr val="373A3C"/>
                </a:solidFill>
              </a:rPr>
              <a:t>, </a:t>
            </a:r>
            <a:r>
              <a:rPr lang="kk-KZ" altLang="ru-RU" dirty="0">
                <a:solidFill>
                  <a:schemeClr val="accent5"/>
                </a:solidFill>
              </a:rPr>
              <a:t>A&gt;B</a:t>
            </a:r>
            <a:r>
              <a:rPr lang="kk-KZ" altLang="ru-RU" dirty="0" smtClean="0">
                <a:solidFill>
                  <a:srgbClr val="373A3C"/>
                </a:solidFill>
              </a:rPr>
              <a:t>. </a:t>
            </a:r>
            <a:r>
              <a:rPr lang="kk-KZ" dirty="0">
                <a:solidFill>
                  <a:schemeClr val="accent5"/>
                </a:solidFill>
              </a:rPr>
              <a:t>А</a:t>
            </a:r>
            <a:r>
              <a:rPr lang="kk-KZ" dirty="0" smtClean="0"/>
              <a:t>-дан </a:t>
            </a:r>
            <a:r>
              <a:rPr lang="kk-KZ" dirty="0">
                <a:solidFill>
                  <a:schemeClr val="accent5"/>
                </a:solidFill>
              </a:rPr>
              <a:t>В</a:t>
            </a:r>
            <a:r>
              <a:rPr lang="kk-KZ" dirty="0" smtClean="0"/>
              <a:t>-ға дейінгі барлық тақ сандарды кему ретімен экранға шығарыңыз</a:t>
            </a:r>
            <a:r>
              <a:rPr lang="kk-KZ" altLang="ru-RU" dirty="0" smtClean="0">
                <a:solidFill>
                  <a:srgbClr val="373A3C"/>
                </a:solidFill>
              </a:rPr>
              <a:t>. Бұл есепті </a:t>
            </a:r>
            <a:r>
              <a:rPr lang="kk-KZ" altLang="ru-RU" dirty="0">
                <a:solidFill>
                  <a:schemeClr val="accent5"/>
                </a:solidFill>
              </a:rPr>
              <a:t>if</a:t>
            </a:r>
            <a:r>
              <a:rPr lang="kk-KZ" altLang="ru-RU" dirty="0" smtClean="0">
                <a:solidFill>
                  <a:srgbClr val="373A3C"/>
                </a:solidFill>
              </a:rPr>
              <a:t> операторын қолданбай шығаруға болады.</a:t>
            </a:r>
            <a:r>
              <a:rPr lang="kk-KZ" altLang="ru-RU" dirty="0" smtClean="0"/>
              <a:t> </a:t>
            </a:r>
          </a:p>
          <a:p>
            <a:pPr lvl="0"/>
            <a:r>
              <a:rPr lang="kk-KZ" dirty="0">
                <a:solidFill>
                  <a:srgbClr val="7030A0"/>
                </a:solidFill>
              </a:rPr>
              <a:t>10</a:t>
            </a:r>
            <a:r>
              <a:rPr lang="kk-KZ" dirty="0" smtClean="0"/>
              <a:t> бүтін сан берілген. Солардың қосындысын табу керек. Осы прог-рамманы айнымалылардың ең аз санын қолдана отырып шығаруға тырысыңыз. </a:t>
            </a:r>
          </a:p>
          <a:p>
            <a:pPr lvl="0"/>
            <a:r>
              <a:rPr lang="kk-KZ" dirty="0" smtClean="0"/>
              <a:t>Берілген </a:t>
            </a:r>
            <a:r>
              <a:rPr lang="kk-KZ" dirty="0">
                <a:solidFill>
                  <a:schemeClr val="accent5"/>
                </a:solidFill>
              </a:rPr>
              <a:t>n</a:t>
            </a:r>
            <a:r>
              <a:rPr lang="kk-KZ" dirty="0" smtClean="0"/>
              <a:t> натурал санының факториалын (</a:t>
            </a:r>
            <a:r>
              <a:rPr lang="kk-KZ" dirty="0">
                <a:solidFill>
                  <a:schemeClr val="accent5"/>
                </a:solidFill>
              </a:rPr>
              <a:t>n!</a:t>
            </a:r>
            <a:r>
              <a:rPr lang="kk-KZ" dirty="0" smtClean="0"/>
              <a:t>) табу қажет. Мұнда математикалық </a:t>
            </a:r>
            <a:r>
              <a:rPr lang="kk-KZ" dirty="0">
                <a:solidFill>
                  <a:schemeClr val="accent5"/>
                </a:solidFill>
              </a:rPr>
              <a:t>math</a:t>
            </a:r>
            <a:r>
              <a:rPr lang="kk-KZ" dirty="0" smtClean="0"/>
              <a:t> кітапханасын қолдануға болмайды.</a:t>
            </a:r>
            <a:endParaRPr lang="kk-KZ" altLang="ru-RU" sz="4000" dirty="0" smtClean="0"/>
          </a:p>
          <a:p>
            <a:endParaRPr lang="kk-KZ" dirty="0" smtClean="0"/>
          </a:p>
          <a:p>
            <a:endParaRPr lang="kk-KZ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k-KZ" b="1" dirty="0" smtClean="0">
                <a:solidFill>
                  <a:srgbClr val="0070C0"/>
                </a:solidFill>
              </a:rPr>
              <a:t>Практикалық жұмыс</a:t>
            </a:r>
            <a:endParaRPr lang="ru-RU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051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k-KZ" b="1" dirty="0" smtClean="0">
                <a:solidFill>
                  <a:srgbClr val="0070C0"/>
                </a:solidFill>
              </a:rPr>
              <a:t>Практикалық жұмыс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01624" y="1605930"/>
            <a:ext cx="1055404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kumimoji="0" lang="kk-KZ" altLang="ru-RU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-apple-system"/>
              </a:rPr>
              <a:t>   Берілген  </a:t>
            </a:r>
            <a:r>
              <a:rPr kumimoji="0" lang="kk-KZ" altLang="ru-RU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MathJax_Math-italic"/>
              </a:rPr>
              <a:t>n</a:t>
            </a:r>
            <a:r>
              <a:rPr kumimoji="0" lang="kk-KZ" altLang="ru-RU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-apple-system"/>
              </a:rPr>
              <a:t> </a:t>
            </a:r>
            <a:r>
              <a:rPr lang="kk-KZ" altLang="ru-RU" dirty="0" smtClean="0">
                <a:solidFill>
                  <a:srgbClr val="373A3C"/>
                </a:solidFill>
                <a:latin typeface="-apple-system"/>
              </a:rPr>
              <a:t>натурал саны </a:t>
            </a:r>
            <a:r>
              <a:rPr kumimoji="0" lang="kk-KZ" altLang="ru-RU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-apple-system"/>
              </a:rPr>
              <a:t>бойынша келесі қосындыны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k-KZ" altLang="ru-RU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MathJax_Main"/>
              </a:rPr>
              <a:t>             </a:t>
            </a:r>
            <a:r>
              <a:rPr lang="kk-KZ" altLang="ru-RU" dirty="0" smtClean="0">
                <a:solidFill>
                  <a:schemeClr val="accent5"/>
                </a:solidFill>
                <a:latin typeface="MathJax_Main"/>
              </a:rPr>
              <a:t>s = </a:t>
            </a:r>
            <a:r>
              <a:rPr kumimoji="0" lang="kk-KZ" altLang="ru-RU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MathJax_Main"/>
              </a:rPr>
              <a:t>1!+2!+3!+...+</a:t>
            </a:r>
            <a:r>
              <a:rPr kumimoji="0" lang="kk-KZ" altLang="ru-RU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MathJax_Math-italic"/>
              </a:rPr>
              <a:t>n</a:t>
            </a:r>
            <a:r>
              <a:rPr kumimoji="0" lang="kk-KZ" altLang="ru-RU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MathJax_Main"/>
              </a:rPr>
              <a:t>!</a:t>
            </a:r>
            <a:r>
              <a:rPr kumimoji="0" lang="kk-KZ" altLang="ru-RU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-apple-system"/>
              </a:rPr>
              <a:t>1!+2!+3!+...+</a:t>
            </a:r>
            <a:r>
              <a:rPr kumimoji="0" lang="kk-KZ" altLang="ru-RU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-apple-system"/>
              </a:rPr>
              <a:t>n</a:t>
            </a:r>
            <a:r>
              <a:rPr kumimoji="0" lang="kk-KZ" altLang="ru-RU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-apple-system"/>
              </a:rPr>
              <a:t>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k-KZ" altLang="ru-RU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-apple-system"/>
              </a:rPr>
              <a:t>табу керек. Бұл есепте тек бір ғана циклді қолдануға болады.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k-KZ" altLang="ru-RU" dirty="0" smtClean="0">
                <a:solidFill>
                  <a:srgbClr val="373A3C"/>
                </a:solidFill>
                <a:latin typeface="-apple-system"/>
              </a:rPr>
              <a:t>Mұнда </a:t>
            </a:r>
            <a:r>
              <a:rPr lang="kk-KZ" altLang="ru-RU" dirty="0" smtClean="0">
                <a:solidFill>
                  <a:schemeClr val="accent5"/>
                </a:solidFill>
                <a:latin typeface="-apple-system"/>
              </a:rPr>
              <a:t>math</a:t>
            </a:r>
            <a:r>
              <a:rPr lang="kk-KZ" altLang="ru-RU" dirty="0" smtClean="0">
                <a:solidFill>
                  <a:srgbClr val="373A3C"/>
                </a:solidFill>
                <a:latin typeface="-apple-system"/>
              </a:rPr>
              <a:t> кітапханасын қолдануға да </a:t>
            </a:r>
            <a:r>
              <a:rPr kumimoji="0" lang="kk-KZ" altLang="ru-RU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-apple-system"/>
              </a:rPr>
              <a:t>болмайды.</a:t>
            </a:r>
            <a:r>
              <a:rPr kumimoji="0" lang="kk-KZ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52954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256" y="438912"/>
            <a:ext cx="10515600" cy="1215200"/>
          </a:xfrm>
        </p:spPr>
        <p:txBody>
          <a:bodyPr/>
          <a:lstStyle/>
          <a:p>
            <a:r>
              <a:rPr lang="en-US" dirty="0" smtClean="0">
                <a:solidFill>
                  <a:srgbClr val="181CB8"/>
                </a:solidFill>
                <a:latin typeface="+mn-lt"/>
              </a:rPr>
              <a:t>Ma</a:t>
            </a:r>
            <a:r>
              <a:rPr lang="kk-KZ" dirty="0" smtClean="0">
                <a:solidFill>
                  <a:srgbClr val="181CB8"/>
                </a:solidFill>
                <a:latin typeface="+mn-lt"/>
              </a:rPr>
              <a:t>тематикалық операторлар</a:t>
            </a:r>
            <a:endParaRPr lang="en-US" dirty="0">
              <a:solidFill>
                <a:srgbClr val="181CB8"/>
              </a:solidFill>
              <a:latin typeface="+mn-lt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996166822"/>
              </p:ext>
            </p:extLst>
          </p:nvPr>
        </p:nvGraphicFramePr>
        <p:xfrm>
          <a:off x="2706254" y="1304544"/>
          <a:ext cx="7620371" cy="5448248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768666">
                  <a:extLst>
                    <a:ext uri="{9D8B030D-6E8A-4147-A177-3AD203B41FA5}">
                      <a16:colId xmlns="" xmlns:a16="http://schemas.microsoft.com/office/drawing/2014/main" val="2190364237"/>
                    </a:ext>
                  </a:extLst>
                </a:gridCol>
                <a:gridCol w="1685202">
                  <a:extLst>
                    <a:ext uri="{9D8B030D-6E8A-4147-A177-3AD203B41FA5}">
                      <a16:colId xmlns="" xmlns:a16="http://schemas.microsoft.com/office/drawing/2014/main" val="300548116"/>
                    </a:ext>
                  </a:extLst>
                </a:gridCol>
                <a:gridCol w="3166503">
                  <a:extLst>
                    <a:ext uri="{9D8B030D-6E8A-4147-A177-3AD203B41FA5}">
                      <a16:colId xmlns="" xmlns:a16="http://schemas.microsoft.com/office/drawing/2014/main" val="2208121924"/>
                    </a:ext>
                  </a:extLst>
                </a:gridCol>
              </a:tblGrid>
              <a:tr h="300207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Операциясы</a:t>
                      </a:r>
                      <a:endParaRPr lang="kk-KZ" sz="1800" b="1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Синтаксисі</a:t>
                      </a:r>
                      <a:endParaRPr lang="kk-KZ" sz="1800" b="1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Функциясы</a:t>
                      </a:r>
                      <a:endParaRPr lang="kk-KZ" sz="1800" b="1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432349"/>
                  </a:ext>
                </a:extLst>
              </a:tr>
              <a:tr h="216915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Қосу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a + b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add(a, b)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extLst>
                  <a:ext uri="{0D108BD9-81ED-4DB2-BD59-A6C34878D82A}">
                    <a16:rowId xmlns="" xmlns:a16="http://schemas.microsoft.com/office/drawing/2014/main" val="3121315460"/>
                  </a:ext>
                </a:extLst>
              </a:tr>
              <a:tr h="276661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Біріктіру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seq1 + seq2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concat(seq1, seq2)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extLst>
                  <a:ext uri="{0D108BD9-81ED-4DB2-BD59-A6C34878D82A}">
                    <a16:rowId xmlns="" xmlns:a16="http://schemas.microsoft.com/office/drawing/2014/main" val="60973336"/>
                  </a:ext>
                </a:extLst>
              </a:tr>
              <a:tr h="412049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Containment Test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obj in seq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contains(seq, obj)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extLst>
                  <a:ext uri="{0D108BD9-81ED-4DB2-BD59-A6C34878D82A}">
                    <a16:rowId xmlns="" xmlns:a16="http://schemas.microsoft.com/office/drawing/2014/main" val="4072606685"/>
                  </a:ext>
                </a:extLst>
              </a:tr>
              <a:tr h="276661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Бөлу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a / b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truediv(a, b)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extLst>
                  <a:ext uri="{0D108BD9-81ED-4DB2-BD59-A6C34878D82A}">
                    <a16:rowId xmlns="" xmlns:a16="http://schemas.microsoft.com/office/drawing/2014/main" val="1678640492"/>
                  </a:ext>
                </a:extLst>
              </a:tr>
              <a:tr h="276661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Бөлу (бүтін бөлінді алу)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a // b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floordiv(a, b)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extLst>
                  <a:ext uri="{0D108BD9-81ED-4DB2-BD59-A6C34878D82A}">
                    <a16:rowId xmlns="" xmlns:a16="http://schemas.microsoft.com/office/drawing/2014/main" val="3839324028"/>
                  </a:ext>
                </a:extLst>
              </a:tr>
              <a:tr h="276661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ЖӘНЕ (биттер үшін)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a &amp; b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and_(a, b)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extLst>
                  <a:ext uri="{0D108BD9-81ED-4DB2-BD59-A6C34878D82A}">
                    <a16:rowId xmlns="" xmlns:a16="http://schemas.microsoft.com/office/drawing/2014/main" val="847179249"/>
                  </a:ext>
                </a:extLst>
              </a:tr>
              <a:tr h="412049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Bitwise Exclusive Or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a ^ b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xor(a, b)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extLst>
                  <a:ext uri="{0D108BD9-81ED-4DB2-BD59-A6C34878D82A}">
                    <a16:rowId xmlns="" xmlns:a16="http://schemas.microsoft.com/office/drawing/2014/main" val="1076961662"/>
                  </a:ext>
                </a:extLst>
              </a:tr>
              <a:tr h="276661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ТЕРІСТЕУ (биттер үшін)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~ a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invert(a)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extLst>
                  <a:ext uri="{0D108BD9-81ED-4DB2-BD59-A6C34878D82A}">
                    <a16:rowId xmlns="" xmlns:a16="http://schemas.microsoft.com/office/drawing/2014/main" val="1112711343"/>
                  </a:ext>
                </a:extLst>
              </a:tr>
              <a:tr h="276661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НЕМЕСЕ (биттер үшін)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a | b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or_(a, b)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extLst>
                  <a:ext uri="{0D108BD9-81ED-4DB2-BD59-A6C34878D82A}">
                    <a16:rowId xmlns="" xmlns:a16="http://schemas.microsoft.com/office/drawing/2014/main" val="3674191809"/>
                  </a:ext>
                </a:extLst>
              </a:tr>
              <a:tr h="276661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Дәрежелеу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a ** b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pow(a, b)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extLst>
                  <a:ext uri="{0D108BD9-81ED-4DB2-BD59-A6C34878D82A}">
                    <a16:rowId xmlns="" xmlns:a16="http://schemas.microsoft.com/office/drawing/2014/main" val="557268135"/>
                  </a:ext>
                </a:extLst>
              </a:tr>
              <a:tr h="216915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Identity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a is b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is_(a, b)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extLst>
                  <a:ext uri="{0D108BD9-81ED-4DB2-BD59-A6C34878D82A}">
                    <a16:rowId xmlns="" xmlns:a16="http://schemas.microsoft.com/office/drawing/2014/main" val="4133797050"/>
                  </a:ext>
                </a:extLst>
              </a:tr>
              <a:tr h="276661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Identity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a is not b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is_not(a, b)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extLst>
                  <a:ext uri="{0D108BD9-81ED-4DB2-BD59-A6C34878D82A}">
                    <a16:rowId xmlns="" xmlns:a16="http://schemas.microsoft.com/office/drawing/2014/main" val="1754226250"/>
                  </a:ext>
                </a:extLst>
              </a:tr>
              <a:tr h="412049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Тізім элементін өзгерту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obj[k] = v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setitem(obj, k, v)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extLst>
                  <a:ext uri="{0D108BD9-81ED-4DB2-BD59-A6C34878D82A}">
                    <a16:rowId xmlns="" xmlns:a16="http://schemas.microsoft.com/office/drawing/2014/main" val="933501596"/>
                  </a:ext>
                </a:extLst>
              </a:tr>
              <a:tr h="276661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Тізім элементін өшіру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del obj[k]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delitem(obj, k)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extLst>
                  <a:ext uri="{0D108BD9-81ED-4DB2-BD59-A6C34878D82A}">
                    <a16:rowId xmlns="" xmlns:a16="http://schemas.microsoft.com/office/drawing/2014/main" val="3955158256"/>
                  </a:ext>
                </a:extLst>
              </a:tr>
              <a:tr h="276661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Тізім элементін индекстеу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obj[k]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getitem(obj, k)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extLst>
                  <a:ext uri="{0D108BD9-81ED-4DB2-BD59-A6C34878D82A}">
                    <a16:rowId xmlns="" xmlns:a16="http://schemas.microsoft.com/office/drawing/2014/main" val="1940604286"/>
                  </a:ext>
                </a:extLst>
              </a:tr>
              <a:tr h="216915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Солға жылжыту (биттер)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a &lt;&lt; b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lshift(a, b)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extLst>
                  <a:ext uri="{0D108BD9-81ED-4DB2-BD59-A6C34878D82A}">
                    <a16:rowId xmlns="" xmlns:a16="http://schemas.microsoft.com/office/drawing/2014/main" val="3725785230"/>
                  </a:ext>
                </a:extLst>
              </a:tr>
              <a:tr h="276661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Қалдық табу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a % b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noProof="0" dirty="0" smtClean="0">
                          <a:effectLst/>
                          <a:latin typeface="+mn-lt"/>
                        </a:rPr>
                        <a:t>mod(a, b)</a:t>
                      </a:r>
                      <a:endParaRPr lang="kk-KZ" sz="1800" b="0" i="0" u="none" strike="noStrike" noProof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5101" marR="5101" marT="5101" marB="0" anchor="ctr"/>
                </a:tc>
                <a:extLst>
                  <a:ext uri="{0D108BD9-81ED-4DB2-BD59-A6C34878D82A}">
                    <a16:rowId xmlns="" xmlns:a16="http://schemas.microsoft.com/office/drawing/2014/main" val="3742727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075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69704073"/>
              </p:ext>
            </p:extLst>
          </p:nvPr>
        </p:nvGraphicFramePr>
        <p:xfrm>
          <a:off x="2694432" y="1304541"/>
          <a:ext cx="7693152" cy="5384685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865570">
                  <a:extLst>
                    <a:ext uri="{9D8B030D-6E8A-4147-A177-3AD203B41FA5}">
                      <a16:colId xmlns="" xmlns:a16="http://schemas.microsoft.com/office/drawing/2014/main" val="2190364237"/>
                    </a:ext>
                  </a:extLst>
                </a:gridCol>
                <a:gridCol w="1630836">
                  <a:extLst>
                    <a:ext uri="{9D8B030D-6E8A-4147-A177-3AD203B41FA5}">
                      <a16:colId xmlns="" xmlns:a16="http://schemas.microsoft.com/office/drawing/2014/main" val="300548116"/>
                    </a:ext>
                  </a:extLst>
                </a:gridCol>
                <a:gridCol w="3196746">
                  <a:extLst>
                    <a:ext uri="{9D8B030D-6E8A-4147-A177-3AD203B41FA5}">
                      <a16:colId xmlns="" xmlns:a16="http://schemas.microsoft.com/office/drawing/2014/main" val="2208121924"/>
                    </a:ext>
                  </a:extLst>
                </a:gridCol>
              </a:tblGrid>
              <a:tr h="306693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dirty="0" smtClean="0">
                          <a:effectLst/>
                          <a:latin typeface="Berlin Sans FB" panose="020E0602020502020306" pitchFamily="34" charset="0"/>
                        </a:rPr>
                        <a:t>Операциясы</a:t>
                      </a:r>
                      <a:endParaRPr lang="kk-KZ" sz="1800" b="1" i="0" u="none" strike="noStrike" dirty="0">
                        <a:solidFill>
                          <a:srgbClr val="222222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5101" marR="5101" marT="510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dirty="0" smtClean="0">
                          <a:effectLst/>
                          <a:latin typeface="Berlin Sans FB" panose="020E0602020502020306" pitchFamily="34" charset="0"/>
                        </a:rPr>
                        <a:t>Синтаксисі</a:t>
                      </a:r>
                      <a:endParaRPr lang="kk-KZ" sz="1800" b="1" i="0" u="none" strike="noStrike" dirty="0">
                        <a:solidFill>
                          <a:srgbClr val="222222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5101" marR="5101" marT="510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u="none" strike="noStrike" dirty="0" smtClean="0">
                          <a:effectLst/>
                          <a:latin typeface="Berlin Sans FB" panose="020E0602020502020306" pitchFamily="34" charset="0"/>
                        </a:rPr>
                        <a:t>Функциясы</a:t>
                      </a:r>
                      <a:endParaRPr lang="kk-KZ" sz="1800" b="1" i="0" u="none" strike="noStrike" dirty="0">
                        <a:solidFill>
                          <a:srgbClr val="222222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5101" marR="5101" marT="5101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432349"/>
                  </a:ext>
                </a:extLst>
              </a:tr>
              <a:tr h="224572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Көбейту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 * b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mul(a, b)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121315460"/>
                  </a:ext>
                </a:extLst>
              </a:tr>
              <a:tr h="282639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Матрицалық көбейту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 @ b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matmul(a, b)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60973336"/>
                  </a:ext>
                </a:extLst>
              </a:tr>
              <a:tr h="420951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Терістеу (</a:t>
                      </a:r>
                      <a:r>
                        <a:rPr lang="kk-KZ" sz="1800" b="0" i="0" u="none" strike="noStrike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а</a:t>
                      </a:r>
                      <a:r>
                        <a:rPr lang="kk-KZ" noProof="0" dirty="0" smtClean="0"/>
                        <a:t>рифметикалық</a:t>
                      </a:r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-a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neg(a)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4072606685"/>
                  </a:ext>
                </a:extLst>
              </a:tr>
              <a:tr h="282639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Терістеу (Логикалық)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 a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not_(a)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678640492"/>
                  </a:ext>
                </a:extLst>
              </a:tr>
              <a:tr h="282639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Оң таңбалы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+a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pos(a)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839324028"/>
                  </a:ext>
                </a:extLst>
              </a:tr>
              <a:tr h="282639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Оңға жылжыту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 &gt;&gt; b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rshift(a, b)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847179249"/>
                  </a:ext>
                </a:extLst>
              </a:tr>
              <a:tr h="420951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Тізім бөлігін орнату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seq[i:j] = values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setitem(seq, slice(i, j), values)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76961662"/>
                  </a:ext>
                </a:extLst>
              </a:tr>
              <a:tr h="282639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Тізім бөлігін өшіру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 seq[i:j]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delitem(seq, slice(i, j))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112711343"/>
                  </a:ext>
                </a:extLst>
              </a:tr>
              <a:tr h="282639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Тізім бөлігін қиып алу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seq[i:j]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getitem(seq, slice(i, j))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674191809"/>
                  </a:ext>
                </a:extLst>
              </a:tr>
              <a:tr h="282639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Тіркесті форматтау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 % obj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mod(s, obj)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557268135"/>
                  </a:ext>
                </a:extLst>
              </a:tr>
              <a:tr h="224572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Азайту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 - b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sub(a, b)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4133797050"/>
                  </a:ext>
                </a:extLst>
              </a:tr>
              <a:tr h="282639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Дұрыстығын тесеру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truth(obj)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754226250"/>
                  </a:ext>
                </a:extLst>
              </a:tr>
              <a:tr h="281424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Реттеу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 &lt; b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lt(a, b)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933501596"/>
                  </a:ext>
                </a:extLst>
              </a:tr>
              <a:tr h="218940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Реттеу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 &lt;= b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le(a, b)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955158256"/>
                  </a:ext>
                </a:extLst>
              </a:tr>
              <a:tr h="282639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Тең екенін анықтау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 == b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eq(a, b)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940604286"/>
                  </a:ext>
                </a:extLst>
              </a:tr>
              <a:tr h="224572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Тең емес екенін анықтау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 != b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ne(a, b)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725785230"/>
                  </a:ext>
                </a:extLst>
              </a:tr>
              <a:tr h="282639"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Реттеу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 &gt;= b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k-KZ" sz="18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ge(a, b)</a:t>
                      </a:r>
                      <a:endParaRPr lang="kk-KZ" sz="18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742727600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676400" y="524256"/>
            <a:ext cx="10515600" cy="1032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181CB8"/>
                </a:solidFill>
                <a:latin typeface="+mn-lt"/>
              </a:rPr>
              <a:t>Ma</a:t>
            </a:r>
            <a:r>
              <a:rPr lang="kk-KZ" dirty="0" smtClean="0">
                <a:solidFill>
                  <a:srgbClr val="181CB8"/>
                </a:solidFill>
                <a:latin typeface="+mn-lt"/>
              </a:rPr>
              <a:t>тематикалық операторлар (</a:t>
            </a:r>
            <a:r>
              <a:rPr lang="kk-KZ" sz="3800" dirty="0" smtClean="0">
                <a:solidFill>
                  <a:srgbClr val="181CB8"/>
                </a:solidFill>
                <a:latin typeface="+mn-lt"/>
              </a:rPr>
              <a:t>жалғасы</a:t>
            </a:r>
            <a:r>
              <a:rPr lang="kk-KZ" dirty="0" smtClean="0">
                <a:solidFill>
                  <a:srgbClr val="181CB8"/>
                </a:solidFill>
                <a:latin typeface="+mn-lt"/>
              </a:rPr>
              <a:t>)</a:t>
            </a:r>
            <a:endParaRPr lang="en-US" dirty="0">
              <a:solidFill>
                <a:srgbClr val="181CB8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613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  Мәліметтерді енгізу</a:t>
            </a:r>
            <a:endParaRPr lang="en-US" dirty="0">
              <a:solidFill>
                <a:srgbClr val="181CB8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78312" cy="4351338"/>
          </a:xfrm>
        </p:spPr>
        <p:txBody>
          <a:bodyPr>
            <a:normAutofit/>
          </a:bodyPr>
          <a:lstStyle/>
          <a:p>
            <a:r>
              <a:rPr lang="kk-KZ" dirty="0" smtClean="0">
                <a:solidFill>
                  <a:srgbClr val="7030A0"/>
                </a:solidFill>
              </a:rPr>
              <a:t>Мәліметтерді енгізу үшін ішкі "</a:t>
            </a:r>
            <a:r>
              <a:rPr lang="kk-KZ" dirty="0" smtClean="0">
                <a:solidFill>
                  <a:schemeClr val="accent5"/>
                </a:solidFill>
              </a:rPr>
              <a:t>input</a:t>
            </a:r>
            <a:r>
              <a:rPr lang="kk-KZ" dirty="0" smtClean="0">
                <a:solidFill>
                  <a:srgbClr val="7030A0"/>
                </a:solidFill>
              </a:rPr>
              <a:t>" деп аталатын функцияны қолдануға болады:</a:t>
            </a:r>
          </a:p>
          <a:p>
            <a:r>
              <a:rPr lang="kk-KZ" dirty="0" smtClean="0">
                <a:solidFill>
                  <a:srgbClr val="7030A0"/>
                </a:solidFill>
              </a:rPr>
              <a:t>Мысалы:</a:t>
            </a:r>
            <a:endParaRPr lang="kk-KZ" dirty="0" smtClean="0">
              <a:solidFill>
                <a:srgbClr val="7030A0"/>
              </a:solidFill>
              <a:latin typeface="Berlin Sans FB" panose="020E0602020502020306" pitchFamily="34" charset="0"/>
            </a:endParaRPr>
          </a:p>
          <a:p>
            <a:pPr lvl="1"/>
            <a:r>
              <a:rPr lang="kk-KZ" dirty="0" smtClean="0">
                <a:solidFill>
                  <a:srgbClr val="7030A0"/>
                </a:solidFill>
              </a:rPr>
              <a:t>a = input("Қолданушыдан бір нәрсе енгізуді сұраңыз ") (python 3.*)</a:t>
            </a:r>
          </a:p>
          <a:p>
            <a:pPr lvl="2"/>
            <a:r>
              <a:rPr lang="kk-KZ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Тек сөз тіркесін </a:t>
            </a:r>
            <a:r>
              <a:rPr lang="kk-KZ" dirty="0" smtClean="0">
                <a:solidFill>
                  <a:srgbClr val="7030A0"/>
                </a:solidFill>
              </a:rPr>
              <a:t>(string)</a:t>
            </a:r>
            <a:r>
              <a:rPr lang="kk-KZ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 қайтарады</a:t>
            </a:r>
          </a:p>
          <a:p>
            <a:pPr lvl="1"/>
            <a:r>
              <a:rPr lang="kk-KZ" dirty="0" smtClean="0">
                <a:solidFill>
                  <a:srgbClr val="7030A0"/>
                </a:solidFill>
              </a:rPr>
              <a:t>b = raw_input("Қолданушыдан бір нәрсе енгізуді сұраңыз ") (python 2.*) </a:t>
            </a:r>
          </a:p>
          <a:p>
            <a:pPr lvl="2"/>
            <a:r>
              <a:rPr lang="kk-KZ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Бұл да тек сөз тіркесін </a:t>
            </a:r>
            <a:r>
              <a:rPr lang="kk-KZ" dirty="0" smtClean="0">
                <a:solidFill>
                  <a:srgbClr val="7030A0"/>
                </a:solidFill>
              </a:rPr>
              <a:t>(string)</a:t>
            </a:r>
            <a:r>
              <a:rPr lang="kk-KZ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 қайтарады</a:t>
            </a:r>
          </a:p>
          <a:p>
            <a:pPr lvl="2"/>
            <a:endParaRPr lang="kk-KZ" dirty="0" smtClean="0">
              <a:solidFill>
                <a:srgbClr val="7030A0"/>
              </a:solidFill>
              <a:latin typeface="Berlin Sans FB" panose="020E0602020502020306" pitchFamily="34" charset="0"/>
            </a:endParaRPr>
          </a:p>
          <a:p>
            <a:pPr lvl="1"/>
            <a:r>
              <a:rPr lang="kk-KZ" dirty="0" smtClean="0">
                <a:solidFill>
                  <a:srgbClr val="7030A0"/>
                </a:solidFill>
              </a:rPr>
              <a:t>b = input("Қолданушыдан бір нәрсе енгізуді сұраңыз ") (python 2.*)</a:t>
            </a:r>
          </a:p>
          <a:p>
            <a:pPr lvl="2"/>
            <a:r>
              <a:rPr lang="kk-KZ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Енгізілген мәліметтер типін қайтарады</a:t>
            </a:r>
          </a:p>
          <a:p>
            <a:pPr lvl="1"/>
            <a:endParaRPr lang="kk-KZ" dirty="0" smtClean="0">
              <a:solidFill>
                <a:srgbClr val="7030A0"/>
              </a:solidFill>
              <a:latin typeface="Berlin Sans FB" panose="020E0602020502020306" pitchFamily="34" charset="0"/>
            </a:endParaRPr>
          </a:p>
          <a:p>
            <a:pPr lvl="1"/>
            <a:endParaRPr lang="kk-KZ" dirty="0" smtClean="0">
              <a:solidFill>
                <a:srgbClr val="7030A0"/>
              </a:solidFill>
              <a:latin typeface="Berlin Sans FB" panose="020E0602020502020306" pitchFamily="34" charset="0"/>
            </a:endParaRPr>
          </a:p>
          <a:p>
            <a:pPr lvl="1"/>
            <a:endParaRPr lang="kk-KZ" dirty="0" smtClean="0">
              <a:solidFill>
                <a:srgbClr val="7030A0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220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111" y="282222"/>
            <a:ext cx="7876822" cy="866598"/>
          </a:xfrm>
        </p:spPr>
        <p:txBody>
          <a:bodyPr/>
          <a:lstStyle/>
          <a:p>
            <a:r>
              <a:rPr lang="kk-KZ" dirty="0" smtClean="0">
                <a:solidFill>
                  <a:srgbClr val="181CB8"/>
                </a:solidFill>
                <a:latin typeface="+mn-lt"/>
              </a:rPr>
              <a:t>Питон тілінің</a:t>
            </a:r>
            <a:r>
              <a:rPr lang="ru-RU" dirty="0" smtClean="0">
                <a:solidFill>
                  <a:srgbClr val="181CB8"/>
                </a:solidFill>
                <a:latin typeface="+mn-lt"/>
              </a:rPr>
              <a:t> даму </a:t>
            </a:r>
            <a:r>
              <a:rPr lang="kk-KZ" dirty="0" smtClean="0">
                <a:solidFill>
                  <a:srgbClr val="181CB8"/>
                </a:solidFill>
                <a:latin typeface="+mn-lt"/>
              </a:rPr>
              <a:t>жолы</a:t>
            </a:r>
            <a:endParaRPr lang="kk-KZ" dirty="0">
              <a:solidFill>
                <a:srgbClr val="181CB8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312" y="1362779"/>
            <a:ext cx="10515600" cy="4620331"/>
          </a:xfrm>
        </p:spPr>
        <p:txBody>
          <a:bodyPr>
            <a:normAutofit/>
          </a:bodyPr>
          <a:lstStyle/>
          <a:p>
            <a:r>
              <a:rPr lang="kk-KZ" dirty="0" smtClean="0">
                <a:solidFill>
                  <a:srgbClr val="7030A0"/>
                </a:solidFill>
              </a:rPr>
              <a:t>Питон – жалпы мақсаттағы жоғары деңгейдегі программалау  тілі. Ол 1991 жылы пайда болған, оны алғаш рет 1991 ж. жасап шығар-ған Guido van Rossum (Гидо ван Россум) деген маман болатын. 2018 жылдың шілде айында Ван Россум 30 жылдай істеген көш-басшылық қызметінен кетті.</a:t>
            </a:r>
          </a:p>
          <a:p>
            <a:r>
              <a:rPr lang="kk-KZ" dirty="0" smtClean="0">
                <a:solidFill>
                  <a:srgbClr val="7030A0"/>
                </a:solidFill>
              </a:rPr>
              <a:t>Python - интерпретируемый высокоуровневый язык програм-мирования общего назначения. Язык Python был создан Guido van Rossum-ом и впервые выпущена в 1991 году. В июле 2018 года Ван Россум ушёл с поста лидера в языковом сообществе после 30 летней  работы.</a:t>
            </a:r>
          </a:p>
        </p:txBody>
      </p:sp>
    </p:spTree>
    <p:extLst>
      <p:ext uri="{BB962C8B-B14F-4D97-AF65-F5344CB8AC3E}">
        <p14:creationId xmlns="" xmlns:p14="http://schemas.microsoft.com/office/powerpoint/2010/main" val="50478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2584" y="1654936"/>
            <a:ext cx="10515600" cy="4867783"/>
          </a:xfrm>
        </p:spPr>
        <p:txBody>
          <a:bodyPr>
            <a:normAutofit fontScale="92500" lnSpcReduction="10000"/>
          </a:bodyPr>
          <a:lstStyle/>
          <a:p>
            <a:r>
              <a:rPr lang="kk-KZ" sz="2400" dirty="0" smtClean="0"/>
              <a:t>Пернелерден мәліметтер енгізу  - </a:t>
            </a:r>
            <a:r>
              <a:rPr lang="kk-KZ" sz="2400" dirty="0" smtClean="0">
                <a:solidFill>
                  <a:srgbClr val="7030A0"/>
                </a:solidFill>
              </a:rPr>
              <a:t>input("Бірдеңе енгіз:")</a:t>
            </a:r>
            <a:endParaRPr lang="kk-KZ" sz="2400" dirty="0" smtClean="0"/>
          </a:p>
          <a:p>
            <a:r>
              <a:rPr lang="kk-KZ" sz="2400" dirty="0" smtClean="0"/>
              <a:t> Программа жұмысы тоқталады, сол сәтте бір мән енгізіп, </a:t>
            </a:r>
            <a:r>
              <a:rPr lang="kk-KZ" sz="2400" dirty="0" smtClean="0">
                <a:solidFill>
                  <a:srgbClr val="7030A0"/>
                </a:solidFill>
              </a:rPr>
              <a:t>Enter</a:t>
            </a:r>
            <a:r>
              <a:rPr lang="kk-KZ" sz="2400" dirty="0" smtClean="0"/>
              <a:t> бассақ, жұмыс ары қарай жалғасады.</a:t>
            </a:r>
          </a:p>
          <a:p>
            <a:r>
              <a:rPr lang="kk-KZ" sz="2400" dirty="0" smtClean="0"/>
              <a:t>Мысал:</a:t>
            </a:r>
          </a:p>
          <a:p>
            <a:pPr marL="182563" indent="0">
              <a:buNone/>
            </a:pPr>
            <a:r>
              <a:rPr lang="kk-KZ" sz="2400" dirty="0" smtClean="0"/>
              <a:t>name = input(</a:t>
            </a:r>
            <a:r>
              <a:rPr lang="kk-KZ" sz="2400" dirty="0" smtClean="0">
                <a:solidFill>
                  <a:srgbClr val="7030A0"/>
                </a:solidFill>
              </a:rPr>
              <a:t>"Атың кім?"</a:t>
            </a:r>
            <a:r>
              <a:rPr lang="kk-KZ" sz="2400" dirty="0" smtClean="0"/>
              <a:t>) </a:t>
            </a:r>
          </a:p>
          <a:p>
            <a:pPr marL="182563" lvl="0" indent="0">
              <a:buNone/>
            </a:pPr>
            <a:r>
              <a:rPr lang="kk-KZ" altLang="ru-RU" sz="2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'Сәлем, ' 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name)</a:t>
            </a:r>
            <a:endParaRPr lang="kk-KZ" sz="2400" dirty="0" smtClean="0"/>
          </a:p>
          <a:p>
            <a:pPr marL="182563" lvl="0" indent="0">
              <a:buNone/>
            </a:pPr>
            <a:r>
              <a:rPr lang="kk-KZ" sz="2400" dirty="0" smtClean="0">
                <a:latin typeface="Consolas" panose="020B0609020204030204" pitchFamily="49" charset="0"/>
              </a:rPr>
              <a:t>jauap</a:t>
            </a:r>
            <a:r>
              <a:rPr lang="kk-KZ" sz="2400" dirty="0" smtClean="0"/>
              <a:t> = </a:t>
            </a:r>
            <a:r>
              <a:rPr lang="kk-KZ" altLang="ru-RU" sz="2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400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kk-KZ" sz="2400" dirty="0" smtClean="0"/>
              <a:t> </a:t>
            </a:r>
            <a:r>
              <a:rPr lang="kk-KZ" sz="2400" dirty="0"/>
              <a:t>Python үйренгің келе ме?</a:t>
            </a:r>
            <a:r>
              <a:rPr lang="kk-KZ" sz="2400" dirty="0">
                <a:solidFill>
                  <a:srgbClr val="7030A0"/>
                </a:solidFill>
              </a:rPr>
              <a:t> (Иә/Жоқ)</a:t>
            </a:r>
            <a:r>
              <a:rPr lang="ru-RU" altLang="ru-RU" sz="2400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"</a:t>
            </a: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altLang="ru-RU" sz="4800" dirty="0">
              <a:latin typeface="Arial" panose="020B0604020202020204" pitchFamily="34" charset="0"/>
            </a:endParaRPr>
          </a:p>
          <a:p>
            <a:pPr marL="182563" indent="0">
              <a:buNone/>
            </a:pPr>
            <a:r>
              <a:rPr lang="kk-KZ" sz="2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kk-KZ" sz="2400" dirty="0" smtClean="0"/>
              <a:t> </a:t>
            </a:r>
            <a:r>
              <a:rPr lang="kk-KZ" sz="2400" dirty="0" smtClean="0">
                <a:latin typeface="Consolas" panose="020B0609020204030204" pitchFamily="49" charset="0"/>
              </a:rPr>
              <a:t>jauap = </a:t>
            </a:r>
            <a:r>
              <a:rPr lang="kk-KZ" sz="2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"Иә" :</a:t>
            </a:r>
          </a:p>
          <a:p>
            <a:pPr marL="182563" indent="0">
              <a:buNone/>
            </a:pPr>
            <a:r>
              <a:rPr lang="kk-KZ" sz="2400" dirty="0" smtClean="0">
                <a:solidFill>
                  <a:srgbClr val="7030A0"/>
                </a:solidFill>
              </a:rPr>
              <a:t>	</a:t>
            </a:r>
            <a:r>
              <a:rPr lang="kk-KZ" altLang="ru-RU" sz="2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sz="2400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kk-KZ" sz="2400" dirty="0" smtClean="0">
                <a:solidFill>
                  <a:srgbClr val="7030A0"/>
                </a:solidFill>
              </a:rPr>
              <a:t> </a:t>
            </a:r>
            <a:r>
              <a:rPr lang="kk-KZ" sz="2400" dirty="0">
                <a:solidFill>
                  <a:srgbClr val="008080"/>
                </a:solidFill>
                <a:latin typeface="Consolas" panose="020B0609020204030204" pitchFamily="49" charset="0"/>
              </a:rPr>
              <a:t>онда дос боламыз, программа құрамыз..."</a:t>
            </a:r>
            <a:r>
              <a:rPr lang="kk-KZ" sz="2400" dirty="0" smtClean="0">
                <a:solidFill>
                  <a:srgbClr val="7030A0"/>
                </a:solidFill>
              </a:rPr>
              <a:t>) </a:t>
            </a:r>
          </a:p>
          <a:p>
            <a:pPr marL="182563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k-KZ" altLang="ru-RU" sz="2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elif 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jauap == 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"Жоқ" 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kk-KZ" altLang="ru-RU" sz="2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" онда 'Қош бол!' үйіңе қайт..."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k-KZ" altLang="ru-RU" sz="2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else 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kk-KZ" altLang="ru-RU" sz="2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"Не деп отырсың? Тұр орныңнан..."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82563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k-KZ" altLang="ru-RU" sz="2400" dirty="0">
              <a:latin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k-KZ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  Мәліметтерді енгізу</a:t>
            </a:r>
            <a:endParaRPr lang="kk-KZ" dirty="0">
              <a:solidFill>
                <a:srgbClr val="181CB8"/>
              </a:solidFill>
              <a:latin typeface="Berlin Sans FB" panose="020E0602020502020306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95616" y="278211"/>
            <a:ext cx="4437888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dirty="0" smtClean="0"/>
              <a:t>Атың кім? Бекен</a:t>
            </a:r>
          </a:p>
          <a:p>
            <a:r>
              <a:rPr lang="kk-KZ" dirty="0" smtClean="0"/>
              <a:t>Сәлем, Бекен</a:t>
            </a:r>
          </a:p>
          <a:p>
            <a:r>
              <a:rPr lang="kk-KZ" dirty="0" smtClean="0"/>
              <a:t>Python үйренгің келе ме? (Иә/Жоқ) Иә</a:t>
            </a:r>
          </a:p>
          <a:p>
            <a:r>
              <a:rPr lang="kk-KZ" dirty="0" smtClean="0"/>
              <a:t> онда дос боламыз, программа құрамыз...</a:t>
            </a:r>
            <a:endParaRPr lang="kk-KZ" dirty="0"/>
          </a:p>
        </p:txBody>
      </p:sp>
      <p:sp>
        <p:nvSpPr>
          <p:cNvPr id="10" name="TextBox 9"/>
          <p:cNvSpPr txBox="1"/>
          <p:nvPr/>
        </p:nvSpPr>
        <p:spPr>
          <a:xfrm>
            <a:off x="7705344" y="2584704"/>
            <a:ext cx="4340352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dirty="0" smtClean="0"/>
              <a:t>Атың кім? Секен</a:t>
            </a:r>
          </a:p>
          <a:p>
            <a:r>
              <a:rPr lang="kk-KZ" dirty="0" smtClean="0"/>
              <a:t>Сәлем, Секен</a:t>
            </a:r>
          </a:p>
          <a:p>
            <a:r>
              <a:rPr lang="kk-KZ" dirty="0" smtClean="0"/>
              <a:t>Python үйренгің келе ме? (Иә/Жоқ) Жоқ</a:t>
            </a:r>
          </a:p>
          <a:p>
            <a:r>
              <a:rPr lang="kk-KZ" dirty="0" smtClean="0"/>
              <a:t>  онда 'Қош бол!' үйіңе қайт...</a:t>
            </a:r>
            <a:endParaRPr lang="kk-KZ" dirty="0"/>
          </a:p>
        </p:txBody>
      </p:sp>
      <p:sp>
        <p:nvSpPr>
          <p:cNvPr id="11" name="TextBox 10"/>
          <p:cNvSpPr txBox="1"/>
          <p:nvPr/>
        </p:nvSpPr>
        <p:spPr>
          <a:xfrm>
            <a:off x="8253984" y="5230368"/>
            <a:ext cx="3803904" cy="14773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dirty="0" smtClean="0"/>
              <a:t>Атың кім? Төкен</a:t>
            </a:r>
          </a:p>
          <a:p>
            <a:r>
              <a:rPr lang="kk-KZ" dirty="0" smtClean="0"/>
              <a:t>Сәлем, Төкен</a:t>
            </a:r>
          </a:p>
          <a:p>
            <a:r>
              <a:rPr lang="kk-KZ" dirty="0" smtClean="0"/>
              <a:t>Python үйренгің келе ме? (Иә/Жоқ) Білмедім</a:t>
            </a:r>
          </a:p>
          <a:p>
            <a:r>
              <a:rPr lang="kk-KZ" dirty="0" smtClean="0"/>
              <a:t>Не деп отырсың? Тұр орныңнан...</a:t>
            </a:r>
            <a:endParaRPr lang="kk-KZ" dirty="0"/>
          </a:p>
        </p:txBody>
      </p:sp>
    </p:spTree>
    <p:extLst>
      <p:ext uri="{BB962C8B-B14F-4D97-AF65-F5344CB8AC3E}">
        <p14:creationId xmlns="" xmlns:p14="http://schemas.microsoft.com/office/powerpoint/2010/main" val="289719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Кодқа комментарийлер қосу</a:t>
            </a:r>
            <a:endParaRPr lang="en-US" dirty="0">
              <a:solidFill>
                <a:srgbClr val="181CB8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2696" cy="4351338"/>
          </a:xfrm>
        </p:spPr>
        <p:txBody>
          <a:bodyPr>
            <a:normAutofit/>
          </a:bodyPr>
          <a:lstStyle/>
          <a:p>
            <a:r>
              <a:rPr lang="kk-KZ" dirty="0" smtClean="0">
                <a:solidFill>
                  <a:srgbClr val="7030A0"/>
                </a:solidFill>
              </a:rPr>
              <a:t>Кодқа комментарий қосу программалаудың жақсы тәсілі</a:t>
            </a:r>
          </a:p>
          <a:p>
            <a:r>
              <a:rPr lang="kk-KZ" dirty="0" smtClean="0">
                <a:solidFill>
                  <a:srgbClr val="7030A0"/>
                </a:solidFill>
              </a:rPr>
              <a:t>Комментарийлер сіздің кодыңызды басқалардың (бірігіп жұмыс істейтін мамандардың) түсінуін жеңілдетеді</a:t>
            </a:r>
          </a:p>
          <a:p>
            <a:r>
              <a:rPr lang="kk-KZ" dirty="0" smtClean="0">
                <a:solidFill>
                  <a:srgbClr val="7030A0"/>
                </a:solidFill>
              </a:rPr>
              <a:t>Кодқа комментарийлер қосу үшін келесі тәсілдерді қолданыңыз:</a:t>
            </a:r>
          </a:p>
          <a:p>
            <a:pPr marL="457200" lvl="1" indent="0">
              <a:buNone/>
            </a:pPr>
            <a:r>
              <a:rPr lang="kk-KZ" sz="2600" dirty="0" smtClean="0">
                <a:solidFill>
                  <a:srgbClr val="00B050"/>
                </a:solidFill>
              </a:rPr>
              <a:t>#</a:t>
            </a:r>
            <a:r>
              <a:rPr lang="kk-KZ" sz="2600" dirty="0" smtClean="0">
                <a:solidFill>
                  <a:srgbClr val="7030A0"/>
                </a:solidFill>
              </a:rPr>
              <a:t> - осы таңбадан (шарп) басталатын комментарий жол соңында тұрады</a:t>
            </a:r>
          </a:p>
          <a:p>
            <a:pPr marL="719138" lvl="1" indent="-261938">
              <a:buNone/>
            </a:pPr>
            <a:r>
              <a:rPr lang="kk-KZ" sz="2600" dirty="0">
                <a:solidFill>
                  <a:srgbClr val="00B050"/>
                </a:solidFill>
              </a:rPr>
              <a:t>'''</a:t>
            </a:r>
            <a:r>
              <a:rPr lang="kk-KZ" sz="2600" dirty="0" smtClean="0">
                <a:solidFill>
                  <a:srgbClr val="7030A0"/>
                </a:solidFill>
              </a:rPr>
              <a:t> сөйлемдер </a:t>
            </a:r>
            <a:r>
              <a:rPr lang="kk-KZ" sz="2600" dirty="0" smtClean="0">
                <a:solidFill>
                  <a:srgbClr val="00B050"/>
                </a:solidFill>
              </a:rPr>
              <a:t>'''</a:t>
            </a:r>
            <a:r>
              <a:rPr lang="kk-KZ" sz="2600" dirty="0" smtClean="0">
                <a:solidFill>
                  <a:srgbClr val="7030A0"/>
                </a:solidFill>
              </a:rPr>
              <a:t> – үш жалқы тырнақшамен басталып, үш жалқы тырнақшамен аяқталатын күрделі комментарийлер, бұлар бірнеше жолдардан тұратын түсініктеме мәтіндер түрінде болады</a:t>
            </a:r>
          </a:p>
          <a:p>
            <a:pPr lvl="1"/>
            <a:endParaRPr lang="kk-KZ" dirty="0" smtClean="0">
              <a:solidFill>
                <a:srgbClr val="7030A0"/>
              </a:solidFill>
              <a:latin typeface="Berlin Sans FB" panose="020E0602020502020306" pitchFamily="34" charset="0"/>
            </a:endParaRPr>
          </a:p>
          <a:p>
            <a:pPr lvl="1"/>
            <a:endParaRPr lang="kk-KZ" dirty="0" smtClean="0">
              <a:solidFill>
                <a:srgbClr val="7030A0"/>
              </a:solidFill>
              <a:latin typeface="Berlin Sans FB" panose="020E0602020502020306" pitchFamily="34" charset="0"/>
            </a:endParaRPr>
          </a:p>
          <a:p>
            <a:pPr lvl="1"/>
            <a:endParaRPr lang="kk-KZ" dirty="0" smtClean="0">
              <a:solidFill>
                <a:srgbClr val="7030A0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13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b="1" dirty="0" smtClean="0">
                <a:solidFill>
                  <a:srgbClr val="7030A0"/>
                </a:solidFill>
              </a:rPr>
              <a:t>Сөз тіркестері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k-KZ" dirty="0" smtClean="0"/>
              <a:t>Python-да сөз тіркестерін (тіркестерді) де салыстыруға болады. Мысалы: </a:t>
            </a:r>
          </a:p>
          <a:p>
            <a:pPr marL="354013" indent="0">
              <a:buNone/>
            </a:pPr>
            <a:r>
              <a:rPr lang="kk-KZ" dirty="0" smtClean="0">
                <a:solidFill>
                  <a:srgbClr val="7030A0"/>
                </a:solidFill>
              </a:rPr>
              <a:t>name1 = 'Mary' </a:t>
            </a:r>
          </a:p>
          <a:p>
            <a:pPr marL="354013" indent="0">
              <a:buNone/>
            </a:pPr>
            <a:r>
              <a:rPr lang="kk-KZ" dirty="0" smtClean="0">
                <a:solidFill>
                  <a:srgbClr val="7030A0"/>
                </a:solidFill>
              </a:rPr>
              <a:t>name2 = 'Mark' </a:t>
            </a:r>
          </a:p>
          <a:p>
            <a:pPr marL="354013" indent="0">
              <a:buNone/>
            </a:pPr>
            <a:r>
              <a:rPr lang="kk-KZ" dirty="0" smtClean="0">
                <a:solidFill>
                  <a:srgbClr val="7030A0"/>
                </a:solidFill>
              </a:rPr>
              <a:t>if name1 == name2: </a:t>
            </a:r>
          </a:p>
          <a:p>
            <a:pPr marL="719138" indent="0">
              <a:buNone/>
            </a:pPr>
            <a:r>
              <a:rPr lang="kk-KZ" dirty="0" smtClean="0">
                <a:solidFill>
                  <a:srgbClr val="7030A0"/>
                </a:solidFill>
              </a:rPr>
              <a:t>print ('Аттар бірдей.') </a:t>
            </a:r>
          </a:p>
          <a:p>
            <a:pPr marL="354013" indent="0">
              <a:buNone/>
            </a:pPr>
            <a:r>
              <a:rPr lang="kk-KZ" dirty="0" smtClean="0">
                <a:solidFill>
                  <a:srgbClr val="7030A0"/>
                </a:solidFill>
              </a:rPr>
              <a:t>else: </a:t>
            </a:r>
          </a:p>
          <a:p>
            <a:pPr marL="719138" indent="0">
              <a:buNone/>
            </a:pPr>
            <a:r>
              <a:rPr lang="kk-KZ" dirty="0" smtClean="0">
                <a:solidFill>
                  <a:srgbClr val="7030A0"/>
                </a:solidFill>
              </a:rPr>
              <a:t>print ('Аттар бірдей ЕМЕС.') </a:t>
            </a:r>
          </a:p>
          <a:p>
            <a:pPr marL="719138" indent="0">
              <a:spcBef>
                <a:spcPts val="1200"/>
              </a:spcBef>
              <a:buNone/>
            </a:pPr>
            <a:r>
              <a:rPr lang="kk-KZ" dirty="0" smtClean="0">
                <a:solidFill>
                  <a:srgbClr val="7030A0"/>
                </a:solidFill>
              </a:rPr>
              <a:t>'Mary</a:t>
            </a:r>
            <a:r>
              <a:rPr lang="kk-KZ" dirty="0" smtClean="0"/>
              <a:t>' мен </a:t>
            </a:r>
            <a:r>
              <a:rPr lang="kk-KZ" dirty="0" smtClean="0">
                <a:solidFill>
                  <a:srgbClr val="7030A0"/>
                </a:solidFill>
              </a:rPr>
              <a:t>'Mark</a:t>
            </a:r>
            <a:r>
              <a:rPr lang="kk-KZ" dirty="0" smtClean="0"/>
              <a:t>' бірдей емес, сондықтан </a:t>
            </a:r>
            <a:r>
              <a:rPr lang="kk-KZ" dirty="0" smtClean="0">
                <a:solidFill>
                  <a:srgbClr val="7030A0"/>
                </a:solidFill>
              </a:rPr>
              <a:t>else</a:t>
            </a:r>
            <a:r>
              <a:rPr lang="kk-KZ" dirty="0" smtClean="0"/>
              <a:t> бөлігі '</a:t>
            </a:r>
            <a:r>
              <a:rPr lang="kk-KZ" dirty="0" smtClean="0">
                <a:solidFill>
                  <a:srgbClr val="7030A0"/>
                </a:solidFill>
              </a:rPr>
              <a:t>Аттар бірдей ЕМЕС.</a:t>
            </a:r>
            <a:r>
              <a:rPr lang="kk-KZ" dirty="0" smtClean="0"/>
              <a:t>' деген нәтиже береді. </a:t>
            </a:r>
            <a:endParaRPr lang="kk-KZ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205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b="1" dirty="0">
                <a:solidFill>
                  <a:srgbClr val="7030A0"/>
                </a:solidFill>
              </a:rPr>
              <a:t>Сөз тіркестері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74776" y="1550482"/>
            <a:ext cx="10610088" cy="351173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k-KZ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Келесі программа құпиясөз (пароль - </a:t>
            </a:r>
            <a:r>
              <a:rPr lang="kk-KZ" altLang="ru-RU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kumimoji="0" lang="kk-KZ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енгізуді сұрайды, сонан соң оның бұрыннан сақталған </a:t>
            </a:r>
            <a:r>
              <a:rPr lang="kk-KZ" altLang="ru-RU" sz="2600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'koseu'</a:t>
            </a:r>
            <a:r>
              <a:rPr lang="kk-KZ" altLang="ru-RU" sz="2600" dirty="0" smtClean="0">
                <a:latin typeface="Consolas" panose="020B0609020204030204" pitchFamily="49" charset="0"/>
              </a:rPr>
              <a:t> сөзімен бірдей екендігі анықталады</a:t>
            </a:r>
            <a:r>
              <a:rPr kumimoji="0" lang="kk-KZ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k-KZ" altLang="ru-RU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k-KZ" altLang="ru-RU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k-KZ" altLang="ru-RU" sz="24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Қолданушыдан құпиясөз енгізуді сұрау</a:t>
            </a:r>
            <a:br>
              <a:rPr lang="kk-KZ" altLang="ru-RU" sz="24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password = </a:t>
            </a:r>
            <a:r>
              <a:rPr lang="kk-KZ" altLang="ru-RU" sz="2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input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'Құпиясөз енгізіңіз: '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k-KZ" altLang="ru-RU" sz="2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if 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password == 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'koseu'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k-KZ" altLang="ru-RU" sz="2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print 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'Бәрі дұрыс. '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k-KZ" altLang="ru-RU" sz="2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else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k-KZ" altLang="ru-RU" sz="2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print 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k-KZ" altLang="ru-RU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'Құпиясөз дұрыс емес.'</a:t>
            </a:r>
            <a:r>
              <a:rPr lang="kk-KZ" alt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k-KZ" altLang="ru-RU" sz="2400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7808" y="3925824"/>
            <a:ext cx="37063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                </a:t>
            </a:r>
            <a:r>
              <a:rPr lang="kk-KZ" sz="2400" dirty="0" smtClean="0">
                <a:solidFill>
                  <a:srgbClr val="002060"/>
                </a:solidFill>
              </a:rPr>
              <a:t>Нәтижесі: </a:t>
            </a:r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kk-KZ" sz="2400" dirty="0" smtClean="0">
                <a:solidFill>
                  <a:srgbClr val="C00000"/>
                </a:solidFill>
              </a:rPr>
              <a:t>Құпиясөз </a:t>
            </a:r>
            <a:r>
              <a:rPr lang="kk-KZ" sz="2400" dirty="0">
                <a:solidFill>
                  <a:srgbClr val="C00000"/>
                </a:solidFill>
              </a:rPr>
              <a:t>енгізіңіз: </a:t>
            </a:r>
            <a:r>
              <a:rPr lang="kk-KZ" sz="2400" dirty="0" smtClean="0">
                <a:solidFill>
                  <a:srgbClr val="7030A0"/>
                </a:solidFill>
              </a:rPr>
              <a:t>koseu</a:t>
            </a:r>
          </a:p>
          <a:p>
            <a:r>
              <a:rPr lang="kk-KZ" sz="2400" dirty="0" smtClean="0">
                <a:solidFill>
                  <a:srgbClr val="C00000"/>
                </a:solidFill>
              </a:rPr>
              <a:t>Бәрі </a:t>
            </a:r>
            <a:r>
              <a:rPr lang="kk-KZ" sz="2400" dirty="0">
                <a:solidFill>
                  <a:srgbClr val="C00000"/>
                </a:solidFill>
              </a:rPr>
              <a:t>дұрыс. </a:t>
            </a:r>
          </a:p>
        </p:txBody>
      </p:sp>
    </p:spTree>
    <p:extLst>
      <p:ext uri="{BB962C8B-B14F-4D97-AF65-F5344CB8AC3E}">
        <p14:creationId xmlns="" xmlns:p14="http://schemas.microsoft.com/office/powerpoint/2010/main" val="229694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b="1" dirty="0">
                <a:solidFill>
                  <a:srgbClr val="7030A0"/>
                </a:solidFill>
              </a:rPr>
              <a:t>Сөз тіркестері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01624" y="1700774"/>
            <a:ext cx="6233160" cy="489364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k-KZ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= 90</a:t>
            </a:r>
            <a:r>
              <a:rPr kumimoji="0" lang="en-US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kumimoji="0" lang="kk-KZ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 = 70</a:t>
            </a:r>
            <a:r>
              <a:rPr kumimoji="0" lang="en-US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kumimoji="0" lang="kk-KZ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 = 60</a:t>
            </a:r>
            <a:r>
              <a:rPr kumimoji="0" lang="en-US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kumimoji="0" lang="kk-KZ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 = 50</a:t>
            </a:r>
            <a:br>
              <a:rPr kumimoji="0" lang="kk-KZ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kk-KZ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 Қолданушы балл енгізеді</a:t>
            </a:r>
            <a:br>
              <a:rPr kumimoji="0" lang="kk-KZ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kk-KZ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ball = int(input('Балл мөлшерін енгізіңіз: '))</a:t>
            </a:r>
            <a:br>
              <a:rPr kumimoji="0" lang="kk-KZ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kk-KZ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ball &gt;=A:</a:t>
            </a:r>
            <a:br>
              <a:rPr kumimoji="0" lang="kk-KZ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kk-KZ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print('Әріптік баға - A')</a:t>
            </a:r>
            <a:br>
              <a:rPr kumimoji="0" lang="kk-KZ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kk-KZ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elif ball &gt;=B:</a:t>
            </a:r>
            <a:br>
              <a:rPr kumimoji="0" lang="kk-KZ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kk-KZ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print('Әріптік баға - B')</a:t>
            </a:r>
            <a:br>
              <a:rPr kumimoji="0" lang="kk-KZ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kk-KZ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elif ball &gt;= C:</a:t>
            </a:r>
            <a:br>
              <a:rPr kumimoji="0" lang="kk-KZ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kk-KZ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print('Әріптік баға - C')</a:t>
            </a:r>
            <a:br>
              <a:rPr kumimoji="0" lang="kk-KZ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kk-KZ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elif ball &gt;= D:</a:t>
            </a:r>
            <a:br>
              <a:rPr kumimoji="0" lang="kk-KZ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kk-KZ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print('Әріптік баға - D')</a:t>
            </a:r>
            <a:br>
              <a:rPr kumimoji="0" lang="kk-KZ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kk-KZ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else:</a:t>
            </a:r>
            <a:br>
              <a:rPr kumimoji="0" lang="kk-KZ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kk-KZ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print('Әріптік баға - F')</a:t>
            </a:r>
            <a:endParaRPr kumimoji="0" lang="kk-KZ" altLang="ru-RU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1216" y="3803904"/>
            <a:ext cx="40599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                </a:t>
            </a:r>
            <a:r>
              <a:rPr lang="kk-KZ" sz="2400" dirty="0" smtClean="0">
                <a:solidFill>
                  <a:srgbClr val="002060"/>
                </a:solidFill>
              </a:rPr>
              <a:t>Нәтижесі: </a:t>
            </a:r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kk-KZ" sz="2400" dirty="0">
                <a:solidFill>
                  <a:srgbClr val="C00000"/>
                </a:solidFill>
              </a:rPr>
              <a:t>Балл мөлшерін енгізіңіз: 85</a:t>
            </a:r>
          </a:p>
          <a:p>
            <a:r>
              <a:rPr lang="kk-KZ" sz="2400" dirty="0">
                <a:solidFill>
                  <a:srgbClr val="C00000"/>
                </a:solidFill>
              </a:rPr>
              <a:t>Әріптік баға - </a:t>
            </a:r>
            <a:r>
              <a:rPr lang="en-US" sz="2400" dirty="0">
                <a:solidFill>
                  <a:srgbClr val="C00000"/>
                </a:solidFill>
              </a:rPr>
              <a:t>B</a:t>
            </a:r>
            <a:endParaRPr lang="kk-KZ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81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b="1" dirty="0">
                <a:solidFill>
                  <a:srgbClr val="7030A0"/>
                </a:solidFill>
              </a:rPr>
              <a:t>Сөз тіркестері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k-KZ" dirty="0" smtClean="0"/>
              <a:t>ASCII кодтары символдарды реттеп орналастырады. "А" символы  "В" символының алдында тұрады (А – 65, В – 66), ал ол "С" символының алдында (С - 67), т.с.с. </a:t>
            </a:r>
          </a:p>
          <a:p>
            <a:r>
              <a:rPr lang="kk-KZ" dirty="0" smtClean="0"/>
              <a:t>Программа символдарды салыстырғанда, олардың кодтарын салыстырады, мысалы, мынадай if: </a:t>
            </a:r>
          </a:p>
          <a:p>
            <a:pPr marL="268288" indent="0">
              <a:buNone/>
            </a:pPr>
            <a:r>
              <a:rPr lang="kk-KZ" dirty="0" smtClean="0">
                <a:solidFill>
                  <a:srgbClr val="7030A0"/>
                </a:solidFill>
              </a:rPr>
              <a:t>if  'а'&lt; 'b':  print ('а әрпі b әрпінен кіші ') </a:t>
            </a:r>
          </a:p>
          <a:p>
            <a:pPr marL="0" indent="0">
              <a:buNone/>
            </a:pPr>
            <a:r>
              <a:rPr lang="kk-KZ" dirty="0" smtClean="0"/>
              <a:t>   дұрыс жазылған шарт, яғни ‘a’ – 97, ал ‘b’ – 98  болып табылады.</a:t>
            </a:r>
          </a:p>
          <a:p>
            <a:pPr marL="0" indent="0">
              <a:buNone/>
            </a:pPr>
            <a:r>
              <a:rPr lang="kk-KZ" dirty="0" smtClean="0"/>
              <a:t>   A-Z кодтары 65 пен 90 аралығында, </a:t>
            </a:r>
          </a:p>
          <a:p>
            <a:pPr marL="0" indent="0">
              <a:buNone/>
            </a:pPr>
            <a:r>
              <a:rPr lang="kk-KZ" dirty="0" smtClean="0"/>
              <a:t>   ал  a-z  97 мен 122 аралығында орналасқан. </a:t>
            </a:r>
            <a:endParaRPr lang="kk-KZ" dirty="0"/>
          </a:p>
        </p:txBody>
      </p:sp>
    </p:spTree>
    <p:extLst>
      <p:ext uri="{BB962C8B-B14F-4D97-AF65-F5344CB8AC3E}">
        <p14:creationId xmlns="" xmlns:p14="http://schemas.microsoft.com/office/powerpoint/2010/main" val="829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b="1" dirty="0">
                <a:solidFill>
                  <a:srgbClr val="7030A0"/>
                </a:solidFill>
              </a:rPr>
              <a:t>Мысалдар орындау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26008" y="1702870"/>
            <a:ext cx="987001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54321.6789</a:t>
            </a:r>
            <a:b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k-KZ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'a санының мәні = '</a:t>
            </a:r>
            <a:r>
              <a:rPr kumimoji="0" lang="kk-KZ" altLang="ru-RU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</a:t>
            </a:r>
            <a:r>
              <a:rPr kumimoji="0" lang="kk-KZ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'10.2f'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 </a:t>
            </a:r>
            <a:r>
              <a:rPr kumimoji="0" lang="kk-KZ" altLang="ru-RU" sz="24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10.2</a:t>
            </a:r>
            <a:br>
              <a:rPr kumimoji="0" lang="kk-KZ" altLang="ru-RU" sz="24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kk-KZ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a санының мәні =    54321.68 ұзындығы – 10, бөлшегі - 2</a:t>
            </a:r>
            <a:br>
              <a:rPr kumimoji="0" lang="kk-KZ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123456789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k-KZ" altLang="ru-RU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'14,d'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   </a:t>
            </a:r>
            <a:r>
              <a:rPr lang="kk-KZ" altLang="ru-RU" sz="24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ұзындығы – 14 цифр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k-KZ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  123,456,789</a:t>
            </a:r>
            <a:endParaRPr kumimoji="0" lang="kk-KZ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7328" y="3718560"/>
            <a:ext cx="56814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sz="2400" dirty="0" smtClean="0">
                <a:solidFill>
                  <a:srgbClr val="002060"/>
                </a:solidFill>
              </a:rPr>
              <a:t>Нәтижесі:   </a:t>
            </a:r>
            <a:r>
              <a:rPr lang="en-US" sz="2400" dirty="0">
                <a:solidFill>
                  <a:srgbClr val="C00000"/>
                </a:solidFill>
              </a:rPr>
              <a:t>a </a:t>
            </a:r>
            <a:r>
              <a:rPr lang="kk-KZ" sz="2400" dirty="0">
                <a:solidFill>
                  <a:srgbClr val="C00000"/>
                </a:solidFill>
              </a:rPr>
              <a:t>санының мәні =    54321.68</a:t>
            </a:r>
          </a:p>
          <a:p>
            <a:r>
              <a:rPr lang="kk-KZ" sz="2400" dirty="0">
                <a:solidFill>
                  <a:srgbClr val="C00000"/>
                </a:solidFill>
              </a:rPr>
              <a:t>   </a:t>
            </a:r>
            <a:r>
              <a:rPr lang="en-US" sz="2400" dirty="0" smtClean="0">
                <a:solidFill>
                  <a:srgbClr val="C00000"/>
                </a:solidFill>
              </a:rPr>
              <a:t>                        </a:t>
            </a:r>
            <a:r>
              <a:rPr lang="kk-KZ" sz="2400" dirty="0" smtClean="0">
                <a:solidFill>
                  <a:srgbClr val="C00000"/>
                </a:solidFill>
              </a:rPr>
              <a:t>123,456,789</a:t>
            </a:r>
            <a:endParaRPr lang="kk-KZ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891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b="1" dirty="0">
                <a:solidFill>
                  <a:srgbClr val="7030A0"/>
                </a:solidFill>
              </a:rPr>
              <a:t>Мысалдар орындау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9160" y="1585998"/>
            <a:ext cx="9190336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k-KZ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Төмендегі нақты</a:t>
            </a:r>
            <a:r>
              <a:rPr kumimoji="0" lang="kk-KZ" altLang="ru-RU" sz="2400" b="0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(бөлшек) </a:t>
            </a:r>
            <a:r>
              <a:rPr lang="kk-KZ" altLang="ru-RU" sz="2400" i="1" dirty="0">
                <a:solidFill>
                  <a:srgbClr val="808080"/>
                </a:solidFill>
                <a:latin typeface="Consolas" panose="020B0609020204030204" pitchFamily="49" charset="0"/>
              </a:rPr>
              <a:t>сандар </a:t>
            </a:r>
            <a:r>
              <a:rPr kumimoji="0" lang="kk-KZ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k-KZ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k-KZ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k-KZ" altLang="ru-RU" sz="2400" i="1" dirty="0">
                <a:solidFill>
                  <a:srgbClr val="808080"/>
                </a:solidFill>
                <a:latin typeface="Consolas" panose="020B0609020204030204" pitchFamily="49" charset="0"/>
              </a:rPr>
              <a:t>нүкте бойынша </a:t>
            </a:r>
            <a:r>
              <a:rPr lang="kk-KZ" altLang="ru-RU" sz="24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тураланып, бір бағанаға шығарылады.</a:t>
            </a:r>
            <a:r>
              <a:rPr kumimoji="0" lang="kk-KZ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k-KZ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num1 =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127.899</a:t>
            </a:r>
            <a:b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num2 =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3465.148</a:t>
            </a:r>
            <a:b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num3 = 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3.776</a:t>
            </a:r>
            <a:b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k-KZ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Сандар ені - 7 таңба,дәлдігі,яғни бөлшегі 2 - таңба</a:t>
            </a:r>
            <a:br>
              <a:rPr kumimoji="0" lang="kk-KZ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(num1,</a:t>
            </a:r>
            <a:r>
              <a:rPr kumimoji="0" lang="kk-KZ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'7.2f'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(num2,</a:t>
            </a:r>
            <a:r>
              <a:rPr kumimoji="0" lang="kk-KZ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'7.2f'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(num3,</a:t>
            </a:r>
            <a:r>
              <a:rPr kumimoji="0" lang="kk-KZ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'7.2f'</a:t>
            </a:r>
            <a:r>
              <a:rPr kumimoji="0" lang="kk-KZ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kk-KZ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4752" y="5071872"/>
            <a:ext cx="219456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sz="2400" dirty="0" smtClean="0">
                <a:solidFill>
                  <a:srgbClr val="002060"/>
                </a:solidFill>
              </a:rPr>
              <a:t>    Нәтижелері:   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k-KZ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127.90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k-KZ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3465.15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kk-KZ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3.78</a:t>
            </a:r>
            <a:endParaRPr lang="kk-KZ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687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b="1" dirty="0">
                <a:solidFill>
                  <a:srgbClr val="7030A0"/>
                </a:solidFill>
              </a:rPr>
              <a:t>Мысалдар орындау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k-KZ" dirty="0" smtClean="0"/>
              <a:t>Бүтін сандарды форматтау</a:t>
            </a:r>
          </a:p>
          <a:p>
            <a:r>
              <a:rPr lang="kk-KZ" dirty="0" smtClean="0"/>
              <a:t>format функциясы бүтін сандарды да форматтайды. Оның форматын жазудың екі ерекшелігі бар: </a:t>
            </a:r>
          </a:p>
          <a:p>
            <a:pPr marL="993775" indent="-457200">
              <a:spcBef>
                <a:spcPts val="0"/>
              </a:spcBef>
              <a:buFontTx/>
              <a:buChar char="-"/>
            </a:pPr>
            <a:r>
              <a:rPr lang="kk-KZ" dirty="0" smtClean="0"/>
              <a:t>тип көрсеткіші ретінде </a:t>
            </a:r>
            <a:r>
              <a:rPr lang="kk-KZ" dirty="0" smtClean="0">
                <a:solidFill>
                  <a:srgbClr val="C00000"/>
                </a:solidFill>
              </a:rPr>
              <a:t>d</a:t>
            </a:r>
            <a:r>
              <a:rPr lang="kk-KZ" dirty="0" smtClean="0"/>
              <a:t> символы жазылады; </a:t>
            </a:r>
          </a:p>
          <a:p>
            <a:pPr marL="993775" indent="-457200">
              <a:spcBef>
                <a:spcPts val="0"/>
              </a:spcBef>
              <a:buFontTx/>
              <a:buChar char="-"/>
            </a:pPr>
            <a:r>
              <a:rPr lang="kk-KZ" dirty="0" smtClean="0"/>
              <a:t>дәлдігі көрсетілмейді. </a:t>
            </a:r>
          </a:p>
          <a:p>
            <a:pPr marL="536575" indent="0">
              <a:spcBef>
                <a:spcPts val="0"/>
              </a:spcBef>
              <a:buNone/>
            </a:pPr>
            <a:r>
              <a:rPr lang="kk-KZ" dirty="0" smtClean="0"/>
              <a:t>123456 санын форматсыз жазайық: </a:t>
            </a:r>
          </a:p>
          <a:p>
            <a:pPr marL="536575" indent="0">
              <a:spcBef>
                <a:spcPts val="0"/>
              </a:spcBef>
              <a:buNone/>
            </a:pPr>
            <a:r>
              <a:rPr lang="kk-KZ" dirty="0" smtClean="0">
                <a:solidFill>
                  <a:srgbClr val="C00000"/>
                </a:solidFill>
              </a:rPr>
              <a:t>print(format(123456, 'd'))  </a:t>
            </a:r>
          </a:p>
          <a:p>
            <a:pPr marL="536575" indent="0">
              <a:spcBef>
                <a:spcPts val="0"/>
              </a:spcBef>
              <a:buNone/>
            </a:pPr>
            <a:r>
              <a:rPr lang="kk-KZ" dirty="0" smtClean="0"/>
              <a:t>Ал енді сол санның мыңдықтарын үтірмен бөліп жазайық: </a:t>
            </a:r>
          </a:p>
          <a:p>
            <a:pPr marL="536575" indent="0">
              <a:spcBef>
                <a:spcPts val="0"/>
              </a:spcBef>
              <a:buNone/>
            </a:pPr>
            <a:r>
              <a:rPr lang="kk-KZ" dirty="0" smtClean="0"/>
              <a:t>print(format(123456, ',d'))  </a:t>
            </a:r>
            <a:endParaRPr lang="kk-KZ" dirty="0"/>
          </a:p>
        </p:txBody>
      </p:sp>
      <p:sp>
        <p:nvSpPr>
          <p:cNvPr id="4" name="TextBox 3"/>
          <p:cNvSpPr txBox="1"/>
          <p:nvPr/>
        </p:nvSpPr>
        <p:spPr>
          <a:xfrm>
            <a:off x="6925056" y="4218432"/>
            <a:ext cx="44013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sz="2400" dirty="0" smtClean="0">
                <a:solidFill>
                  <a:srgbClr val="002060"/>
                </a:solidFill>
              </a:rPr>
              <a:t>Нәтижесі:   </a:t>
            </a:r>
            <a:r>
              <a:rPr lang="kk-KZ" sz="2400" dirty="0" smtClean="0">
                <a:solidFill>
                  <a:srgbClr val="C00000"/>
                </a:solidFill>
              </a:rPr>
              <a:t>123456</a:t>
            </a:r>
            <a:endParaRPr lang="kk-KZ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1152" y="5090160"/>
            <a:ext cx="44013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sz="2400" dirty="0" smtClean="0">
                <a:solidFill>
                  <a:srgbClr val="002060"/>
                </a:solidFill>
              </a:rPr>
              <a:t>Нәтижесі:   </a:t>
            </a:r>
            <a:r>
              <a:rPr lang="kk-KZ" sz="2400" dirty="0" smtClean="0">
                <a:solidFill>
                  <a:srgbClr val="C00000"/>
                </a:solidFill>
              </a:rPr>
              <a:t>123,456</a:t>
            </a:r>
            <a:endParaRPr lang="kk-KZ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67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b="1" dirty="0">
                <a:solidFill>
                  <a:srgbClr val="7030A0"/>
                </a:solidFill>
              </a:rPr>
              <a:t>Мысалдар орындау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6968" y="1618361"/>
            <a:ext cx="10515600" cy="4351338"/>
          </a:xfrm>
        </p:spPr>
        <p:txBody>
          <a:bodyPr>
            <a:normAutofit/>
          </a:bodyPr>
          <a:lstStyle/>
          <a:p>
            <a:r>
              <a:rPr lang="kk-KZ" dirty="0" smtClean="0"/>
              <a:t>Нақты сандарды пайыз (%) түрінде форматтап шығару</a:t>
            </a:r>
          </a:p>
          <a:p>
            <a:r>
              <a:rPr lang="kk-KZ" dirty="0" smtClean="0"/>
              <a:t>Мұнда </a:t>
            </a:r>
            <a:r>
              <a:rPr lang="kk-KZ" b="1" dirty="0" smtClean="0">
                <a:solidFill>
                  <a:srgbClr val="C00000"/>
                </a:solidFill>
              </a:rPr>
              <a:t>f</a:t>
            </a:r>
            <a:r>
              <a:rPr lang="kk-KZ" dirty="0" smtClean="0"/>
              <a:t> орнына тип көрсеткіші ретінде </a:t>
            </a:r>
            <a:r>
              <a:rPr lang="kk-KZ" b="1" dirty="0" smtClean="0">
                <a:solidFill>
                  <a:srgbClr val="C00000"/>
                </a:solidFill>
              </a:rPr>
              <a:t>%</a:t>
            </a:r>
            <a:r>
              <a:rPr lang="kk-KZ" dirty="0" smtClean="0"/>
              <a:t> символы қолданылады. </a:t>
            </a:r>
            <a:r>
              <a:rPr lang="kk-KZ" dirty="0" smtClean="0">
                <a:solidFill>
                  <a:srgbClr val="C00000"/>
                </a:solidFill>
              </a:rPr>
              <a:t>%</a:t>
            </a:r>
            <a:r>
              <a:rPr lang="kk-KZ" dirty="0" smtClean="0"/>
              <a:t> символы санды 100-ге көбейтіп, оның соңына </a:t>
            </a:r>
            <a:r>
              <a:rPr lang="kk-KZ" dirty="0" smtClean="0">
                <a:solidFill>
                  <a:srgbClr val="C00000"/>
                </a:solidFill>
              </a:rPr>
              <a:t>%</a:t>
            </a:r>
            <a:r>
              <a:rPr lang="kk-KZ" dirty="0" smtClean="0"/>
              <a:t> таңбасын қосып жазады. Төменде мысал келтірілген: </a:t>
            </a:r>
          </a:p>
          <a:p>
            <a:pPr marL="0" indent="0">
              <a:buNone/>
            </a:pPr>
            <a:r>
              <a:rPr lang="kk-KZ" dirty="0" smtClean="0"/>
              <a:t>   </a:t>
            </a:r>
            <a:r>
              <a:rPr lang="kk-KZ" dirty="0" smtClean="0">
                <a:solidFill>
                  <a:srgbClr val="7030A0"/>
                </a:solidFill>
              </a:rPr>
              <a:t>print(format(0.5, '%')) </a:t>
            </a:r>
          </a:p>
          <a:p>
            <a:r>
              <a:rPr lang="kk-KZ" dirty="0" smtClean="0"/>
              <a:t>Дәлдігін нөл арқылы берсек, нәтижесі бүтін сан болады: </a:t>
            </a:r>
          </a:p>
          <a:p>
            <a:pPr marL="0" indent="0">
              <a:buNone/>
            </a:pPr>
            <a:r>
              <a:rPr lang="kk-KZ" dirty="0" smtClean="0"/>
              <a:t>   </a:t>
            </a:r>
            <a:r>
              <a:rPr lang="kk-KZ" dirty="0" smtClean="0">
                <a:solidFill>
                  <a:srgbClr val="7030A0"/>
                </a:solidFill>
              </a:rPr>
              <a:t>print(format(0.5, '.0%'))</a:t>
            </a:r>
            <a:r>
              <a:rPr lang="kk-KZ" dirty="0" smtClean="0"/>
              <a:t>    </a:t>
            </a:r>
          </a:p>
          <a:p>
            <a:endParaRPr lang="kk-KZ" dirty="0"/>
          </a:p>
        </p:txBody>
      </p:sp>
      <p:sp>
        <p:nvSpPr>
          <p:cNvPr id="4" name="TextBox 3"/>
          <p:cNvSpPr txBox="1"/>
          <p:nvPr/>
        </p:nvSpPr>
        <p:spPr>
          <a:xfrm>
            <a:off x="4803648" y="3425952"/>
            <a:ext cx="34625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sz="2400" dirty="0" smtClean="0">
                <a:solidFill>
                  <a:srgbClr val="002060"/>
                </a:solidFill>
              </a:rPr>
              <a:t>Нәтижесі: </a:t>
            </a:r>
            <a:r>
              <a:rPr lang="kk-KZ" sz="2400" dirty="0">
                <a:solidFill>
                  <a:srgbClr val="C00000"/>
                </a:solidFill>
              </a:rPr>
              <a:t>50.000000</a:t>
            </a:r>
            <a:r>
              <a:rPr lang="kk-KZ" sz="2400" dirty="0" smtClean="0">
                <a:solidFill>
                  <a:srgbClr val="C00000"/>
                </a:solidFill>
              </a:rPr>
              <a:t>%</a:t>
            </a:r>
            <a:endParaRPr lang="kk-KZ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4880" y="4437888"/>
            <a:ext cx="34625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k-KZ" sz="2400" dirty="0" smtClean="0">
                <a:solidFill>
                  <a:srgbClr val="002060"/>
                </a:solidFill>
              </a:rPr>
              <a:t>Нәтижесі: </a:t>
            </a:r>
            <a:r>
              <a:rPr lang="kk-KZ" sz="2400" dirty="0">
                <a:solidFill>
                  <a:srgbClr val="C00000"/>
                </a:solidFill>
              </a:rPr>
              <a:t>50%</a:t>
            </a:r>
          </a:p>
        </p:txBody>
      </p:sp>
    </p:spTree>
    <p:extLst>
      <p:ext uri="{BB962C8B-B14F-4D97-AF65-F5344CB8AC3E}">
        <p14:creationId xmlns="" xmlns:p14="http://schemas.microsoft.com/office/powerpoint/2010/main" val="356334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0120" y="1459865"/>
            <a:ext cx="10515600" cy="4351338"/>
          </a:xfrm>
        </p:spPr>
        <p:txBody>
          <a:bodyPr>
            <a:normAutofit/>
          </a:bodyPr>
          <a:lstStyle/>
          <a:p>
            <a:r>
              <a:rPr lang="kk-KZ" sz="3600" dirty="0" smtClean="0">
                <a:solidFill>
                  <a:srgbClr val="7030A0"/>
                </a:solidFill>
              </a:rPr>
              <a:t>Питон (Python) тілін жасау 1980 ж. соңында голланд институты </a:t>
            </a:r>
            <a:r>
              <a:rPr lang="kk-KZ" sz="3600" dirty="0" smtClean="0">
                <a:solidFill>
                  <a:srgbClr val="7030A0"/>
                </a:solidFill>
                <a:hlinkClick r:id="rId2"/>
              </a:rPr>
              <a:t>CWI (Математика және информатика орталығы</a:t>
            </a:r>
            <a:r>
              <a:rPr lang="kk-KZ" sz="3600" dirty="0" smtClean="0">
                <a:solidFill>
                  <a:srgbClr val="7030A0"/>
                </a:solidFill>
              </a:rPr>
              <a:t>, </a:t>
            </a:r>
            <a:r>
              <a:rPr lang="kk-KZ" sz="3600" i="1" dirty="0" smtClean="0">
                <a:solidFill>
                  <a:srgbClr val="7030A0"/>
                </a:solidFill>
              </a:rPr>
              <a:t>голл.</a:t>
            </a:r>
            <a:r>
              <a:rPr lang="kk-KZ" sz="3600" dirty="0" smtClean="0">
                <a:solidFill>
                  <a:srgbClr val="7030A0"/>
                </a:solidFill>
              </a:rPr>
              <a:t> Centrum Wiskunde &amp; Informatica)</a:t>
            </a:r>
            <a:r>
              <a:rPr lang="kk-KZ" sz="3600" dirty="0">
                <a:solidFill>
                  <a:srgbClr val="7030A0"/>
                </a:solidFill>
              </a:rPr>
              <a:t> қызметкері</a:t>
            </a:r>
            <a:r>
              <a:rPr lang="kk-KZ" sz="3600" dirty="0" smtClean="0">
                <a:solidFill>
                  <a:srgbClr val="7030A0"/>
                </a:solidFill>
              </a:rPr>
              <a:t> </a:t>
            </a:r>
            <a:r>
              <a:rPr lang="kk-KZ" sz="3600" dirty="0" smtClean="0">
                <a:solidFill>
                  <a:srgbClr val="7030A0"/>
                </a:solidFill>
                <a:hlinkClick r:id="rId3"/>
              </a:rPr>
              <a:t>Гвидо ван Россум</a:t>
            </a:r>
            <a:r>
              <a:rPr lang="kk-KZ" sz="3600" dirty="0" smtClean="0">
                <a:solidFill>
                  <a:srgbClr val="7030A0"/>
                </a:solidFill>
              </a:rPr>
              <a:t> (</a:t>
            </a:r>
            <a:r>
              <a:rPr lang="kk-KZ" sz="3600" i="1" dirty="0" smtClean="0">
                <a:solidFill>
                  <a:srgbClr val="7030A0"/>
                </a:solidFill>
              </a:rPr>
              <a:t>ағыл.</a:t>
            </a:r>
            <a:r>
              <a:rPr lang="kk-KZ" sz="3600" dirty="0" smtClean="0">
                <a:solidFill>
                  <a:srgbClr val="7030A0"/>
                </a:solidFill>
              </a:rPr>
              <a:t> Guido van Rossum) бастауымен, </a:t>
            </a:r>
            <a:r>
              <a:rPr lang="kk-KZ" sz="3600" dirty="0" smtClean="0">
                <a:solidFill>
                  <a:srgbClr val="7030A0"/>
                </a:solidFill>
                <a:hlinkClick r:id="rId4"/>
              </a:rPr>
              <a:t>ABC</a:t>
            </a:r>
            <a:r>
              <a:rPr lang="kk-KZ" sz="3600" dirty="0" smtClean="0">
                <a:solidFill>
                  <a:srgbClr val="7030A0"/>
                </a:solidFill>
              </a:rPr>
              <a:t> тілі негізінде жасалды. 1991 ж ақпанда Гвидо тіл жайлы алғашқы мәліметін жариялаған болатын ( </a:t>
            </a:r>
            <a:r>
              <a:rPr lang="kk-KZ" sz="3600" dirty="0" smtClean="0">
                <a:solidFill>
                  <a:srgbClr val="7030A0"/>
                </a:solidFill>
                <a:hlinkClick r:id="rId5"/>
              </a:rPr>
              <a:t>группа новостей</a:t>
            </a:r>
            <a:r>
              <a:rPr lang="kk-KZ" sz="3600" dirty="0" smtClean="0">
                <a:solidFill>
                  <a:srgbClr val="7030A0"/>
                </a:solidFill>
              </a:rPr>
              <a:t> - alt.sources).</a:t>
            </a:r>
            <a:endParaRPr lang="kk-KZ" sz="3600" dirty="0">
              <a:solidFill>
                <a:srgbClr val="7030A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46111" y="282222"/>
            <a:ext cx="7876822" cy="866598"/>
          </a:xfrm>
        </p:spPr>
        <p:txBody>
          <a:bodyPr/>
          <a:lstStyle/>
          <a:p>
            <a:r>
              <a:rPr lang="kk-KZ" dirty="0" smtClean="0">
                <a:solidFill>
                  <a:srgbClr val="181CB8"/>
                </a:solidFill>
                <a:latin typeface="+mn-lt"/>
              </a:rPr>
              <a:t>Питон тілінің</a:t>
            </a:r>
            <a:r>
              <a:rPr lang="ru-RU" dirty="0" smtClean="0">
                <a:solidFill>
                  <a:srgbClr val="181CB8"/>
                </a:solidFill>
                <a:latin typeface="+mn-lt"/>
              </a:rPr>
              <a:t> даму </a:t>
            </a:r>
            <a:r>
              <a:rPr lang="kk-KZ" dirty="0" smtClean="0">
                <a:solidFill>
                  <a:srgbClr val="181CB8"/>
                </a:solidFill>
                <a:latin typeface="+mn-lt"/>
              </a:rPr>
              <a:t>жолы</a:t>
            </a:r>
            <a:endParaRPr lang="kk-KZ" dirty="0">
              <a:solidFill>
                <a:srgbClr val="181CB8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606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>
                <a:latin typeface="Berlin Sans FB" panose="020E0602020502020306" pitchFamily="34" charset="0"/>
              </a:rPr>
              <a:t>Қорытынды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k-KZ" dirty="0" smtClean="0">
                <a:solidFill>
                  <a:srgbClr val="7030A0"/>
                </a:solidFill>
              </a:rPr>
              <a:t>Сонымен Питон жылан емес (бірақ қашса қуып жетіңіз)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kk-KZ" dirty="0" smtClean="0">
                <a:solidFill>
                  <a:srgbClr val="7030A0"/>
                </a:solidFill>
              </a:rPr>
              <a:t>Енді </a:t>
            </a:r>
            <a:r>
              <a:rPr lang="en-US" b="1" dirty="0" smtClean="0">
                <a:solidFill>
                  <a:srgbClr val="7030A0"/>
                </a:solidFill>
              </a:rPr>
              <a:t>print()</a:t>
            </a:r>
            <a:r>
              <a:rPr lang="kk-KZ" b="1" dirty="0" smtClean="0">
                <a:solidFill>
                  <a:srgbClr val="7030A0"/>
                </a:solidFill>
              </a:rPr>
              <a:t> </a:t>
            </a:r>
            <a:r>
              <a:rPr lang="kk-KZ" dirty="0" smtClean="0">
                <a:solidFill>
                  <a:srgbClr val="7030A0"/>
                </a:solidFill>
              </a:rPr>
              <a:t>функциясын дұрыс қолданатын болдыңыз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kk-KZ" dirty="0" smtClean="0">
                <a:solidFill>
                  <a:srgbClr val="7030A0"/>
                </a:solidFill>
              </a:rPr>
              <a:t>Питондағы </a:t>
            </a:r>
            <a:r>
              <a:rPr lang="kk-KZ" b="1" dirty="0" smtClean="0">
                <a:solidFill>
                  <a:srgbClr val="7030A0"/>
                </a:solidFill>
              </a:rPr>
              <a:t>шартты операторларды </a:t>
            </a:r>
            <a:r>
              <a:rPr lang="kk-KZ" dirty="0" smtClean="0">
                <a:solidFill>
                  <a:srgbClr val="7030A0"/>
                </a:solidFill>
              </a:rPr>
              <a:t>жазуды үйрендіңіз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kk-KZ" dirty="0" smtClean="0">
                <a:solidFill>
                  <a:srgbClr val="7030A0"/>
                </a:solidFill>
              </a:rPr>
              <a:t>Питондағы </a:t>
            </a:r>
            <a:r>
              <a:rPr lang="kk-KZ" b="1" dirty="0" smtClean="0">
                <a:solidFill>
                  <a:srgbClr val="7030A0"/>
                </a:solidFill>
              </a:rPr>
              <a:t>математикалық операторларды </a:t>
            </a:r>
            <a:r>
              <a:rPr lang="kk-KZ" dirty="0" smtClean="0">
                <a:solidFill>
                  <a:srgbClr val="7030A0"/>
                </a:solidFill>
              </a:rPr>
              <a:t>да игердіңіз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kk-KZ" dirty="0" smtClean="0">
                <a:solidFill>
                  <a:srgbClr val="7030A0"/>
                </a:solidFill>
              </a:rPr>
              <a:t>Мәліметтерді </a:t>
            </a:r>
            <a:r>
              <a:rPr lang="kk-KZ" b="1" dirty="0" smtClean="0">
                <a:solidFill>
                  <a:srgbClr val="7030A0"/>
                </a:solidFill>
              </a:rPr>
              <a:t>пернетақтадан енгізе алатын </a:t>
            </a:r>
            <a:r>
              <a:rPr lang="kk-KZ" dirty="0" smtClean="0">
                <a:solidFill>
                  <a:srgbClr val="7030A0"/>
                </a:solidFill>
              </a:rPr>
              <a:t>болдыңыз</a:t>
            </a:r>
          </a:p>
          <a:p>
            <a:endParaRPr lang="en-US" dirty="0" smtClean="0">
              <a:latin typeface="Berlin Sans FB" panose="020E0602020502020306" pitchFamily="34" charset="0"/>
            </a:endParaRPr>
          </a:p>
          <a:p>
            <a:endParaRPr lang="en-US" dirty="0" smtClean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61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k-KZ" dirty="0" smtClean="0">
                <a:solidFill>
                  <a:srgbClr val="C00000"/>
                </a:solidFill>
                <a:latin typeface="Berlin Sans FB" panose="020E0602020502020306" pitchFamily="34" charset="0"/>
              </a:rPr>
              <a:t>Бүгінгі дәріс аяқталды. Тыңдағандарыңызға рахмет!</a:t>
            </a:r>
            <a:endParaRPr lang="en-US" dirty="0">
              <a:solidFill>
                <a:srgbClr val="C00000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6" name="Rectangle 5"/>
          <p:cNvSpPr/>
          <p:nvPr/>
        </p:nvSpPr>
        <p:spPr>
          <a:xfrm>
            <a:off x="2599316" y="5530787"/>
            <a:ext cx="9079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k-KZ" sz="2400" dirty="0">
                <a:solidFill>
                  <a:srgbClr val="181CB8"/>
                </a:solidFill>
                <a:latin typeface="Berlin Sans FB" panose="020E0602020502020306" pitchFamily="34" charset="0"/>
              </a:rPr>
              <a:t>Егер </a:t>
            </a:r>
            <a:r>
              <a:rPr lang="kk-KZ" sz="2400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үйде мысық , күшіктеріңіз болмаса</a:t>
            </a:r>
            <a:r>
              <a:rPr lang="kk-KZ" sz="2400" dirty="0">
                <a:solidFill>
                  <a:srgbClr val="181CB8"/>
                </a:solidFill>
                <a:latin typeface="Berlin Sans FB" panose="020E0602020502020306" pitchFamily="34" charset="0"/>
              </a:rPr>
              <a:t>, Питонды </a:t>
            </a:r>
            <a:r>
              <a:rPr lang="kk-KZ" sz="2400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айналдырыңдар.</a:t>
            </a:r>
            <a:endParaRPr lang="kk-KZ" sz="2400" dirty="0">
              <a:solidFill>
                <a:srgbClr val="181CB8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681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 smtClean="0">
                <a:latin typeface="Berlin Sans FB" panose="020E0602020502020306" pitchFamily="34" charset="0"/>
              </a:rPr>
              <a:t>Енді мыналарды білетін болдыңыздар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kk-KZ" sz="2800" b="1" dirty="0" smtClean="0"/>
              <a:t>print() </a:t>
            </a:r>
            <a:r>
              <a:rPr lang="kk-KZ" sz="2800" dirty="0" smtClean="0">
                <a:latin typeface="Berlin Sans FB" panose="020E0602020502020306" pitchFamily="34" charset="0"/>
              </a:rPr>
              <a:t>операторын пайдалану жолдары (бір-екі жолға, форматпен, форматсыз, сөздер арасын әртүрлі таңбамен бөлу, санның дәлдігін беру);</a:t>
            </a:r>
          </a:p>
          <a:p>
            <a:pPr lvl="1"/>
            <a:r>
              <a:rPr lang="kk-KZ" sz="2800" dirty="0" smtClean="0">
                <a:latin typeface="Berlin Sans FB" panose="020E0602020502020306" pitchFamily="34" charset="0"/>
              </a:rPr>
              <a:t>Мәліметтерді экранға дұрыс рәсімдеп шығару тәсілдері;</a:t>
            </a:r>
          </a:p>
          <a:p>
            <a:pPr lvl="1"/>
            <a:r>
              <a:rPr lang="kk-KZ" sz="2800" dirty="0" smtClean="0">
                <a:latin typeface="Berlin Sans FB" panose="020E0602020502020306" pitchFamily="34" charset="0"/>
              </a:rPr>
              <a:t>Математикалық операциялардың, шартты операторлардың қарапайым, күрделі тәсілдерін қолдана білу;</a:t>
            </a:r>
          </a:p>
          <a:p>
            <a:pPr lvl="1"/>
            <a:r>
              <a:rPr lang="kk-KZ" sz="2800" dirty="0" smtClean="0">
                <a:latin typeface="Berlin Sans FB" panose="020E0602020502020306" pitchFamily="34" charset="0"/>
              </a:rPr>
              <a:t>Пернетақтадан сандар, сөз тіркестерін енгізу, оларды айнымалыларға меншіктеу тәсілдері;</a:t>
            </a:r>
          </a:p>
          <a:p>
            <a:pPr lvl="1"/>
            <a:r>
              <a:rPr lang="kk-KZ" sz="2800" dirty="0">
                <a:latin typeface="Berlin Sans FB" panose="020E0602020502020306" pitchFamily="34" charset="0"/>
              </a:rPr>
              <a:t>Комментарийлер (түсініктемелер) беру жолдары.</a:t>
            </a:r>
          </a:p>
          <a:p>
            <a:pPr marL="457200" lvl="1" indent="0">
              <a:buNone/>
            </a:pPr>
            <a:endParaRPr lang="en-US" sz="2800" dirty="0" smtClean="0">
              <a:latin typeface="Berlin Sans FB" panose="020E0602020502020306" pitchFamily="34" charset="0"/>
            </a:endParaRPr>
          </a:p>
          <a:p>
            <a:pPr lvl="1"/>
            <a:r>
              <a:rPr lang="kk-KZ" sz="2800" dirty="0">
                <a:latin typeface="Berlin Sans FB" panose="020E0602020502020306" pitchFamily="34" charset="0"/>
              </a:rPr>
              <a:t>Келесі сабақта </a:t>
            </a:r>
            <a:r>
              <a:rPr lang="kk-KZ" sz="2800" dirty="0" smtClean="0">
                <a:latin typeface="Berlin Sans FB" panose="020E0602020502020306" pitchFamily="34" charset="0"/>
              </a:rPr>
              <a:t>осы тақырыптар сұрақтарына </a:t>
            </a:r>
            <a:r>
              <a:rPr lang="kk-KZ" sz="2800" dirty="0">
                <a:latin typeface="Berlin Sans FB" panose="020E0602020502020306" pitchFamily="34" charset="0"/>
              </a:rPr>
              <a:t>жауап </a:t>
            </a:r>
            <a:r>
              <a:rPr lang="kk-KZ" sz="2800" dirty="0" smtClean="0">
                <a:latin typeface="Berlin Sans FB" panose="020E0602020502020306" pitchFamily="34" charset="0"/>
              </a:rPr>
              <a:t>бересіздер</a:t>
            </a:r>
            <a:endParaRPr lang="en-US" sz="28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039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Академиялық тәртіп талаптары</a:t>
            </a:r>
            <a:endParaRPr lang="en-US" dirty="0">
              <a:solidFill>
                <a:srgbClr val="181CB8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3384" cy="4351338"/>
          </a:xfrm>
        </p:spPr>
        <p:txBody>
          <a:bodyPr>
            <a:normAutofit lnSpcReduction="10000"/>
          </a:bodyPr>
          <a:lstStyle/>
          <a:p>
            <a:r>
              <a:rPr lang="kk-KZ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Оқу керек, ұстазды алдамай, басқалардан көшірмей, тазалықпен білім алуға талпыныңдар</a:t>
            </a:r>
            <a:r>
              <a:rPr lang="en-US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!</a:t>
            </a:r>
          </a:p>
          <a:p>
            <a:r>
              <a:rPr lang="kk-KZ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Алдаған шәкірттерге, жұмысын басқаларға көшіруге бергендерге, көшіріп алғандарға 0 балл қойылады немесе балл шегеріледі</a:t>
            </a:r>
            <a:r>
              <a:rPr lang="en-US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.</a:t>
            </a:r>
          </a:p>
          <a:p>
            <a:r>
              <a:rPr lang="kk-KZ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Сұрақтарыңыз болса, ұстазбен байланысуға, кездесуге келіңіздер</a:t>
            </a:r>
            <a:r>
              <a:rPr lang="en-US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.</a:t>
            </a:r>
          </a:p>
          <a:p>
            <a:r>
              <a:rPr lang="kk-KZ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Бағалау жүйесі:</a:t>
            </a:r>
            <a:endParaRPr lang="en-US" dirty="0" smtClean="0">
              <a:solidFill>
                <a:srgbClr val="181CB8"/>
              </a:solidFill>
              <a:latin typeface="Berlin Sans FB" panose="020E0602020502020306" pitchFamily="34" charset="0"/>
            </a:endParaRPr>
          </a:p>
          <a:p>
            <a:pPr lvl="1"/>
            <a:r>
              <a:rPr lang="kk-KZ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6</a:t>
            </a:r>
            <a:r>
              <a:rPr lang="en-US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0% - </a:t>
            </a:r>
            <a:r>
              <a:rPr lang="kk-KZ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лабораториялық жұмыстарды орындау, рәсімдеу, тапсыру, айтып беру</a:t>
            </a:r>
            <a:endParaRPr lang="en-US" dirty="0" smtClean="0">
              <a:solidFill>
                <a:srgbClr val="181CB8"/>
              </a:solidFill>
              <a:latin typeface="Berlin Sans FB" panose="020E0602020502020306" pitchFamily="34" charset="0"/>
            </a:endParaRPr>
          </a:p>
          <a:p>
            <a:pPr lvl="1"/>
            <a:r>
              <a:rPr lang="en-US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20% - </a:t>
            </a:r>
            <a:r>
              <a:rPr lang="kk-KZ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әр сабаққа алдын ала дайындалу, өзіндік жұмыстар орындау, қосымша есептер шығару</a:t>
            </a:r>
          </a:p>
          <a:p>
            <a:pPr lvl="1"/>
            <a:r>
              <a:rPr lang="en-US" dirty="0">
                <a:solidFill>
                  <a:srgbClr val="181CB8"/>
                </a:solidFill>
                <a:latin typeface="Berlin Sans FB" panose="020E0602020502020306" pitchFamily="34" charset="0"/>
              </a:rPr>
              <a:t>20% - </a:t>
            </a:r>
            <a:r>
              <a:rPr lang="kk-KZ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бақылау жұмыстарын орындау, аралық тексеруден </a:t>
            </a:r>
            <a:r>
              <a:rPr lang="kk-KZ" dirty="0" smtClean="0">
                <a:solidFill>
                  <a:srgbClr val="181CB8"/>
                </a:solidFill>
              </a:rPr>
              <a:t>(</a:t>
            </a:r>
            <a:r>
              <a:rPr lang="en-US" dirty="0" smtClean="0">
                <a:solidFill>
                  <a:srgbClr val="181CB8"/>
                </a:solidFill>
              </a:rPr>
              <a:t>midterm</a:t>
            </a:r>
            <a:r>
              <a:rPr lang="kk-KZ" dirty="0" smtClean="0">
                <a:solidFill>
                  <a:srgbClr val="181CB8"/>
                </a:solidFill>
              </a:rPr>
              <a:t>) </a:t>
            </a:r>
            <a:r>
              <a:rPr lang="kk-KZ" dirty="0" smtClean="0">
                <a:solidFill>
                  <a:srgbClr val="181CB8"/>
                </a:solidFill>
                <a:latin typeface="Berlin Sans FB" panose="020E0602020502020306" pitchFamily="34" charset="0"/>
              </a:rPr>
              <a:t>өту, күрделі есептер шығару, жеке тапсырмалар алып, соларды орындау.</a:t>
            </a:r>
            <a:endParaRPr lang="ru-RU" dirty="0">
              <a:solidFill>
                <a:srgbClr val="181CB8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642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156617"/>
              </p:ext>
            </p:extLst>
          </p:nvPr>
        </p:nvGraphicFramePr>
        <p:xfrm>
          <a:off x="862584" y="1367822"/>
          <a:ext cx="10515600" cy="4145280"/>
        </p:xfrm>
        <a:graphic>
          <a:graphicData uri="http://schemas.openxmlformats.org/drawingml/2006/table">
            <a:tbl>
              <a:tblPr/>
              <a:tblGrid>
                <a:gridCol w="3995928">
                  <a:extLst>
                    <a:ext uri="{9D8B030D-6E8A-4147-A177-3AD203B41FA5}">
                      <a16:colId xmlns="" xmlns:a16="http://schemas.microsoft.com/office/drawing/2014/main" val="904187897"/>
                    </a:ext>
                  </a:extLst>
                </a:gridCol>
                <a:gridCol w="6519672">
                  <a:extLst>
                    <a:ext uri="{9D8B030D-6E8A-4147-A177-3AD203B41FA5}">
                      <a16:colId xmlns="" xmlns:a16="http://schemas.microsoft.com/office/drawing/2014/main" val="8685806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kk-KZ" sz="2800" noProof="0" dirty="0" smtClean="0">
                          <a:solidFill>
                            <a:srgbClr val="7030A0"/>
                          </a:solidFill>
                        </a:rPr>
                        <a:t>Python тілінің даму кезеңдері</a:t>
                      </a:r>
                      <a:endParaRPr lang="kk-KZ" sz="2800" noProof="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7229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k-KZ" sz="2800" noProof="0" dirty="0" smtClean="0">
                          <a:solidFill>
                            <a:srgbClr val="7030A0"/>
                          </a:solidFill>
                        </a:rPr>
                        <a:t>Шыққан мерзімдері</a:t>
                      </a:r>
                      <a:endParaRPr lang="kk-KZ" sz="2800" noProof="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k-KZ" sz="2800" noProof="0" dirty="0" smtClean="0">
                          <a:solidFill>
                            <a:srgbClr val="7030A0"/>
                          </a:solidFill>
                        </a:rPr>
                        <a:t>Python тілі нұсқасы (шығу мерзімі) </a:t>
                      </a:r>
                      <a:endParaRPr lang="kk-KZ" sz="2800" noProof="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20508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k-KZ" sz="2800" noProof="0" dirty="0" smtClean="0">
                          <a:solidFill>
                            <a:srgbClr val="7030A0"/>
                          </a:solidFill>
                        </a:rPr>
                        <a:t>Python 0.9.0 (1991-02)</a:t>
                      </a:r>
                      <a:endParaRPr lang="kk-KZ" sz="2800" noProof="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k-KZ" sz="2800" noProof="0" dirty="0" smtClean="0">
                          <a:solidFill>
                            <a:srgbClr val="7030A0"/>
                          </a:solidFill>
                        </a:rPr>
                        <a:t>-</a:t>
                      </a:r>
                      <a:endParaRPr lang="kk-KZ" sz="2800" noProof="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1210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k-KZ" sz="2800" noProof="0" dirty="0" smtClean="0">
                          <a:solidFill>
                            <a:srgbClr val="7030A0"/>
                          </a:solidFill>
                        </a:rPr>
                        <a:t>Python 0.9.0 (1991-02)</a:t>
                      </a:r>
                      <a:endParaRPr lang="kk-KZ" sz="2800" noProof="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k-KZ" sz="2800" noProof="0" dirty="0" smtClean="0">
                          <a:solidFill>
                            <a:srgbClr val="7030A0"/>
                          </a:solidFill>
                        </a:rPr>
                        <a:t>-</a:t>
                      </a:r>
                      <a:endParaRPr lang="kk-KZ" sz="2800" noProof="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844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k-KZ" sz="2800" noProof="0" dirty="0" smtClean="0">
                          <a:solidFill>
                            <a:srgbClr val="7030A0"/>
                          </a:solidFill>
                        </a:rPr>
                        <a:t>Python 2.x (2000-10-16)</a:t>
                      </a:r>
                      <a:endParaRPr lang="kk-KZ" sz="2800" noProof="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k-KZ" sz="2800" noProof="0" dirty="0" smtClean="0">
                          <a:solidFill>
                            <a:srgbClr val="7030A0"/>
                          </a:solidFill>
                        </a:rPr>
                        <a:t>Python 2.7.11 (2015-12-05)</a:t>
                      </a:r>
                      <a:endParaRPr lang="kk-KZ" sz="2800" noProof="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3537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k-KZ" sz="2800" noProof="0" dirty="0" smtClean="0">
                          <a:solidFill>
                            <a:srgbClr val="7030A0"/>
                          </a:solidFill>
                        </a:rPr>
                        <a:t>Python 3.x (2008-12-03)</a:t>
                      </a:r>
                      <a:endParaRPr lang="kk-KZ" sz="2800" noProof="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k-KZ" sz="2800" noProof="0" dirty="0" smtClean="0">
                          <a:solidFill>
                            <a:srgbClr val="7030A0"/>
                          </a:solidFill>
                        </a:rPr>
                        <a:t>Python 3.4.5 (2016-06-27)</a:t>
                      </a:r>
                      <a:endParaRPr lang="kk-KZ" sz="2800" noProof="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79088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k-KZ" sz="2800" noProof="0" dirty="0" smtClean="0">
                          <a:solidFill>
                            <a:srgbClr val="7030A0"/>
                          </a:solidFill>
                        </a:rPr>
                        <a:t> </a:t>
                      </a:r>
                      <a:endParaRPr lang="kk-KZ" sz="2800" noProof="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k-KZ" sz="2800" noProof="0" dirty="0" smtClean="0">
                          <a:solidFill>
                            <a:srgbClr val="7030A0"/>
                          </a:solidFill>
                        </a:rPr>
                        <a:t>Python 3.5.2 (2016-06-27)</a:t>
                      </a:r>
                      <a:endParaRPr lang="kk-KZ" sz="2800" noProof="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2642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k-KZ" sz="2800" noProof="0" dirty="0" smtClean="0">
                          <a:solidFill>
                            <a:srgbClr val="7030A0"/>
                          </a:solidFill>
                        </a:rPr>
                        <a:t> </a:t>
                      </a:r>
                      <a:endParaRPr lang="kk-KZ" sz="2800" noProof="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k-KZ" sz="2800" noProof="0" dirty="0" smtClean="0">
                          <a:solidFill>
                            <a:srgbClr val="7030A0"/>
                          </a:solidFill>
                        </a:rPr>
                        <a:t>Python 3.6.1 (2017-03-21)</a:t>
                      </a:r>
                      <a:endParaRPr lang="kk-KZ" sz="2800" noProof="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12332862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46111" y="379758"/>
            <a:ext cx="7876822" cy="866598"/>
          </a:xfrm>
        </p:spPr>
        <p:txBody>
          <a:bodyPr/>
          <a:lstStyle/>
          <a:p>
            <a:r>
              <a:rPr lang="kk-KZ" dirty="0" smtClean="0">
                <a:solidFill>
                  <a:srgbClr val="181CB8"/>
                </a:solidFill>
                <a:latin typeface="+mn-lt"/>
              </a:rPr>
              <a:t>Питон тілінің</a:t>
            </a:r>
            <a:r>
              <a:rPr lang="ru-RU" dirty="0" smtClean="0">
                <a:solidFill>
                  <a:srgbClr val="181CB8"/>
                </a:solidFill>
                <a:latin typeface="+mn-lt"/>
              </a:rPr>
              <a:t> даму </a:t>
            </a:r>
            <a:r>
              <a:rPr lang="kk-KZ" dirty="0" smtClean="0">
                <a:solidFill>
                  <a:srgbClr val="181CB8"/>
                </a:solidFill>
                <a:latin typeface="+mn-lt"/>
              </a:rPr>
              <a:t>жолы</a:t>
            </a:r>
            <a:endParaRPr lang="kk-KZ" dirty="0">
              <a:solidFill>
                <a:srgbClr val="181CB8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630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757" y="428977"/>
            <a:ext cx="7334955" cy="68597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181CB8"/>
                </a:solidFill>
                <a:latin typeface="+mn-lt"/>
              </a:rPr>
              <a:t>Python</a:t>
            </a:r>
            <a:r>
              <a:rPr lang="kk-KZ" dirty="0" smtClean="0">
                <a:solidFill>
                  <a:srgbClr val="181CB8"/>
                </a:solidFill>
                <a:latin typeface="+mn-lt"/>
              </a:rPr>
              <a:t> тілі неге кең таралған</a:t>
            </a:r>
            <a:r>
              <a:rPr lang="en-US" dirty="0" smtClean="0">
                <a:solidFill>
                  <a:srgbClr val="181CB8"/>
                </a:solidFill>
                <a:latin typeface="+mn-lt"/>
              </a:rPr>
              <a:t>?</a:t>
            </a:r>
            <a:endParaRPr lang="en-US" dirty="0">
              <a:solidFill>
                <a:srgbClr val="181CB8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911" y="1174043"/>
            <a:ext cx="10515600" cy="4921957"/>
          </a:xfrm>
        </p:spPr>
        <p:txBody>
          <a:bodyPr>
            <a:noAutofit/>
          </a:bodyPr>
          <a:lstStyle/>
          <a:p>
            <a:r>
              <a:rPr lang="kk-KZ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Бұл тіл интернетте тегін таратылады</a:t>
            </a:r>
            <a:r>
              <a:rPr lang="en-US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:</a:t>
            </a:r>
          </a:p>
          <a:p>
            <a:pPr lvl="1"/>
            <a:r>
              <a:rPr lang="kk-KZ" sz="2800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Кітапханасы өте бай, мүмкіндіктері мол</a:t>
            </a:r>
            <a:endParaRPr lang="en-US" sz="2800" dirty="0" smtClean="0">
              <a:solidFill>
                <a:srgbClr val="7030A0"/>
              </a:solidFill>
              <a:latin typeface="Berlin Sans FB" panose="020E0602020502020306" pitchFamily="34" charset="0"/>
            </a:endParaRPr>
          </a:p>
          <a:p>
            <a:r>
              <a:rPr lang="kk-KZ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Питон барлық аймақтарда қолданыс тапты</a:t>
            </a:r>
            <a:r>
              <a:rPr lang="en-US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:</a:t>
            </a:r>
          </a:p>
          <a:p>
            <a:pPr lvl="1"/>
            <a:r>
              <a:rPr lang="en-US" sz="2800" dirty="0" smtClean="0">
                <a:solidFill>
                  <a:srgbClr val="7030A0"/>
                </a:solidFill>
              </a:rPr>
              <a:t>Web </a:t>
            </a:r>
            <a:r>
              <a:rPr lang="kk-KZ" sz="2800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қосымшаларын жасайды</a:t>
            </a:r>
            <a:endParaRPr lang="en-US" sz="2800" dirty="0" smtClean="0">
              <a:solidFill>
                <a:srgbClr val="7030A0"/>
              </a:solidFill>
              <a:latin typeface="Berlin Sans FB" panose="020E0602020502020306" pitchFamily="34" charset="0"/>
            </a:endParaRPr>
          </a:p>
          <a:p>
            <a:pPr lvl="1"/>
            <a:r>
              <a:rPr lang="kk-KZ" sz="2800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Мәліметтер базасымен жақсы жұмыс істей алады</a:t>
            </a:r>
            <a:endParaRPr lang="en-US" sz="2800" dirty="0" smtClean="0">
              <a:solidFill>
                <a:srgbClr val="7030A0"/>
              </a:solidFill>
              <a:latin typeface="Berlin Sans FB" panose="020E0602020502020306" pitchFamily="34" charset="0"/>
            </a:endParaRPr>
          </a:p>
          <a:p>
            <a:pPr lvl="1"/>
            <a:r>
              <a:rPr lang="kk-KZ" sz="2800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Үстелдегі дербес компьютерлерде жеңіл программаланады</a:t>
            </a:r>
            <a:endParaRPr lang="en-US" sz="2800" dirty="0" smtClean="0">
              <a:solidFill>
                <a:srgbClr val="7030A0"/>
              </a:solidFill>
              <a:latin typeface="Berlin Sans FB" panose="020E0602020502020306" pitchFamily="34" charset="0"/>
            </a:endParaRPr>
          </a:p>
          <a:p>
            <a:pPr lvl="1"/>
            <a:r>
              <a:rPr lang="kk-KZ" sz="2800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Мәліметтерді талдау ісінде де қолданылады</a:t>
            </a:r>
            <a:endParaRPr lang="en-US" sz="2800" dirty="0" smtClean="0">
              <a:solidFill>
                <a:srgbClr val="7030A0"/>
              </a:solidFill>
              <a:latin typeface="Berlin Sans FB" panose="020E0602020502020306" pitchFamily="34" charset="0"/>
            </a:endParaRPr>
          </a:p>
          <a:p>
            <a:pPr lvl="1"/>
            <a:r>
              <a:rPr lang="kk-KZ" sz="2800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Бейнелер мен суреттерді  жақсы өңдейді</a:t>
            </a:r>
          </a:p>
          <a:p>
            <a:pPr lvl="1"/>
            <a:r>
              <a:rPr lang="kk-KZ" sz="2800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Объектіге бағытталған программалауды сүйемелдейді</a:t>
            </a:r>
          </a:p>
          <a:p>
            <a:pPr lvl="1"/>
            <a:r>
              <a:rPr lang="kk-KZ" sz="2800" dirty="0" smtClean="0">
                <a:solidFill>
                  <a:srgbClr val="7030A0"/>
                </a:solidFill>
                <a:latin typeface="Berlin Sans FB" panose="020E0602020502020306" pitchFamily="34" charset="0"/>
              </a:rPr>
              <a:t>Интерактивті түрде жұмыс істеуге де ыңғайлы болып табылады</a:t>
            </a:r>
          </a:p>
          <a:p>
            <a:pPr marL="457200" lvl="1" indent="0">
              <a:buNone/>
            </a:pPr>
            <a:endParaRPr lang="en-US" dirty="0" smtClean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29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265" y="253774"/>
            <a:ext cx="8497712" cy="776287"/>
          </a:xfrm>
        </p:spPr>
        <p:txBody>
          <a:bodyPr>
            <a:normAutofit/>
          </a:bodyPr>
          <a:lstStyle/>
          <a:p>
            <a:r>
              <a:rPr lang="kk-KZ" sz="4000" b="1" dirty="0">
                <a:solidFill>
                  <a:srgbClr val="181CB8"/>
                </a:solidFill>
              </a:rPr>
              <a:t>2.</a:t>
            </a:r>
            <a:r>
              <a:rPr lang="kk-KZ" sz="4000" dirty="0">
                <a:solidFill>
                  <a:srgbClr val="181CB8"/>
                </a:solidFill>
              </a:rPr>
              <a:t> </a:t>
            </a:r>
            <a:r>
              <a:rPr lang="kk-KZ" sz="4200" dirty="0" smtClean="0">
                <a:solidFill>
                  <a:srgbClr val="181CB8"/>
                </a:solidFill>
                <a:latin typeface="+mn-lt"/>
              </a:rPr>
              <a:t>Питон нұсқалары (версиялары)</a:t>
            </a:r>
            <a:endParaRPr lang="en-US" sz="4200" dirty="0">
              <a:solidFill>
                <a:srgbClr val="181CB8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178" y="1091848"/>
            <a:ext cx="11262134" cy="4351338"/>
          </a:xfrm>
        </p:spPr>
        <p:txBody>
          <a:bodyPr/>
          <a:lstStyle/>
          <a:p>
            <a:r>
              <a:rPr lang="kk-KZ" dirty="0" smtClean="0">
                <a:solidFill>
                  <a:srgbClr val="7030A0"/>
                </a:solidFill>
              </a:rPr>
              <a:t>Питон тілінің кең пайдаланылатын нұсқалары 2.7  …  3.6. </a:t>
            </a:r>
          </a:p>
          <a:p>
            <a:r>
              <a:rPr lang="kk-KZ" dirty="0" smtClean="0">
                <a:solidFill>
                  <a:srgbClr val="7030A0"/>
                </a:solidFill>
              </a:rPr>
              <a:t>Кез келген нұсқасын пайдалана аласыз, оны өзіңіз қалауыңызға болады.</a:t>
            </a:r>
          </a:p>
          <a:p>
            <a:r>
              <a:rPr lang="kk-KZ" dirty="0" smtClean="0">
                <a:solidFill>
                  <a:srgbClr val="7030A0"/>
                </a:solidFill>
              </a:rPr>
              <a:t>Осы нұсқалардың айырмашылығы неде?</a:t>
            </a:r>
          </a:p>
          <a:p>
            <a:r>
              <a:rPr lang="kk-KZ" dirty="0" smtClean="0">
                <a:solidFill>
                  <a:srgbClr val="7030A0"/>
                </a:solidFill>
              </a:rPr>
              <a:t>Олардың СИНТАКСИСІ және ішкі функциялары әртүрлі болып келеді</a:t>
            </a:r>
          </a:p>
          <a:p>
            <a:pPr marL="457200" lvl="1" indent="0">
              <a:buNone/>
            </a:pPr>
            <a:endParaRPr lang="kk-KZ" sz="2000" dirty="0" smtClean="0">
              <a:solidFill>
                <a:srgbClr val="7030A0"/>
              </a:solidFill>
            </a:endParaRPr>
          </a:p>
          <a:p>
            <a:pPr lvl="1"/>
            <a:endParaRPr lang="kk-KZ" sz="2000" dirty="0" smtClean="0">
              <a:solidFill>
                <a:srgbClr val="7030A0"/>
              </a:solidFill>
            </a:endParaRPr>
          </a:p>
          <a:p>
            <a:pPr lvl="1"/>
            <a:endParaRPr lang="kk-KZ" sz="2000" dirty="0" smtClean="0">
              <a:solidFill>
                <a:srgbClr val="7030A0"/>
              </a:solidFill>
            </a:endParaRPr>
          </a:p>
          <a:p>
            <a:pPr lvl="1"/>
            <a:endParaRPr lang="kk-KZ" sz="20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289" y="3740504"/>
            <a:ext cx="2486025" cy="2390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216" y="3695346"/>
            <a:ext cx="2476500" cy="2390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050876" y="6165143"/>
            <a:ext cx="1457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erlin Sans FB" panose="020E0602020502020306" pitchFamily="34" charset="0"/>
              </a:rPr>
              <a:t>Python 2.7.*</a:t>
            </a:r>
            <a:endParaRPr lang="en-US" sz="2000" dirty="0">
              <a:latin typeface="Berlin Sans FB" panose="020E0602020502020306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60774" y="6176432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erlin Sans FB" panose="020E0602020502020306" pitchFamily="34" charset="0"/>
              </a:rPr>
              <a:t>Python</a:t>
            </a:r>
            <a:r>
              <a:rPr lang="en-US" sz="2000" dirty="0" smtClean="0"/>
              <a:t> </a:t>
            </a:r>
            <a:r>
              <a:rPr lang="en-US" sz="2000" dirty="0"/>
              <a:t>3</a:t>
            </a:r>
            <a:r>
              <a:rPr lang="en-US" sz="2000" dirty="0" smtClean="0"/>
              <a:t>.6.*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5419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6272</TotalTime>
  <Words>3611</Words>
  <Application>Microsoft Office PowerPoint</Application>
  <PresentationFormat>Произвольный</PresentationFormat>
  <Paragraphs>691</Paragraphs>
  <Slides>63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64" baseType="lpstr">
      <vt:lpstr>Office Theme</vt:lpstr>
      <vt:lpstr>Python тілінде программалау</vt:lpstr>
      <vt:lpstr>Сұрақтар:</vt:lpstr>
      <vt:lpstr>Оқулықтар және Интернет ресурстары</vt:lpstr>
      <vt:lpstr>1. Питон тілінің атқаратын қызметі</vt:lpstr>
      <vt:lpstr>Питон тілінің даму жолы</vt:lpstr>
      <vt:lpstr>Питон тілінің даму жолы</vt:lpstr>
      <vt:lpstr>Питон тілінің даму жолы</vt:lpstr>
      <vt:lpstr>Python тілі неге кең таралған?</vt:lpstr>
      <vt:lpstr>2. Питон нұсқалары (версиялары)</vt:lpstr>
      <vt:lpstr>Питон нұсқаларын қолдану</vt:lpstr>
      <vt:lpstr>3. Питон тілін қолдану ортасы</vt:lpstr>
      <vt:lpstr>Тілді қолдану орталары</vt:lpstr>
      <vt:lpstr>Тілді қолдану орталары</vt:lpstr>
      <vt:lpstr>Алғашқы қарапайым программа</vt:lpstr>
      <vt:lpstr>Алғашқы қарапайым программа</vt:lpstr>
      <vt:lpstr>Қорытынды (резюме)</vt:lpstr>
      <vt:lpstr>Сонымен, аяқтаймыз. Тыңдағандарыңызға рахмет!</vt:lpstr>
      <vt:lpstr>Слайд 18</vt:lpstr>
      <vt:lpstr>       Сұрақтар</vt:lpstr>
      <vt:lpstr>print ()  функциясы</vt:lpstr>
      <vt:lpstr>Мәлімет шығару форматтары</vt:lpstr>
      <vt:lpstr>Слайд 22</vt:lpstr>
      <vt:lpstr>Слайд 23</vt:lpstr>
      <vt:lpstr>% таңбасы арқылы түрлендіру кестесі</vt:lpstr>
      <vt:lpstr>Мәліметтер арасын ажырату символдары</vt:lpstr>
      <vt:lpstr>Сандарды форматтап шығару</vt:lpstr>
      <vt:lpstr>Сандарды форматтап шығару</vt:lpstr>
      <vt:lpstr>Сандарды форматтап шығару</vt:lpstr>
      <vt:lpstr>Сандарды форматтап шығару</vt:lpstr>
      <vt:lpstr>Сандарды форматтап шығару</vt:lpstr>
      <vt:lpstr>Сан өрісі енін көрсету</vt:lpstr>
      <vt:lpstr>Бүтін сан енін көрсету</vt:lpstr>
      <vt:lpstr>Пайыз (%) таңбасын шығару</vt:lpstr>
      <vt:lpstr>If-else нұсқаулары (шартты өрнектер)</vt:lpstr>
      <vt:lpstr>if-else нұсқаулары (шартты өрнектер)</vt:lpstr>
      <vt:lpstr>if-else нұсқаулары (шартты өрнектер)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Практикалық жұмыс</vt:lpstr>
      <vt:lpstr>Практикалық жұмыс</vt:lpstr>
      <vt:lpstr>Практикалық жұмыс</vt:lpstr>
      <vt:lpstr>Maтематикалық операторлар</vt:lpstr>
      <vt:lpstr>Слайд 48</vt:lpstr>
      <vt:lpstr>  Мәліметтерді енгізу</vt:lpstr>
      <vt:lpstr>  Мәліметтерді енгізу</vt:lpstr>
      <vt:lpstr>Кодқа комментарийлер қосу</vt:lpstr>
      <vt:lpstr>Сөз тіркестері</vt:lpstr>
      <vt:lpstr>Сөз тіркестері</vt:lpstr>
      <vt:lpstr>Сөз тіркестері</vt:lpstr>
      <vt:lpstr>Сөз тіркестері</vt:lpstr>
      <vt:lpstr>Мысалдар орындау</vt:lpstr>
      <vt:lpstr>Мысалдар орындау</vt:lpstr>
      <vt:lpstr>Мысалдар орындау</vt:lpstr>
      <vt:lpstr>Мысалдар орындау</vt:lpstr>
      <vt:lpstr>Қорытынды</vt:lpstr>
      <vt:lpstr>Бүгінгі дәріс аяқталды. Тыңдағандарыңызға рахмет!</vt:lpstr>
      <vt:lpstr>Енді мыналарды білетін болдыңыздар</vt:lpstr>
      <vt:lpstr>Академиялық тәртіп талаптары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Applications in Python</dc:title>
  <dc:creator>Shynggys Alshynov</dc:creator>
  <cp:lastModifiedBy>Admin</cp:lastModifiedBy>
  <cp:revision>223</cp:revision>
  <dcterms:created xsi:type="dcterms:W3CDTF">2018-08-27T05:48:33Z</dcterms:created>
  <dcterms:modified xsi:type="dcterms:W3CDTF">2024-03-23T08:33:21Z</dcterms:modified>
</cp:coreProperties>
</file>