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7" r:id="rId18"/>
    <p:sldId id="279" r:id="rId19"/>
    <p:sldId id="274" r:id="rId20"/>
    <p:sldId id="275" r:id="rId21"/>
    <p:sldId id="276" r:id="rId22"/>
    <p:sldId id="278" r:id="rId23"/>
    <p:sldId id="280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FFD3-3CA2-4689-8C1C-217597913E74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55AE-6917-4F2F-AC48-152286A4D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47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FFD3-3CA2-4689-8C1C-217597913E74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55AE-6917-4F2F-AC48-152286A4D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55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FFD3-3CA2-4689-8C1C-217597913E74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55AE-6917-4F2F-AC48-152286A4D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64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FFD3-3CA2-4689-8C1C-217597913E74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55AE-6917-4F2F-AC48-152286A4D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47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FFD3-3CA2-4689-8C1C-217597913E74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55AE-6917-4F2F-AC48-152286A4D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07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FFD3-3CA2-4689-8C1C-217597913E74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55AE-6917-4F2F-AC48-152286A4D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92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FFD3-3CA2-4689-8C1C-217597913E74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55AE-6917-4F2F-AC48-152286A4D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87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FFD3-3CA2-4689-8C1C-217597913E74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55AE-6917-4F2F-AC48-152286A4D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97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FFD3-3CA2-4689-8C1C-217597913E74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55AE-6917-4F2F-AC48-152286A4D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06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FFD3-3CA2-4689-8C1C-217597913E74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55AE-6917-4F2F-AC48-152286A4D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8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FFD3-3CA2-4689-8C1C-217597913E74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55AE-6917-4F2F-AC48-152286A4D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37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1FFD3-3CA2-4689-8C1C-217597913E74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055AE-6917-4F2F-AC48-152286A4D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69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78145"/>
            <a:ext cx="9144000" cy="2387600"/>
          </a:xfrm>
        </p:spPr>
        <p:txBody>
          <a:bodyPr/>
          <a:lstStyle/>
          <a:p>
            <a:r>
              <a:rPr lang="ru-RU" dirty="0" smtClean="0"/>
              <a:t>Введение в контейнеризацию и </a:t>
            </a:r>
            <a:r>
              <a:rPr lang="en-US" dirty="0" smtClean="0">
                <a:solidFill>
                  <a:srgbClr val="FF0000"/>
                </a:solidFill>
              </a:rPr>
              <a:t>Docker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2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зрелости </a:t>
            </a:r>
            <a:r>
              <a:rPr lang="en-US" dirty="0" err="1" smtClean="0"/>
              <a:t>MLOps</a:t>
            </a:r>
            <a:r>
              <a:rPr lang="en-US" dirty="0" smtClean="0"/>
              <a:t> </a:t>
            </a:r>
            <a:r>
              <a:rPr lang="ru-RU" dirty="0" smtClean="0"/>
              <a:t>по модели </a:t>
            </a:r>
            <a:r>
              <a:rPr lang="en-US" dirty="0" smtClean="0"/>
              <a:t>Google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9466" y="1516562"/>
            <a:ext cx="10515600" cy="4351338"/>
          </a:xfrm>
        </p:spPr>
        <p:txBody>
          <a:bodyPr/>
          <a:lstStyle/>
          <a:p>
            <a:r>
              <a:rPr lang="en-US" b="1" dirty="0" smtClean="0"/>
              <a:t>Level 1</a:t>
            </a:r>
            <a:endParaRPr lang="ru-RU" b="1" dirty="0" smtClean="0"/>
          </a:p>
          <a:p>
            <a:endParaRPr lang="ru-RU" dirty="0"/>
          </a:p>
        </p:txBody>
      </p:sp>
      <p:grpSp>
        <p:nvGrpSpPr>
          <p:cNvPr id="67" name="Группа 66"/>
          <p:cNvGrpSpPr/>
          <p:nvPr/>
        </p:nvGrpSpPr>
        <p:grpSpPr>
          <a:xfrm>
            <a:off x="848964" y="1371600"/>
            <a:ext cx="11038236" cy="5181600"/>
            <a:chOff x="833883" y="1371600"/>
            <a:chExt cx="11038236" cy="5181600"/>
          </a:xfrm>
        </p:grpSpPr>
        <p:sp>
          <p:nvSpPr>
            <p:cNvPr id="68" name="Прямоугольник 67"/>
            <p:cNvSpPr/>
            <p:nvPr/>
          </p:nvSpPr>
          <p:spPr>
            <a:xfrm>
              <a:off x="9662319" y="5119140"/>
              <a:ext cx="2209800" cy="1434060"/>
            </a:xfrm>
            <a:prstGeom prst="rect">
              <a:avLst/>
            </a:prstGeom>
            <a:solidFill>
              <a:sysClr val="window" lastClr="FFFFFF"/>
            </a:solidFill>
            <a:ln w="19050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2439155" y="2057400"/>
              <a:ext cx="6003964" cy="836654"/>
            </a:xfrm>
            <a:prstGeom prst="rect">
              <a:avLst/>
            </a:prstGeom>
            <a:solidFill>
              <a:srgbClr val="F07F09">
                <a:lumMod val="40000"/>
                <a:lumOff val="60000"/>
              </a:srgbClr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1B587C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Orchestrated  experiment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1B587C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625264" y="1548360"/>
              <a:ext cx="41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1B587C"/>
                  </a:solidFill>
                  <a:effectLst/>
                  <a:uLnTx/>
                  <a:uFillTx/>
                </a:rPr>
                <a:t>ML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1B587C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102807" y="1544362"/>
              <a:ext cx="473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1B587C"/>
                  </a:solidFill>
                  <a:effectLst/>
                  <a:uLnTx/>
                  <a:uFillTx/>
                </a:rPr>
                <a:t>Ops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1B587C"/>
                </a:solidFill>
                <a:effectLst/>
                <a:uLnTx/>
                <a:uFillTx/>
              </a:endParaRPr>
            </a:p>
          </p:txBody>
        </p:sp>
        <p:cxnSp>
          <p:nvCxnSpPr>
            <p:cNvPr id="72" name="Прямая со стрелкой 71"/>
            <p:cNvCxnSpPr>
              <a:stCxn id="92" idx="1"/>
              <a:endCxn id="85" idx="2"/>
            </p:cNvCxnSpPr>
            <p:nvPr/>
          </p:nvCxnSpPr>
          <p:spPr>
            <a:xfrm flipV="1">
              <a:off x="6136484" y="4963727"/>
              <a:ext cx="1" cy="336655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73" name="Прямая со стрелкой 72"/>
            <p:cNvCxnSpPr>
              <a:stCxn id="110" idx="1"/>
              <a:endCxn id="126" idx="2"/>
            </p:cNvCxnSpPr>
            <p:nvPr/>
          </p:nvCxnSpPr>
          <p:spPr>
            <a:xfrm flipV="1">
              <a:off x="1316812" y="2590800"/>
              <a:ext cx="0" cy="457200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74" name="Прямая соединительная линия 73"/>
            <p:cNvCxnSpPr/>
            <p:nvPr/>
          </p:nvCxnSpPr>
          <p:spPr>
            <a:xfrm>
              <a:off x="10102807" y="1562564"/>
              <a:ext cx="16712" cy="1637836"/>
            </a:xfrm>
            <a:prstGeom prst="line">
              <a:avLst/>
            </a:prstGeom>
            <a:noFill/>
            <a:ln w="28575" cap="rnd" cmpd="sng" algn="ctr">
              <a:solidFill>
                <a:srgbClr val="F07F09"/>
              </a:solidFill>
              <a:prstDash val="sysDash"/>
            </a:ln>
            <a:effectLst/>
          </p:spPr>
        </p:cxnSp>
        <p:sp>
          <p:nvSpPr>
            <p:cNvPr id="75" name="Прямоугольник 74"/>
            <p:cNvSpPr/>
            <p:nvPr/>
          </p:nvSpPr>
          <p:spPr>
            <a:xfrm>
              <a:off x="5488783" y="5867901"/>
              <a:ext cx="1295400" cy="456198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Performance monitoring  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Прямоугольник 75"/>
            <p:cNvSpPr/>
            <p:nvPr/>
          </p:nvSpPr>
          <p:spPr>
            <a:xfrm>
              <a:off x="7445382" y="2303661"/>
              <a:ext cx="921537" cy="457200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Model validation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7" name="Прямая со стрелкой 76"/>
            <p:cNvCxnSpPr>
              <a:stCxn id="115" idx="3"/>
              <a:endCxn id="114" idx="1"/>
            </p:cNvCxnSpPr>
            <p:nvPr/>
          </p:nvCxnSpPr>
          <p:spPr>
            <a:xfrm>
              <a:off x="3573456" y="2532261"/>
              <a:ext cx="268727" cy="0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78" name="Прямая со стрелкой 77"/>
            <p:cNvCxnSpPr>
              <a:stCxn id="114" idx="3"/>
              <a:endCxn id="116" idx="1"/>
            </p:cNvCxnSpPr>
            <p:nvPr/>
          </p:nvCxnSpPr>
          <p:spPr>
            <a:xfrm>
              <a:off x="4808959" y="2532261"/>
              <a:ext cx="281360" cy="0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79" name="Прямая со стрелкой 78"/>
            <p:cNvCxnSpPr>
              <a:stCxn id="116" idx="3"/>
              <a:endCxn id="117" idx="1"/>
            </p:cNvCxnSpPr>
            <p:nvPr/>
          </p:nvCxnSpPr>
          <p:spPr>
            <a:xfrm>
              <a:off x="5928519" y="2532261"/>
              <a:ext cx="257444" cy="0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80" name="Прямая со стрелкой 79"/>
            <p:cNvCxnSpPr>
              <a:stCxn id="117" idx="3"/>
              <a:endCxn id="76" idx="1"/>
            </p:cNvCxnSpPr>
            <p:nvPr/>
          </p:nvCxnSpPr>
          <p:spPr>
            <a:xfrm>
              <a:off x="7147718" y="2532261"/>
              <a:ext cx="297664" cy="0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81" name="Прямая со стрелкой 80"/>
            <p:cNvCxnSpPr>
              <a:stCxn id="69" idx="3"/>
              <a:endCxn id="125" idx="2"/>
            </p:cNvCxnSpPr>
            <p:nvPr/>
          </p:nvCxnSpPr>
          <p:spPr>
            <a:xfrm>
              <a:off x="8443119" y="2475727"/>
              <a:ext cx="1219200" cy="0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82" name="Прямая со стрелкой 81"/>
            <p:cNvCxnSpPr>
              <a:stCxn id="125" idx="4"/>
            </p:cNvCxnSpPr>
            <p:nvPr/>
          </p:nvCxnSpPr>
          <p:spPr>
            <a:xfrm>
              <a:off x="10576719" y="2475727"/>
              <a:ext cx="228600" cy="0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83" name="Прямоугольник 82"/>
            <p:cNvSpPr/>
            <p:nvPr/>
          </p:nvSpPr>
          <p:spPr>
            <a:xfrm>
              <a:off x="8671719" y="2237046"/>
              <a:ext cx="685800" cy="477361"/>
            </a:xfrm>
            <a:prstGeom prst="rect">
              <a:avLst/>
            </a:prstGeom>
            <a:solidFill>
              <a:srgbClr val="0070C0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Source code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4" name="Прямая со стрелкой 83"/>
            <p:cNvCxnSpPr/>
            <p:nvPr/>
          </p:nvCxnSpPr>
          <p:spPr>
            <a:xfrm>
              <a:off x="1697812" y="2438400"/>
              <a:ext cx="741343" cy="0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85" name="Прямоугольник 84"/>
            <p:cNvSpPr/>
            <p:nvPr/>
          </p:nvSpPr>
          <p:spPr>
            <a:xfrm>
              <a:off x="2439155" y="4127073"/>
              <a:ext cx="7394659" cy="836654"/>
            </a:xfrm>
            <a:prstGeom prst="rect">
              <a:avLst/>
            </a:prstGeom>
            <a:solidFill>
              <a:srgbClr val="F07F09">
                <a:lumMod val="20000"/>
                <a:lumOff val="80000"/>
              </a:srgbClr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1B587C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Automated pipeline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1B587C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6" name="Прямая со стрелкой 85"/>
            <p:cNvCxnSpPr>
              <a:stCxn id="119" idx="3"/>
              <a:endCxn id="118" idx="1"/>
            </p:cNvCxnSpPr>
            <p:nvPr/>
          </p:nvCxnSpPr>
          <p:spPr>
            <a:xfrm>
              <a:off x="3611556" y="4601934"/>
              <a:ext cx="268727" cy="0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87" name="Прямая со стрелкой 86"/>
            <p:cNvCxnSpPr>
              <a:stCxn id="118" idx="3"/>
              <a:endCxn id="120" idx="1"/>
            </p:cNvCxnSpPr>
            <p:nvPr/>
          </p:nvCxnSpPr>
          <p:spPr>
            <a:xfrm>
              <a:off x="4847059" y="4601934"/>
              <a:ext cx="281360" cy="0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88" name="Прямая со стрелкой 87"/>
            <p:cNvCxnSpPr>
              <a:stCxn id="120" idx="3"/>
              <a:endCxn id="121" idx="1"/>
            </p:cNvCxnSpPr>
            <p:nvPr/>
          </p:nvCxnSpPr>
          <p:spPr>
            <a:xfrm>
              <a:off x="6095341" y="4601934"/>
              <a:ext cx="243022" cy="0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89" name="Прямая со стрелкой 88"/>
            <p:cNvCxnSpPr>
              <a:stCxn id="121" idx="3"/>
              <a:endCxn id="122" idx="1"/>
            </p:cNvCxnSpPr>
            <p:nvPr/>
          </p:nvCxnSpPr>
          <p:spPr>
            <a:xfrm>
              <a:off x="7300118" y="4601934"/>
              <a:ext cx="297664" cy="0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0" name="Прямоугольник 89"/>
            <p:cNvSpPr/>
            <p:nvPr/>
          </p:nvSpPr>
          <p:spPr>
            <a:xfrm>
              <a:off x="8803150" y="4374289"/>
              <a:ext cx="921537" cy="457200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Model validation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1" name="Прямая со стрелкой 90"/>
            <p:cNvCxnSpPr>
              <a:stCxn id="122" idx="3"/>
              <a:endCxn id="90" idx="1"/>
            </p:cNvCxnSpPr>
            <p:nvPr/>
          </p:nvCxnSpPr>
          <p:spPr>
            <a:xfrm>
              <a:off x="8519319" y="4601934"/>
              <a:ext cx="283831" cy="955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2" name="Цилиндр 91"/>
            <p:cNvSpPr/>
            <p:nvPr/>
          </p:nvSpPr>
          <p:spPr>
            <a:xfrm>
              <a:off x="4307684" y="5300382"/>
              <a:ext cx="3657599" cy="457200"/>
            </a:xfrm>
            <a:prstGeom prst="can">
              <a:avLst>
                <a:gd name="adj" fmla="val 14982"/>
              </a:avLst>
            </a:prstGeom>
            <a:solidFill>
              <a:srgbClr val="0070C0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ML metadata store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Скругленный прямоугольник 92"/>
            <p:cNvSpPr/>
            <p:nvPr/>
          </p:nvSpPr>
          <p:spPr>
            <a:xfrm>
              <a:off x="10195719" y="5863419"/>
              <a:ext cx="1219199" cy="456198"/>
            </a:xfrm>
            <a:prstGeom prst="roundRect">
              <a:avLst/>
            </a:prstGeom>
            <a:solidFill>
              <a:srgbClr val="1B587C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Prediction service 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Овал 93"/>
            <p:cNvSpPr/>
            <p:nvPr/>
          </p:nvSpPr>
          <p:spPr>
            <a:xfrm>
              <a:off x="833883" y="5096202"/>
              <a:ext cx="979836" cy="492055"/>
            </a:xfrm>
            <a:prstGeom prst="ellipse">
              <a:avLst/>
            </a:prstGeom>
            <a:solidFill>
              <a:srgbClr val="00B0F0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Trigger 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5" name="Соединительная линия уступом 94"/>
            <p:cNvCxnSpPr>
              <a:stCxn id="110" idx="3"/>
              <a:endCxn id="119" idx="1"/>
            </p:cNvCxnSpPr>
            <p:nvPr/>
          </p:nvCxnSpPr>
          <p:spPr>
            <a:xfrm rot="16200000" flipH="1">
              <a:off x="1808249" y="3720163"/>
              <a:ext cx="390333" cy="1373207"/>
            </a:xfrm>
            <a:prstGeom prst="bentConnector2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96" name="Соединительная линия уступом 95"/>
            <p:cNvCxnSpPr>
              <a:stCxn id="94" idx="0"/>
            </p:cNvCxnSpPr>
            <p:nvPr/>
          </p:nvCxnSpPr>
          <p:spPr>
            <a:xfrm rot="5400000" flipH="1" flipV="1">
              <a:off x="1736358" y="4393405"/>
              <a:ext cx="290241" cy="1115354"/>
            </a:xfrm>
            <a:prstGeom prst="bentConnector2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97" name="Соединительная линия уступом 96"/>
            <p:cNvCxnSpPr>
              <a:stCxn id="110" idx="2"/>
              <a:endCxn id="93" idx="2"/>
            </p:cNvCxnSpPr>
            <p:nvPr/>
          </p:nvCxnSpPr>
          <p:spPr>
            <a:xfrm rot="10800000" flipH="1" flipV="1">
              <a:off x="899319" y="3629801"/>
              <a:ext cx="9906000" cy="2689816"/>
            </a:xfrm>
            <a:prstGeom prst="bentConnector4">
              <a:avLst>
                <a:gd name="adj1" fmla="val -4231"/>
                <a:gd name="adj2" fmla="val 108499"/>
              </a:avLst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98" name="Прямая со стрелкой 97"/>
            <p:cNvCxnSpPr>
              <a:stCxn id="93" idx="1"/>
              <a:endCxn id="75" idx="3"/>
            </p:cNvCxnSpPr>
            <p:nvPr/>
          </p:nvCxnSpPr>
          <p:spPr>
            <a:xfrm flipH="1">
              <a:off x="6784183" y="6091518"/>
              <a:ext cx="3411536" cy="4482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ysDash"/>
              <a:headEnd type="none" w="med" len="med"/>
              <a:tailEnd type="arrow" w="med" len="med"/>
            </a:ln>
            <a:effectLst/>
          </p:spPr>
        </p:cxnSp>
        <p:cxnSp>
          <p:nvCxnSpPr>
            <p:cNvPr id="99" name="Прямая со стрелкой 160"/>
            <p:cNvCxnSpPr>
              <a:stCxn id="75" idx="1"/>
              <a:endCxn id="126" idx="1"/>
            </p:cNvCxnSpPr>
            <p:nvPr/>
          </p:nvCxnSpPr>
          <p:spPr>
            <a:xfrm rot="10800000">
              <a:off x="935813" y="2362200"/>
              <a:ext cx="4552971" cy="3733800"/>
            </a:xfrm>
            <a:prstGeom prst="bentConnector3">
              <a:avLst>
                <a:gd name="adj1" fmla="val 105021"/>
              </a:avLst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ysDash"/>
              <a:headEnd type="none" w="med" len="med"/>
              <a:tailEnd type="arrow" w="med" len="med"/>
            </a:ln>
            <a:effectLst/>
          </p:spPr>
        </p:cxnSp>
        <p:cxnSp>
          <p:nvCxnSpPr>
            <p:cNvPr id="100" name="Прямая со стрелкой 99"/>
            <p:cNvCxnSpPr>
              <a:endCxn id="94" idx="4"/>
            </p:cNvCxnSpPr>
            <p:nvPr/>
          </p:nvCxnSpPr>
          <p:spPr>
            <a:xfrm flipV="1">
              <a:off x="1323800" y="5588257"/>
              <a:ext cx="1" cy="503261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ysDash"/>
              <a:headEnd type="none" w="med" len="med"/>
              <a:tailEnd type="arrow" w="med" len="med"/>
            </a:ln>
            <a:effectLst/>
          </p:spPr>
        </p:cxnSp>
        <p:cxnSp>
          <p:nvCxnSpPr>
            <p:cNvPr id="101" name="Прямая со стрелкой 100"/>
            <p:cNvCxnSpPr>
              <a:stCxn id="85" idx="3"/>
              <a:endCxn id="123" idx="1"/>
            </p:cNvCxnSpPr>
            <p:nvPr/>
          </p:nvCxnSpPr>
          <p:spPr>
            <a:xfrm>
              <a:off x="9833814" y="4545400"/>
              <a:ext cx="598283" cy="0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02" name="Прямая со стрелкой 101"/>
            <p:cNvCxnSpPr>
              <a:stCxn id="123" idx="2"/>
            </p:cNvCxnSpPr>
            <p:nvPr/>
          </p:nvCxnSpPr>
          <p:spPr>
            <a:xfrm>
              <a:off x="10805319" y="4805961"/>
              <a:ext cx="0" cy="985239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03" name="Прямая со стрелкой 102"/>
            <p:cNvCxnSpPr>
              <a:stCxn id="90" idx="0"/>
              <a:endCxn id="129" idx="3"/>
            </p:cNvCxnSpPr>
            <p:nvPr/>
          </p:nvCxnSpPr>
          <p:spPr>
            <a:xfrm flipH="1" flipV="1">
              <a:off x="9263918" y="3956512"/>
              <a:ext cx="1" cy="417777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ysDash"/>
              <a:headEnd type="none" w="med" len="med"/>
              <a:tailEnd type="arrow" w="med" len="med"/>
            </a:ln>
            <a:effectLst/>
          </p:spPr>
        </p:cxnSp>
        <p:cxnSp>
          <p:nvCxnSpPr>
            <p:cNvPr id="104" name="Соединительная линия уступом 103"/>
            <p:cNvCxnSpPr>
              <a:stCxn id="124" idx="2"/>
              <a:endCxn id="85" idx="0"/>
            </p:cNvCxnSpPr>
            <p:nvPr/>
          </p:nvCxnSpPr>
          <p:spPr>
            <a:xfrm rot="5400000">
              <a:off x="8102043" y="928496"/>
              <a:ext cx="1233019" cy="5164134"/>
            </a:xfrm>
            <a:prstGeom prst="bentConnector3">
              <a:avLst>
                <a:gd name="adj1" fmla="val 37640"/>
              </a:avLst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05" name="Соединительная линия уступом 104"/>
            <p:cNvCxnSpPr>
              <a:stCxn id="113" idx="1"/>
              <a:endCxn id="69" idx="0"/>
            </p:cNvCxnSpPr>
            <p:nvPr/>
          </p:nvCxnSpPr>
          <p:spPr>
            <a:xfrm rot="10800000" flipV="1">
              <a:off x="5441138" y="1600200"/>
              <a:ext cx="2156645" cy="457200"/>
            </a:xfrm>
            <a:prstGeom prst="bentConnector2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06" name="Прямая со стрелкой 105"/>
            <p:cNvCxnSpPr>
              <a:endCxn id="113" idx="2"/>
            </p:cNvCxnSpPr>
            <p:nvPr/>
          </p:nvCxnSpPr>
          <p:spPr>
            <a:xfrm flipV="1">
              <a:off x="7965283" y="1828800"/>
              <a:ext cx="13499" cy="228600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07" name="Прямая соединительная линия 106"/>
            <p:cNvCxnSpPr/>
            <p:nvPr/>
          </p:nvCxnSpPr>
          <p:spPr>
            <a:xfrm>
              <a:off x="1734305" y="3200400"/>
              <a:ext cx="9985414" cy="34768"/>
            </a:xfrm>
            <a:prstGeom prst="line">
              <a:avLst/>
            </a:prstGeom>
            <a:noFill/>
            <a:ln w="28575" cap="rnd" cmpd="sng" algn="ctr">
              <a:solidFill>
                <a:srgbClr val="F07F09"/>
              </a:solidFill>
              <a:prstDash val="sysDash"/>
            </a:ln>
            <a:effectLst/>
          </p:spPr>
        </p:cxnSp>
        <p:sp>
          <p:nvSpPr>
            <p:cNvPr id="108" name="TextBox 107"/>
            <p:cNvSpPr txBox="1"/>
            <p:nvPr/>
          </p:nvSpPr>
          <p:spPr>
            <a:xfrm>
              <a:off x="2007565" y="2895600"/>
              <a:ext cx="2930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1B587C"/>
                  </a:solidFill>
                  <a:effectLst/>
                  <a:uLnTx/>
                  <a:uFillTx/>
                </a:rPr>
                <a:t>experimentation/ development/ test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1B587C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16068" y="3127177"/>
              <a:ext cx="2845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1B587C"/>
                  </a:solidFill>
                  <a:effectLst/>
                  <a:uLnTx/>
                  <a:uFillTx/>
                </a:rPr>
                <a:t>staging/ preproduction/ production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1B587C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Цилиндр 109"/>
            <p:cNvSpPr/>
            <p:nvPr/>
          </p:nvSpPr>
          <p:spPr>
            <a:xfrm>
              <a:off x="899319" y="3048000"/>
              <a:ext cx="834986" cy="1163601"/>
            </a:xfrm>
            <a:prstGeom prst="can">
              <a:avLst/>
            </a:prstGeom>
            <a:solidFill>
              <a:srgbClr val="00B0F0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Feature store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93108" y="4124980"/>
              <a:ext cx="8826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1B587C"/>
                  </a:solidFill>
                  <a:effectLst/>
                  <a:uLnTx/>
                  <a:uFillTx/>
                </a:rPr>
                <a:t>Batch fetching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1B587C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286931" y="2590800"/>
              <a:ext cx="875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1B587C"/>
                  </a:solidFill>
                  <a:effectLst/>
                  <a:uLnTx/>
                  <a:uFillTx/>
                </a:rPr>
                <a:t>Offline extract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1B587C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Прямоугольник 112"/>
            <p:cNvSpPr/>
            <p:nvPr/>
          </p:nvSpPr>
          <p:spPr>
            <a:xfrm>
              <a:off x="7597782" y="1371600"/>
              <a:ext cx="762000" cy="457200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Model analysis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Прямоугольник 113"/>
            <p:cNvSpPr/>
            <p:nvPr/>
          </p:nvSpPr>
          <p:spPr>
            <a:xfrm>
              <a:off x="3842183" y="2303661"/>
              <a:ext cx="966776" cy="457200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 preparation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651919" y="2303661"/>
              <a:ext cx="921537" cy="457200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Model validation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5090319" y="2303661"/>
              <a:ext cx="838200" cy="457200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Model training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7" name="Прямоугольник 116"/>
            <p:cNvSpPr/>
            <p:nvPr/>
          </p:nvSpPr>
          <p:spPr>
            <a:xfrm>
              <a:off x="6185963" y="2303661"/>
              <a:ext cx="961755" cy="457200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Model evaluation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Прямоугольник 117"/>
            <p:cNvSpPr/>
            <p:nvPr/>
          </p:nvSpPr>
          <p:spPr>
            <a:xfrm>
              <a:off x="3880283" y="4373334"/>
              <a:ext cx="966776" cy="457200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 validation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9" name="Прямоугольник 118"/>
            <p:cNvSpPr/>
            <p:nvPr/>
          </p:nvSpPr>
          <p:spPr>
            <a:xfrm>
              <a:off x="2690019" y="4373334"/>
              <a:ext cx="921537" cy="457200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 extraction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Прямоугольник 119"/>
            <p:cNvSpPr/>
            <p:nvPr/>
          </p:nvSpPr>
          <p:spPr>
            <a:xfrm>
              <a:off x="5128419" y="4373334"/>
              <a:ext cx="966922" cy="457200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 preparation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6338363" y="4373334"/>
              <a:ext cx="961755" cy="457200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Model training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7597782" y="4373334"/>
              <a:ext cx="921537" cy="457200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Model evaluation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Прямоугольник 122"/>
            <p:cNvSpPr/>
            <p:nvPr/>
          </p:nvSpPr>
          <p:spPr>
            <a:xfrm>
              <a:off x="10432097" y="4284839"/>
              <a:ext cx="746444" cy="521122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CD: Model serving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" name="Прямоугольник 123"/>
            <p:cNvSpPr/>
            <p:nvPr/>
          </p:nvSpPr>
          <p:spPr>
            <a:xfrm>
              <a:off x="10805319" y="2057400"/>
              <a:ext cx="990600" cy="836654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Pipeline deployment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" name="Цилиндр 124"/>
            <p:cNvSpPr/>
            <p:nvPr/>
          </p:nvSpPr>
          <p:spPr>
            <a:xfrm>
              <a:off x="9662319" y="2237046"/>
              <a:ext cx="914400" cy="477362"/>
            </a:xfrm>
            <a:prstGeom prst="can">
              <a:avLst>
                <a:gd name="adj" fmla="val 15580"/>
              </a:avLst>
            </a:prstGeom>
            <a:solidFill>
              <a:srgbClr val="0070C0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Source repository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Прямоугольник 125"/>
            <p:cNvSpPr/>
            <p:nvPr/>
          </p:nvSpPr>
          <p:spPr>
            <a:xfrm>
              <a:off x="935812" y="2133600"/>
              <a:ext cx="762000" cy="457200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 analysis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7" name="Прямая со стрелкой 160"/>
            <p:cNvCxnSpPr>
              <a:stCxn id="129" idx="4"/>
              <a:endCxn id="123" idx="0"/>
            </p:cNvCxnSpPr>
            <p:nvPr/>
          </p:nvCxnSpPr>
          <p:spPr>
            <a:xfrm>
              <a:off x="9724686" y="3727912"/>
              <a:ext cx="1080633" cy="556927"/>
            </a:xfrm>
            <a:prstGeom prst="bentConnector2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ysDash"/>
              <a:headEnd type="none" w="med" len="med"/>
              <a:tailEnd type="arrow" w="med" len="med"/>
            </a:ln>
            <a:effectLst/>
          </p:spPr>
        </p:cxnSp>
        <p:sp>
          <p:nvSpPr>
            <p:cNvPr id="128" name="Блок-схема: документ 127"/>
            <p:cNvSpPr/>
            <p:nvPr/>
          </p:nvSpPr>
          <p:spPr>
            <a:xfrm>
              <a:off x="10303446" y="3468620"/>
              <a:ext cx="990600" cy="490428"/>
            </a:xfrm>
            <a:prstGeom prst="flowChartDocument">
              <a:avLst/>
            </a:prstGeom>
            <a:solidFill>
              <a:srgbClr val="1B587C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Trained model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9" name="Цилиндр 128"/>
            <p:cNvSpPr/>
            <p:nvPr/>
          </p:nvSpPr>
          <p:spPr>
            <a:xfrm>
              <a:off x="8803149" y="3499312"/>
              <a:ext cx="921537" cy="457200"/>
            </a:xfrm>
            <a:prstGeom prst="can">
              <a:avLst>
                <a:gd name="adj" fmla="val 14982"/>
              </a:avLst>
            </a:prstGeom>
            <a:solidFill>
              <a:srgbClr val="0070C0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Model registry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2454" y="1497097"/>
            <a:ext cx="10515600" cy="4351338"/>
          </a:xfrm>
        </p:spPr>
        <p:txBody>
          <a:bodyPr/>
          <a:lstStyle/>
          <a:p>
            <a:r>
              <a:rPr lang="en-US" b="1" dirty="0" smtClean="0"/>
              <a:t>Level 2</a:t>
            </a:r>
            <a:endParaRPr lang="ru-RU" b="1" dirty="0"/>
          </a:p>
        </p:txBody>
      </p:sp>
      <p:grpSp>
        <p:nvGrpSpPr>
          <p:cNvPr id="65" name="Группа 64"/>
          <p:cNvGrpSpPr/>
          <p:nvPr/>
        </p:nvGrpSpPr>
        <p:grpSpPr>
          <a:xfrm>
            <a:off x="922855" y="1452090"/>
            <a:ext cx="11038236" cy="5101111"/>
            <a:chOff x="833883" y="1452089"/>
            <a:chExt cx="11038236" cy="5101111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9662319" y="5119140"/>
              <a:ext cx="2209800" cy="1434060"/>
            </a:xfrm>
            <a:prstGeom prst="rect">
              <a:avLst/>
            </a:prstGeom>
            <a:solidFill>
              <a:sysClr val="window" lastClr="FFFFFF"/>
            </a:solidFill>
            <a:ln w="19050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311064" y="1548360"/>
              <a:ext cx="41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1B587C"/>
                  </a:solidFill>
                  <a:effectLst/>
                  <a:uLnTx/>
                  <a:uFillTx/>
                </a:rPr>
                <a:t>ML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1B587C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788607" y="1544362"/>
              <a:ext cx="473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1B587C"/>
                  </a:solidFill>
                  <a:effectLst/>
                  <a:uLnTx/>
                  <a:uFillTx/>
                </a:rPr>
                <a:t>Ops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1B587C"/>
                </a:solidFill>
                <a:effectLst/>
                <a:uLnTx/>
                <a:uFillTx/>
              </a:endParaRPr>
            </a:p>
          </p:txBody>
        </p:sp>
        <p:cxnSp>
          <p:nvCxnSpPr>
            <p:cNvPr id="69" name="Прямая со стрелкой 68"/>
            <p:cNvCxnSpPr>
              <a:stCxn id="80" idx="1"/>
              <a:endCxn id="73" idx="2"/>
            </p:cNvCxnSpPr>
            <p:nvPr/>
          </p:nvCxnSpPr>
          <p:spPr>
            <a:xfrm flipV="1">
              <a:off x="6136484" y="4963727"/>
              <a:ext cx="1" cy="336655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70" name="Прямая со стрелкой 69"/>
            <p:cNvCxnSpPr>
              <a:stCxn id="97" idx="1"/>
              <a:endCxn id="104" idx="2"/>
            </p:cNvCxnSpPr>
            <p:nvPr/>
          </p:nvCxnSpPr>
          <p:spPr>
            <a:xfrm flipV="1">
              <a:off x="1316812" y="2590800"/>
              <a:ext cx="0" cy="457200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71" name="Прямоугольник 70"/>
            <p:cNvSpPr/>
            <p:nvPr/>
          </p:nvSpPr>
          <p:spPr>
            <a:xfrm>
              <a:off x="5488783" y="5867901"/>
              <a:ext cx="1295400" cy="456198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Performance monitoring  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2" name="Прямая со стрелкой 71"/>
            <p:cNvCxnSpPr>
              <a:stCxn id="104" idx="3"/>
              <a:endCxn id="111" idx="1"/>
            </p:cNvCxnSpPr>
            <p:nvPr/>
          </p:nvCxnSpPr>
          <p:spPr>
            <a:xfrm>
              <a:off x="1697812" y="2362200"/>
              <a:ext cx="344507" cy="16123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73" name="Прямоугольник 72"/>
            <p:cNvSpPr/>
            <p:nvPr/>
          </p:nvSpPr>
          <p:spPr>
            <a:xfrm>
              <a:off x="2439155" y="4127073"/>
              <a:ext cx="7394659" cy="836654"/>
            </a:xfrm>
            <a:prstGeom prst="rect">
              <a:avLst/>
            </a:prstGeom>
            <a:solidFill>
              <a:srgbClr val="F07F09">
                <a:lumMod val="20000"/>
                <a:lumOff val="80000"/>
              </a:srgbClr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1B587C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Automated pipeline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1B587C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4" name="Прямая со стрелкой 73"/>
            <p:cNvCxnSpPr>
              <a:stCxn id="99" idx="3"/>
              <a:endCxn id="98" idx="1"/>
            </p:cNvCxnSpPr>
            <p:nvPr/>
          </p:nvCxnSpPr>
          <p:spPr>
            <a:xfrm>
              <a:off x="3611556" y="4601934"/>
              <a:ext cx="268727" cy="0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75" name="Прямая со стрелкой 74"/>
            <p:cNvCxnSpPr>
              <a:stCxn id="98" idx="3"/>
              <a:endCxn id="100" idx="1"/>
            </p:cNvCxnSpPr>
            <p:nvPr/>
          </p:nvCxnSpPr>
          <p:spPr>
            <a:xfrm>
              <a:off x="4847059" y="4601934"/>
              <a:ext cx="281360" cy="0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76" name="Прямая со стрелкой 75"/>
            <p:cNvCxnSpPr>
              <a:stCxn id="100" idx="3"/>
              <a:endCxn id="101" idx="1"/>
            </p:cNvCxnSpPr>
            <p:nvPr/>
          </p:nvCxnSpPr>
          <p:spPr>
            <a:xfrm>
              <a:off x="6095341" y="4601934"/>
              <a:ext cx="243022" cy="0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77" name="Прямая со стрелкой 76"/>
            <p:cNvCxnSpPr>
              <a:stCxn id="101" idx="3"/>
              <a:endCxn id="102" idx="1"/>
            </p:cNvCxnSpPr>
            <p:nvPr/>
          </p:nvCxnSpPr>
          <p:spPr>
            <a:xfrm>
              <a:off x="7300118" y="4601934"/>
              <a:ext cx="297664" cy="0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78" name="Прямоугольник 77"/>
            <p:cNvSpPr/>
            <p:nvPr/>
          </p:nvSpPr>
          <p:spPr>
            <a:xfrm>
              <a:off x="8803150" y="4374289"/>
              <a:ext cx="921537" cy="457200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Model validation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9" name="Прямая со стрелкой 78"/>
            <p:cNvCxnSpPr>
              <a:stCxn id="102" idx="3"/>
              <a:endCxn id="78" idx="1"/>
            </p:cNvCxnSpPr>
            <p:nvPr/>
          </p:nvCxnSpPr>
          <p:spPr>
            <a:xfrm>
              <a:off x="8519319" y="4601934"/>
              <a:ext cx="283831" cy="955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80" name="Цилиндр 79"/>
            <p:cNvSpPr/>
            <p:nvPr/>
          </p:nvSpPr>
          <p:spPr>
            <a:xfrm>
              <a:off x="4307684" y="5300382"/>
              <a:ext cx="3657599" cy="457200"/>
            </a:xfrm>
            <a:prstGeom prst="can">
              <a:avLst>
                <a:gd name="adj" fmla="val 14982"/>
              </a:avLst>
            </a:prstGeom>
            <a:solidFill>
              <a:srgbClr val="0070C0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ML metadata store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Скругленный прямоугольник 80"/>
            <p:cNvSpPr/>
            <p:nvPr/>
          </p:nvSpPr>
          <p:spPr>
            <a:xfrm>
              <a:off x="10195719" y="5863419"/>
              <a:ext cx="1219199" cy="456198"/>
            </a:xfrm>
            <a:prstGeom prst="roundRect">
              <a:avLst/>
            </a:prstGeom>
            <a:solidFill>
              <a:srgbClr val="1B587C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Prediction service 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Овал 81"/>
            <p:cNvSpPr/>
            <p:nvPr/>
          </p:nvSpPr>
          <p:spPr>
            <a:xfrm>
              <a:off x="833883" y="5096202"/>
              <a:ext cx="979836" cy="492055"/>
            </a:xfrm>
            <a:prstGeom prst="ellipse">
              <a:avLst/>
            </a:prstGeom>
            <a:solidFill>
              <a:srgbClr val="00B0F0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Trigger 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3" name="Соединительная линия уступом 82"/>
            <p:cNvCxnSpPr>
              <a:stCxn id="97" idx="3"/>
              <a:endCxn id="99" idx="1"/>
            </p:cNvCxnSpPr>
            <p:nvPr/>
          </p:nvCxnSpPr>
          <p:spPr>
            <a:xfrm rot="16200000" flipH="1">
              <a:off x="1808249" y="3720163"/>
              <a:ext cx="390333" cy="1373207"/>
            </a:xfrm>
            <a:prstGeom prst="bentConnector2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84" name="Соединительная линия уступом 83"/>
            <p:cNvCxnSpPr>
              <a:stCxn id="82" idx="0"/>
            </p:cNvCxnSpPr>
            <p:nvPr/>
          </p:nvCxnSpPr>
          <p:spPr>
            <a:xfrm rot="5400000" flipH="1" flipV="1">
              <a:off x="1736358" y="4393405"/>
              <a:ext cx="290241" cy="1115354"/>
            </a:xfrm>
            <a:prstGeom prst="bentConnector2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85" name="Соединительная линия уступом 84"/>
            <p:cNvCxnSpPr>
              <a:stCxn id="97" idx="2"/>
              <a:endCxn id="81" idx="2"/>
            </p:cNvCxnSpPr>
            <p:nvPr/>
          </p:nvCxnSpPr>
          <p:spPr>
            <a:xfrm rot="10800000" flipH="1" flipV="1">
              <a:off x="899319" y="3629801"/>
              <a:ext cx="9906000" cy="2689816"/>
            </a:xfrm>
            <a:prstGeom prst="bentConnector4">
              <a:avLst>
                <a:gd name="adj1" fmla="val -4231"/>
                <a:gd name="adj2" fmla="val 108499"/>
              </a:avLst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86" name="Прямая со стрелкой 85"/>
            <p:cNvCxnSpPr>
              <a:stCxn id="81" idx="1"/>
              <a:endCxn id="71" idx="3"/>
            </p:cNvCxnSpPr>
            <p:nvPr/>
          </p:nvCxnSpPr>
          <p:spPr>
            <a:xfrm flipH="1">
              <a:off x="6784183" y="6091518"/>
              <a:ext cx="3411536" cy="4482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ysDash"/>
              <a:headEnd type="none" w="med" len="med"/>
              <a:tailEnd type="arrow" w="med" len="med"/>
            </a:ln>
            <a:effectLst/>
          </p:spPr>
        </p:cxnSp>
        <p:cxnSp>
          <p:nvCxnSpPr>
            <p:cNvPr id="87" name="Прямая со стрелкой 160"/>
            <p:cNvCxnSpPr>
              <a:stCxn id="71" idx="1"/>
              <a:endCxn id="104" idx="1"/>
            </p:cNvCxnSpPr>
            <p:nvPr/>
          </p:nvCxnSpPr>
          <p:spPr>
            <a:xfrm rot="10800000">
              <a:off x="935813" y="2362200"/>
              <a:ext cx="4552971" cy="3733800"/>
            </a:xfrm>
            <a:prstGeom prst="bentConnector3">
              <a:avLst>
                <a:gd name="adj1" fmla="val 105021"/>
              </a:avLst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ysDash"/>
              <a:headEnd type="none" w="med" len="med"/>
              <a:tailEnd type="arrow" w="med" len="med"/>
            </a:ln>
            <a:effectLst/>
          </p:spPr>
        </p:cxnSp>
        <p:cxnSp>
          <p:nvCxnSpPr>
            <p:cNvPr id="88" name="Прямая со стрелкой 87"/>
            <p:cNvCxnSpPr>
              <a:endCxn id="82" idx="4"/>
            </p:cNvCxnSpPr>
            <p:nvPr/>
          </p:nvCxnSpPr>
          <p:spPr>
            <a:xfrm flipV="1">
              <a:off x="1323800" y="5588257"/>
              <a:ext cx="1" cy="503261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ysDash"/>
              <a:headEnd type="none" w="med" len="med"/>
              <a:tailEnd type="arrow" w="med" len="med"/>
            </a:ln>
            <a:effectLst/>
          </p:spPr>
        </p:cxnSp>
        <p:cxnSp>
          <p:nvCxnSpPr>
            <p:cNvPr id="89" name="Прямая со стрелкой 88"/>
            <p:cNvCxnSpPr>
              <a:stCxn id="73" idx="3"/>
              <a:endCxn id="103" idx="1"/>
            </p:cNvCxnSpPr>
            <p:nvPr/>
          </p:nvCxnSpPr>
          <p:spPr>
            <a:xfrm>
              <a:off x="9833814" y="4545400"/>
              <a:ext cx="598283" cy="0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90" name="Прямая со стрелкой 89"/>
            <p:cNvCxnSpPr>
              <a:stCxn id="103" idx="2"/>
            </p:cNvCxnSpPr>
            <p:nvPr/>
          </p:nvCxnSpPr>
          <p:spPr>
            <a:xfrm>
              <a:off x="10805319" y="4805961"/>
              <a:ext cx="0" cy="985239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91" name="Прямая со стрелкой 90"/>
            <p:cNvCxnSpPr>
              <a:stCxn id="78" idx="0"/>
              <a:endCxn id="117" idx="3"/>
            </p:cNvCxnSpPr>
            <p:nvPr/>
          </p:nvCxnSpPr>
          <p:spPr>
            <a:xfrm flipH="1" flipV="1">
              <a:off x="9263918" y="3956512"/>
              <a:ext cx="1" cy="417777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ysDash"/>
              <a:headEnd type="none" w="med" len="med"/>
              <a:tailEnd type="arrow" w="med" len="med"/>
            </a:ln>
            <a:effectLst/>
          </p:spPr>
        </p:cxnSp>
        <p:cxnSp>
          <p:nvCxnSpPr>
            <p:cNvPr id="92" name="Соединительная линия уступом 91"/>
            <p:cNvCxnSpPr>
              <a:endCxn id="73" idx="0"/>
            </p:cNvCxnSpPr>
            <p:nvPr/>
          </p:nvCxnSpPr>
          <p:spPr>
            <a:xfrm rot="5400000">
              <a:off x="8102043" y="928496"/>
              <a:ext cx="1233019" cy="5164134"/>
            </a:xfrm>
            <a:prstGeom prst="bentConnector3">
              <a:avLst>
                <a:gd name="adj1" fmla="val 37640"/>
              </a:avLst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93" name="Прямая со стрелкой 92"/>
            <p:cNvCxnSpPr/>
            <p:nvPr/>
          </p:nvCxnSpPr>
          <p:spPr>
            <a:xfrm flipV="1">
              <a:off x="4438650" y="1909289"/>
              <a:ext cx="0" cy="228600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Прямая соединительная линия 93"/>
            <p:cNvCxnSpPr/>
            <p:nvPr/>
          </p:nvCxnSpPr>
          <p:spPr>
            <a:xfrm>
              <a:off x="1734305" y="3200400"/>
              <a:ext cx="9444236" cy="34768"/>
            </a:xfrm>
            <a:prstGeom prst="line">
              <a:avLst/>
            </a:prstGeom>
            <a:noFill/>
            <a:ln w="28575" cap="rnd" cmpd="sng" algn="ctr">
              <a:solidFill>
                <a:srgbClr val="F07F09"/>
              </a:solidFill>
              <a:prstDash val="sysDash"/>
            </a:ln>
            <a:effectLst/>
          </p:spPr>
        </p:cxnSp>
        <p:sp>
          <p:nvSpPr>
            <p:cNvPr id="95" name="TextBox 94"/>
            <p:cNvSpPr txBox="1"/>
            <p:nvPr/>
          </p:nvSpPr>
          <p:spPr>
            <a:xfrm>
              <a:off x="2007565" y="2895600"/>
              <a:ext cx="2930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1B587C"/>
                  </a:solidFill>
                  <a:effectLst/>
                  <a:uLnTx/>
                  <a:uFillTx/>
                </a:rPr>
                <a:t>experimentation/ development/ test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1B587C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016068" y="3127177"/>
              <a:ext cx="2845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1B587C"/>
                  </a:solidFill>
                  <a:effectLst/>
                  <a:uLnTx/>
                  <a:uFillTx/>
                </a:rPr>
                <a:t>staging/ preproduction/ production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1B587C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Цилиндр 96"/>
            <p:cNvSpPr/>
            <p:nvPr/>
          </p:nvSpPr>
          <p:spPr>
            <a:xfrm>
              <a:off x="899319" y="3048000"/>
              <a:ext cx="834986" cy="1163601"/>
            </a:xfrm>
            <a:prstGeom prst="can">
              <a:avLst/>
            </a:prstGeom>
            <a:solidFill>
              <a:srgbClr val="00B0F0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Feature store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Прямоугольник 97"/>
            <p:cNvSpPr/>
            <p:nvPr/>
          </p:nvSpPr>
          <p:spPr>
            <a:xfrm>
              <a:off x="3880283" y="4373334"/>
              <a:ext cx="966776" cy="457200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 validation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Прямоугольник 98"/>
            <p:cNvSpPr/>
            <p:nvPr/>
          </p:nvSpPr>
          <p:spPr>
            <a:xfrm>
              <a:off x="2690019" y="4373334"/>
              <a:ext cx="921537" cy="457200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 extraction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0" name="Прямоугольник 99"/>
            <p:cNvSpPr/>
            <p:nvPr/>
          </p:nvSpPr>
          <p:spPr>
            <a:xfrm>
              <a:off x="5128419" y="4373334"/>
              <a:ext cx="966922" cy="457200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 preparation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Прямоугольник 100"/>
            <p:cNvSpPr/>
            <p:nvPr/>
          </p:nvSpPr>
          <p:spPr>
            <a:xfrm>
              <a:off x="6338363" y="4373334"/>
              <a:ext cx="961755" cy="457200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Model training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Прямоугольник 101"/>
            <p:cNvSpPr/>
            <p:nvPr/>
          </p:nvSpPr>
          <p:spPr>
            <a:xfrm>
              <a:off x="7597782" y="4373334"/>
              <a:ext cx="921537" cy="457200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Model evaluation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Прямоугольник 102"/>
            <p:cNvSpPr/>
            <p:nvPr/>
          </p:nvSpPr>
          <p:spPr>
            <a:xfrm>
              <a:off x="10432097" y="4284839"/>
              <a:ext cx="746444" cy="521122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CD: Model serving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Прямоугольник 103"/>
            <p:cNvSpPr/>
            <p:nvPr/>
          </p:nvSpPr>
          <p:spPr>
            <a:xfrm>
              <a:off x="935812" y="2133600"/>
              <a:ext cx="762000" cy="457200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 analysis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Прямоугольник 104"/>
            <p:cNvSpPr/>
            <p:nvPr/>
          </p:nvSpPr>
          <p:spPr>
            <a:xfrm>
              <a:off x="10303447" y="2866616"/>
              <a:ext cx="997174" cy="521122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CD: Pipeline deployment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6" name="Прямая со стрелкой 105"/>
            <p:cNvCxnSpPr/>
            <p:nvPr/>
          </p:nvCxnSpPr>
          <p:spPr>
            <a:xfrm flipV="1">
              <a:off x="4244181" y="1905000"/>
              <a:ext cx="0" cy="228600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sp>
          <p:nvSpPr>
            <p:cNvPr id="107" name="Прямоугольник 106"/>
            <p:cNvSpPr/>
            <p:nvPr/>
          </p:nvSpPr>
          <p:spPr>
            <a:xfrm>
              <a:off x="4023519" y="1452089"/>
              <a:ext cx="762000" cy="457200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Model analysis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8" name="Прямая со стрелкой 107"/>
            <p:cNvCxnSpPr>
              <a:stCxn id="111" idx="3"/>
              <a:endCxn id="110" idx="1"/>
            </p:cNvCxnSpPr>
            <p:nvPr/>
          </p:nvCxnSpPr>
          <p:spPr>
            <a:xfrm flipV="1">
              <a:off x="5090319" y="2362200"/>
              <a:ext cx="304800" cy="16123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09" name="Прямая со стрелкой 108"/>
            <p:cNvCxnSpPr>
              <a:stCxn id="110" idx="3"/>
              <a:endCxn id="119" idx="2"/>
            </p:cNvCxnSpPr>
            <p:nvPr/>
          </p:nvCxnSpPr>
          <p:spPr>
            <a:xfrm>
              <a:off x="6080919" y="2362200"/>
              <a:ext cx="304800" cy="285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10" name="Прямоугольник 109"/>
            <p:cNvSpPr/>
            <p:nvPr/>
          </p:nvSpPr>
          <p:spPr>
            <a:xfrm>
              <a:off x="5395119" y="2123519"/>
              <a:ext cx="685800" cy="477361"/>
            </a:xfrm>
            <a:prstGeom prst="rect">
              <a:avLst/>
            </a:prstGeom>
            <a:solidFill>
              <a:srgbClr val="0070C0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Source code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Прямоугольник 110"/>
            <p:cNvSpPr/>
            <p:nvPr/>
          </p:nvSpPr>
          <p:spPr>
            <a:xfrm>
              <a:off x="2042319" y="2133600"/>
              <a:ext cx="3048000" cy="489446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Orchestrated experiment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2" name="Прямая со стрелкой 111"/>
            <p:cNvCxnSpPr>
              <a:stCxn id="119" idx="4"/>
              <a:endCxn id="118" idx="1"/>
            </p:cNvCxnSpPr>
            <p:nvPr/>
          </p:nvCxnSpPr>
          <p:spPr>
            <a:xfrm>
              <a:off x="7300119" y="2362485"/>
              <a:ext cx="297663" cy="0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13" name="Соединительная линия уступом 112"/>
            <p:cNvCxnSpPr>
              <a:stCxn id="118" idx="3"/>
              <a:endCxn id="105" idx="0"/>
            </p:cNvCxnSpPr>
            <p:nvPr/>
          </p:nvCxnSpPr>
          <p:spPr>
            <a:xfrm>
              <a:off x="9833814" y="2362485"/>
              <a:ext cx="968220" cy="504131"/>
            </a:xfrm>
            <a:prstGeom prst="bentConnector2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14" name="Блок-схема: документ 113"/>
            <p:cNvSpPr/>
            <p:nvPr/>
          </p:nvSpPr>
          <p:spPr>
            <a:xfrm>
              <a:off x="10310019" y="2100372"/>
              <a:ext cx="990600" cy="490428"/>
            </a:xfrm>
            <a:prstGeom prst="flowChartDocument">
              <a:avLst/>
            </a:prstGeom>
            <a:solidFill>
              <a:srgbClr val="1B587C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Packages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5" name="Прямая со стрелкой 160"/>
            <p:cNvCxnSpPr>
              <a:stCxn id="117" idx="4"/>
              <a:endCxn id="103" idx="0"/>
            </p:cNvCxnSpPr>
            <p:nvPr/>
          </p:nvCxnSpPr>
          <p:spPr>
            <a:xfrm>
              <a:off x="9724686" y="3727912"/>
              <a:ext cx="1080633" cy="556927"/>
            </a:xfrm>
            <a:prstGeom prst="bentConnector2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ysDash"/>
              <a:headEnd type="none" w="med" len="med"/>
              <a:tailEnd type="arrow" w="med" len="med"/>
            </a:ln>
            <a:effectLst/>
          </p:spPr>
        </p:cxnSp>
        <p:sp>
          <p:nvSpPr>
            <p:cNvPr id="116" name="Блок-схема: документ 115"/>
            <p:cNvSpPr/>
            <p:nvPr/>
          </p:nvSpPr>
          <p:spPr>
            <a:xfrm>
              <a:off x="10303446" y="3468620"/>
              <a:ext cx="990600" cy="490428"/>
            </a:xfrm>
            <a:prstGeom prst="flowChartDocument">
              <a:avLst/>
            </a:prstGeom>
            <a:solidFill>
              <a:srgbClr val="1B587C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Trained model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7" name="Цилиндр 116"/>
            <p:cNvSpPr/>
            <p:nvPr/>
          </p:nvSpPr>
          <p:spPr>
            <a:xfrm>
              <a:off x="8803149" y="3499312"/>
              <a:ext cx="921537" cy="457200"/>
            </a:xfrm>
            <a:prstGeom prst="can">
              <a:avLst>
                <a:gd name="adj" fmla="val 14982"/>
              </a:avLst>
            </a:prstGeom>
            <a:solidFill>
              <a:srgbClr val="0070C0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Model registry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Прямоугольник 117"/>
            <p:cNvSpPr/>
            <p:nvPr/>
          </p:nvSpPr>
          <p:spPr>
            <a:xfrm>
              <a:off x="7597782" y="2101924"/>
              <a:ext cx="2236032" cy="521122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CI: Build, test, &amp; package pipeline components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9" name="Цилиндр 118"/>
            <p:cNvSpPr/>
            <p:nvPr/>
          </p:nvSpPr>
          <p:spPr>
            <a:xfrm>
              <a:off x="6385719" y="2123804"/>
              <a:ext cx="914400" cy="477362"/>
            </a:xfrm>
            <a:prstGeom prst="can">
              <a:avLst>
                <a:gd name="adj" fmla="val 15580"/>
              </a:avLst>
            </a:prstGeom>
            <a:solidFill>
              <a:srgbClr val="0070C0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Source repository</a:t>
              </a:r>
              <a:endPara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4914900" y="1997834"/>
              <a:ext cx="213519" cy="251939"/>
            </a:xfrm>
            <a:prstGeom prst="ellipse">
              <a:avLst/>
            </a:prstGeom>
            <a:solidFill>
              <a:srgbClr val="002060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Овал 120"/>
            <p:cNvSpPr/>
            <p:nvPr/>
          </p:nvSpPr>
          <p:spPr>
            <a:xfrm>
              <a:off x="9724686" y="1997834"/>
              <a:ext cx="213519" cy="251939"/>
            </a:xfrm>
            <a:prstGeom prst="ellipse">
              <a:avLst/>
            </a:prstGeom>
            <a:solidFill>
              <a:srgbClr val="002060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Овал 121"/>
            <p:cNvSpPr/>
            <p:nvPr/>
          </p:nvSpPr>
          <p:spPr>
            <a:xfrm>
              <a:off x="11178541" y="2740646"/>
              <a:ext cx="213519" cy="251939"/>
            </a:xfrm>
            <a:prstGeom prst="ellipse">
              <a:avLst/>
            </a:prstGeom>
            <a:solidFill>
              <a:srgbClr val="002060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Овал 122"/>
            <p:cNvSpPr/>
            <p:nvPr/>
          </p:nvSpPr>
          <p:spPr>
            <a:xfrm>
              <a:off x="9720877" y="4001103"/>
              <a:ext cx="213519" cy="251939"/>
            </a:xfrm>
            <a:prstGeom prst="ellipse">
              <a:avLst/>
            </a:prstGeom>
            <a:solidFill>
              <a:srgbClr val="002060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" name="Овал 123"/>
            <p:cNvSpPr/>
            <p:nvPr/>
          </p:nvSpPr>
          <p:spPr>
            <a:xfrm>
              <a:off x="11025563" y="4165400"/>
              <a:ext cx="213519" cy="251939"/>
            </a:xfrm>
            <a:prstGeom prst="ellipse">
              <a:avLst/>
            </a:prstGeom>
            <a:solidFill>
              <a:srgbClr val="002060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" name="Овал 124"/>
            <p:cNvSpPr/>
            <p:nvPr/>
          </p:nvSpPr>
          <p:spPr>
            <a:xfrm>
              <a:off x="6634777" y="5800573"/>
              <a:ext cx="213519" cy="251939"/>
            </a:xfrm>
            <a:prstGeom prst="ellipse">
              <a:avLst/>
            </a:prstGeom>
            <a:solidFill>
              <a:srgbClr val="002060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Уровни зрелости </a:t>
            </a:r>
            <a:r>
              <a:rPr lang="en-US" dirty="0" err="1" smtClean="0"/>
              <a:t>MLOps</a:t>
            </a:r>
            <a:r>
              <a:rPr lang="en-US" dirty="0" smtClean="0"/>
              <a:t> </a:t>
            </a:r>
            <a:r>
              <a:rPr lang="ru-RU" dirty="0" smtClean="0"/>
              <a:t>по модели </a:t>
            </a:r>
            <a:r>
              <a:rPr lang="en-US" dirty="0" smtClean="0"/>
              <a:t>Google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79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использования контейнеров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95426"/>
            <a:ext cx="11049000" cy="4769908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1 приложение = 1 контейнер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1800" dirty="0" smtClean="0"/>
              <a:t>Контейнер </a:t>
            </a:r>
            <a:r>
              <a:rPr lang="ru-RU" sz="1800" dirty="0"/>
              <a:t>должен выполнять только одну функцию — не следует помещать в него все </a:t>
            </a:r>
            <a:r>
              <a:rPr lang="ru-RU" sz="1800" dirty="0" smtClean="0"/>
              <a:t>	сущности</a:t>
            </a:r>
            <a:r>
              <a:rPr lang="ru-RU" sz="1800" dirty="0"/>
              <a:t>, </a:t>
            </a:r>
            <a:r>
              <a:rPr lang="ru-RU" sz="1800" dirty="0" smtClean="0"/>
              <a:t>от которых зависит 	приложение</a:t>
            </a:r>
            <a:r>
              <a:rPr lang="ru-RU" sz="1800" dirty="0"/>
              <a:t>. </a:t>
            </a:r>
          </a:p>
          <a:p>
            <a:r>
              <a:rPr lang="ru-RU" dirty="0"/>
              <a:t>Неизменность </a:t>
            </a:r>
            <a:r>
              <a:rPr lang="ru-RU" dirty="0" smtClean="0"/>
              <a:t>образа</a:t>
            </a:r>
          </a:p>
          <a:p>
            <a:pPr marL="0" indent="0">
              <a:buNone/>
            </a:pPr>
            <a:r>
              <a:rPr lang="ru-RU" sz="1800" dirty="0"/>
              <a:t>	</a:t>
            </a:r>
            <a:r>
              <a:rPr lang="ru-RU" sz="1800" dirty="0" smtClean="0"/>
              <a:t>Все </a:t>
            </a:r>
            <a:r>
              <a:rPr lang="ru-RU" sz="1800" dirty="0"/>
              <a:t>изменения внутри контейнера должны вноситься на стадии сборки образа — соблюдение </a:t>
            </a:r>
            <a:r>
              <a:rPr lang="ru-RU" sz="1800" dirty="0" smtClean="0"/>
              <a:t>	этого принципа </a:t>
            </a:r>
            <a:r>
              <a:rPr lang="ru-RU" sz="1800" dirty="0"/>
              <a:t>страхует вас </a:t>
            </a:r>
            <a:r>
              <a:rPr lang="ru-RU" sz="1800" dirty="0" smtClean="0"/>
              <a:t>	от </a:t>
            </a:r>
            <a:r>
              <a:rPr lang="ru-RU" sz="1800" dirty="0"/>
              <a:t>утраты данных при уничтожении контейнера.</a:t>
            </a:r>
          </a:p>
          <a:p>
            <a:r>
              <a:rPr lang="ru-RU" dirty="0" err="1"/>
              <a:t>Утилизируемость</a:t>
            </a:r>
            <a:r>
              <a:rPr lang="ru-RU" dirty="0"/>
              <a:t> </a:t>
            </a:r>
            <a:r>
              <a:rPr lang="ru-RU" dirty="0" smtClean="0"/>
              <a:t>контейнеров</a:t>
            </a:r>
          </a:p>
          <a:p>
            <a:pPr marL="0" indent="0">
              <a:buNone/>
            </a:pPr>
            <a:r>
              <a:rPr lang="ru-RU" sz="1900" dirty="0"/>
              <a:t>	</a:t>
            </a:r>
            <a:r>
              <a:rPr lang="ru-RU" sz="1900" dirty="0" smtClean="0"/>
              <a:t>Любой </a:t>
            </a:r>
            <a:r>
              <a:rPr lang="ru-RU" sz="1900" dirty="0"/>
              <a:t>контейнер может быть в любой момент уничтожен и заменён на другой без остановки </a:t>
            </a:r>
            <a:r>
              <a:rPr lang="ru-RU" sz="1900" dirty="0" smtClean="0"/>
              <a:t>обслуживания</a:t>
            </a:r>
            <a:r>
              <a:rPr lang="ru-RU" sz="1900" dirty="0"/>
              <a:t>. </a:t>
            </a:r>
            <a:r>
              <a:rPr lang="ru-RU" sz="1900" dirty="0" smtClean="0"/>
              <a:t>	</a:t>
            </a:r>
          </a:p>
          <a:p>
            <a:r>
              <a:rPr lang="ru-RU" dirty="0" smtClean="0"/>
              <a:t>Отчётность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1900" dirty="0" smtClean="0"/>
              <a:t>Контейнер </a:t>
            </a:r>
            <a:r>
              <a:rPr lang="ru-RU" sz="1900" dirty="0"/>
              <a:t>должен иметь точки проверки состояния его готовности </a:t>
            </a:r>
            <a:r>
              <a:rPr lang="ru-RU" sz="1900" dirty="0" smtClean="0"/>
              <a:t>	(</a:t>
            </a:r>
            <a:r>
              <a:rPr lang="ru-RU" sz="1900" dirty="0" err="1"/>
              <a:t>readiness</a:t>
            </a:r>
            <a:r>
              <a:rPr lang="ru-RU" sz="1900" dirty="0"/>
              <a:t> </a:t>
            </a:r>
            <a:r>
              <a:rPr lang="ru-RU" sz="1900" dirty="0" err="1"/>
              <a:t>probe</a:t>
            </a:r>
            <a:r>
              <a:rPr lang="ru-RU" sz="1900" dirty="0"/>
              <a:t>) и </a:t>
            </a:r>
            <a:r>
              <a:rPr lang="ru-RU" sz="1900" dirty="0" smtClean="0"/>
              <a:t>	жизнеспособности 	(</a:t>
            </a:r>
            <a:r>
              <a:rPr lang="ru-RU" sz="1900" dirty="0" err="1"/>
              <a:t>liveness</a:t>
            </a:r>
            <a:r>
              <a:rPr lang="ru-RU" sz="1900" dirty="0"/>
              <a:t> </a:t>
            </a:r>
            <a:r>
              <a:rPr lang="ru-RU" sz="1900" dirty="0" smtClean="0"/>
              <a:t>	</a:t>
            </a:r>
            <a:r>
              <a:rPr lang="ru-RU" sz="1900" dirty="0" err="1" smtClean="0"/>
              <a:t>probe</a:t>
            </a:r>
            <a:r>
              <a:rPr lang="ru-RU" sz="1900" dirty="0"/>
              <a:t>), предоставлять </a:t>
            </a:r>
            <a:r>
              <a:rPr lang="ru-RU" sz="1900" dirty="0" smtClean="0"/>
              <a:t>	</a:t>
            </a:r>
            <a:r>
              <a:rPr lang="ru-RU" sz="1900" dirty="0" err="1" smtClean="0"/>
              <a:t>логи</a:t>
            </a:r>
            <a:r>
              <a:rPr lang="ru-RU" sz="1900" dirty="0" smtClean="0"/>
              <a:t> </a:t>
            </a:r>
            <a:r>
              <a:rPr lang="ru-RU" sz="1900" dirty="0"/>
              <a:t>для отслеживания состояния </a:t>
            </a:r>
            <a:r>
              <a:rPr lang="ru-RU" sz="1900" dirty="0" smtClean="0"/>
              <a:t>	запущенного </a:t>
            </a:r>
            <a:r>
              <a:rPr lang="ru-RU" sz="1900" dirty="0"/>
              <a:t>в нём приложения</a:t>
            </a:r>
          </a:p>
          <a:p>
            <a:r>
              <a:rPr lang="ru-RU" dirty="0" smtClean="0"/>
              <a:t>Управляемость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2100" dirty="0" smtClean="0"/>
              <a:t>Приложение </a:t>
            </a:r>
            <a:r>
              <a:rPr lang="ru-RU" sz="2100" dirty="0"/>
              <a:t>в контейнере должно иметь возможность взаимодействовать с контролирующим его </a:t>
            </a:r>
            <a:r>
              <a:rPr lang="ru-RU" sz="2100" dirty="0" smtClean="0"/>
              <a:t>	процессом </a:t>
            </a:r>
            <a:r>
              <a:rPr lang="ru-RU" sz="2100" dirty="0"/>
              <a:t>— </a:t>
            </a:r>
            <a:r>
              <a:rPr lang="ru-RU" sz="2100" dirty="0" smtClean="0"/>
              <a:t>	например </a:t>
            </a:r>
            <a:r>
              <a:rPr lang="ru-RU" sz="2100" dirty="0"/>
              <a:t>для </a:t>
            </a:r>
            <a:r>
              <a:rPr lang="ru-RU" sz="2100" dirty="0" smtClean="0"/>
              <a:t>корректного </a:t>
            </a:r>
            <a:r>
              <a:rPr lang="ru-RU" sz="2100" dirty="0"/>
              <a:t>завершения своей работы по команде извне</a:t>
            </a:r>
            <a:r>
              <a:rPr lang="ru-RU" sz="2100" dirty="0" smtClean="0"/>
              <a:t>.</a:t>
            </a:r>
          </a:p>
          <a:p>
            <a:r>
              <a:rPr lang="ru-RU" dirty="0" err="1"/>
              <a:t>Лимитирование</a:t>
            </a:r>
            <a:r>
              <a:rPr lang="ru-RU" dirty="0"/>
              <a:t> ресурсов</a:t>
            </a:r>
          </a:p>
          <a:p>
            <a:pPr marL="914400" lvl="2" indent="0">
              <a:buNone/>
            </a:pPr>
            <a:r>
              <a:rPr lang="ru-RU" sz="2100" dirty="0"/>
              <a:t>К лучшим практикам эксплуатации контейнеров относится настройка ресурсных лимитов (CPU и RAM): следование этой практике позволяет сохранять внимательное отношение к экономии ресурсов и вовремя реагировать на их избыточное потребление.</a:t>
            </a:r>
            <a:endParaRPr lang="ru-RU" sz="2100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47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Docker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Docker</a:t>
            </a:r>
            <a:r>
              <a:rPr lang="ru-RU" dirty="0"/>
              <a:t> — программное обеспечение для автоматизации </a:t>
            </a:r>
            <a:r>
              <a:rPr lang="ru-RU" dirty="0">
                <a:solidFill>
                  <a:srgbClr val="FF0000"/>
                </a:solidFill>
              </a:rPr>
              <a:t>развёртывания</a:t>
            </a:r>
            <a:r>
              <a:rPr lang="ru-RU" dirty="0"/>
              <a:t> и управления приложениями в средах с поддержкой </a:t>
            </a:r>
            <a:r>
              <a:rPr lang="ru-RU" dirty="0" smtClean="0"/>
              <a:t>контейнеризации, </a:t>
            </a:r>
            <a:r>
              <a:rPr lang="ru-RU" dirty="0" err="1"/>
              <a:t>контейнеризатор</a:t>
            </a:r>
            <a:r>
              <a:rPr lang="ru-RU" dirty="0"/>
              <a:t> 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125672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сущности </a:t>
            </a:r>
            <a:r>
              <a:rPr lang="en-US" b="1" dirty="0" smtClean="0"/>
              <a:t>Docker - </a:t>
            </a:r>
            <a:r>
              <a:rPr lang="ru-RU" b="1" dirty="0" err="1" smtClean="0"/>
              <a:t>Dockerfile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85479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err="1" smtClean="0"/>
              <a:t>Dockerfile</a:t>
            </a:r>
            <a:r>
              <a:rPr lang="ru-RU" b="1" dirty="0" smtClean="0"/>
              <a:t> - </a:t>
            </a:r>
            <a:r>
              <a:rPr lang="ru-RU" dirty="0"/>
              <a:t>т</a:t>
            </a:r>
            <a:r>
              <a:rPr lang="ru-RU" dirty="0" smtClean="0"/>
              <a:t>екстовый </a:t>
            </a:r>
            <a:r>
              <a:rPr lang="ru-RU" dirty="0"/>
              <a:t>файл, используемый для создания образа контейнера.</a:t>
            </a:r>
          </a:p>
          <a:p>
            <a:pPr>
              <a:lnSpc>
                <a:spcPct val="170000"/>
              </a:lnSpc>
            </a:pPr>
            <a:r>
              <a:rPr lang="ru-RU" dirty="0" smtClean="0"/>
              <a:t>Состав </a:t>
            </a:r>
            <a:r>
              <a:rPr lang="en-US" dirty="0" smtClean="0"/>
              <a:t>Docker-</a:t>
            </a:r>
            <a:r>
              <a:rPr lang="ru-RU" dirty="0" smtClean="0"/>
              <a:t>файла:</a:t>
            </a:r>
          </a:p>
          <a:p>
            <a:pPr marL="457200" lvl="1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F1111"/>
                </a:solidFill>
                <a:effectLst/>
                <a:latin typeface="Arial Unicode MS"/>
              </a:rPr>
              <a:t>FROM</a:t>
            </a:r>
            <a:r>
              <a:rPr lang="ru-RU" altLang="ru-RU" sz="1800" dirty="0">
                <a:solidFill>
                  <a:srgbClr val="0F1111"/>
                </a:solidFill>
                <a:latin typeface="Inter"/>
              </a:rPr>
              <a:t> — устанавливает базовый образ.</a:t>
            </a:r>
          </a:p>
          <a:p>
            <a:pPr marL="457200" lvl="1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F1111"/>
                </a:solidFill>
                <a:effectLst/>
                <a:latin typeface="Arial Unicode MS"/>
              </a:rPr>
              <a:t>RUN</a:t>
            </a:r>
            <a:r>
              <a:rPr lang="ru-RU" altLang="ru-RU" sz="1800" dirty="0">
                <a:solidFill>
                  <a:srgbClr val="0F1111"/>
                </a:solidFill>
                <a:latin typeface="Inter"/>
              </a:rPr>
              <a:t> — выполняет команду в контейнере.</a:t>
            </a:r>
          </a:p>
          <a:p>
            <a:pPr marL="457200" lvl="1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F1111"/>
                </a:solidFill>
                <a:effectLst/>
                <a:latin typeface="Arial Unicode MS"/>
              </a:rPr>
              <a:t>ENV</a:t>
            </a:r>
            <a:r>
              <a:rPr lang="ru-RU" altLang="ru-RU" sz="1800" dirty="0">
                <a:solidFill>
                  <a:srgbClr val="0F1111"/>
                </a:solidFill>
                <a:latin typeface="Inter"/>
              </a:rPr>
              <a:t> — устанавливает переменную окружения.</a:t>
            </a:r>
          </a:p>
          <a:p>
            <a:pPr marL="457200" lvl="1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F1111"/>
                </a:solidFill>
                <a:effectLst/>
                <a:latin typeface="Arial Unicode MS"/>
              </a:rPr>
              <a:t>WORKDIR</a:t>
            </a:r>
            <a:r>
              <a:rPr lang="ru-RU" altLang="ru-RU" sz="1800" dirty="0">
                <a:solidFill>
                  <a:srgbClr val="0F1111"/>
                </a:solidFill>
                <a:latin typeface="Inter"/>
              </a:rPr>
              <a:t> — устанавливает рабочую директорию.</a:t>
            </a:r>
          </a:p>
          <a:p>
            <a:pPr marL="457200" lvl="1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F1111"/>
                </a:solidFill>
                <a:effectLst/>
                <a:latin typeface="Arial Unicode MS"/>
              </a:rPr>
              <a:t>VOLUME</a:t>
            </a:r>
            <a:r>
              <a:rPr lang="ru-RU" altLang="ru-RU" sz="1800" dirty="0">
                <a:solidFill>
                  <a:srgbClr val="0F1111"/>
                </a:solidFill>
                <a:latin typeface="Inter"/>
              </a:rPr>
              <a:t> — создает точку монтирования для тома.</a:t>
            </a:r>
          </a:p>
          <a:p>
            <a:pPr marL="457200" lvl="1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F1111"/>
                </a:solidFill>
                <a:effectLst/>
                <a:latin typeface="Arial Unicode MS"/>
              </a:rPr>
              <a:t>CMD</a:t>
            </a:r>
            <a:r>
              <a:rPr lang="ru-RU" altLang="ru-RU" sz="1800" dirty="0">
                <a:solidFill>
                  <a:srgbClr val="0F1111"/>
                </a:solidFill>
                <a:latin typeface="Inter"/>
              </a:rPr>
              <a:t> — устанавливает исполняемый файл для </a:t>
            </a:r>
            <a:r>
              <a:rPr lang="ru-RU" altLang="ru-RU" sz="1800" dirty="0" smtClean="0">
                <a:solidFill>
                  <a:srgbClr val="0F1111"/>
                </a:solidFill>
                <a:latin typeface="Inter"/>
              </a:rPr>
              <a:t>контейнера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1800" dirty="0">
              <a:solidFill>
                <a:srgbClr val="0F1111"/>
              </a:solidFill>
              <a:latin typeface="Inter"/>
            </a:endParaRPr>
          </a:p>
          <a:p>
            <a:r>
              <a:rPr lang="en-US" dirty="0" err="1" smtClean="0"/>
              <a:t>Dockerfile</a:t>
            </a:r>
            <a:r>
              <a:rPr lang="en-US" dirty="0" smtClean="0"/>
              <a:t> </a:t>
            </a:r>
            <a:r>
              <a:rPr lang="ru-RU" dirty="0" smtClean="0"/>
              <a:t>содержит </a:t>
            </a:r>
            <a:r>
              <a:rPr lang="ru-RU" dirty="0"/>
              <a:t>в себе ссылку на базовый образ, служащий отправной точкой при формировании нового образа и набор инструкций для сборки, таких как установка зависимостей, компиляция приложения и копирование </a:t>
            </a:r>
            <a:r>
              <a:rPr lang="ru-RU" dirty="0" err="1"/>
              <a:t>конфигов</a:t>
            </a:r>
            <a:r>
              <a:rPr lang="ru-RU" dirty="0"/>
              <a:t>. Также он содержит точку входа в контейнер — команду, выполняемую при его запуске.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99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Основные сущности </a:t>
            </a:r>
            <a:r>
              <a:rPr lang="en-US" b="1" dirty="0" smtClean="0"/>
              <a:t>Docker</a:t>
            </a:r>
            <a:r>
              <a:rPr lang="ru-RU" b="1" dirty="0" smtClean="0"/>
              <a:t> - </a:t>
            </a:r>
            <a:r>
              <a:rPr lang="en-US" b="1" dirty="0" smtClean="0"/>
              <a:t>Image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Image</a:t>
            </a:r>
            <a:r>
              <a:rPr lang="ru-RU" dirty="0" smtClean="0"/>
              <a:t>(Образ)</a:t>
            </a:r>
            <a:r>
              <a:rPr lang="en-US" dirty="0" smtClean="0"/>
              <a:t> - </a:t>
            </a:r>
            <a:r>
              <a:rPr lang="ru-RU" dirty="0"/>
              <a:t>основной элемент для каждого контейнера</a:t>
            </a:r>
            <a:r>
              <a:rPr lang="ru-RU" dirty="0" smtClean="0"/>
              <a:t>. </a:t>
            </a:r>
          </a:p>
          <a:p>
            <a:r>
              <a:rPr lang="ru-RU" dirty="0"/>
              <a:t>Готовая файловая система, сформированная по инструкциям из </a:t>
            </a:r>
            <a:r>
              <a:rPr lang="ru-RU" dirty="0" err="1"/>
              <a:t>Dockerfile</a:t>
            </a:r>
            <a:r>
              <a:rPr lang="ru-RU" dirty="0"/>
              <a:t> и служащая прообразом для запускаемых контейнеров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Позволяет </a:t>
            </a:r>
            <a:r>
              <a:rPr lang="ru-RU" dirty="0"/>
              <a:t>неограниченное количество раз развернуть контейнер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Образ состоит из:</a:t>
            </a:r>
          </a:p>
          <a:p>
            <a:pPr lvl="1"/>
            <a:r>
              <a:rPr lang="ru-RU" dirty="0"/>
              <a:t>к</a:t>
            </a:r>
            <a:r>
              <a:rPr lang="ru-RU" dirty="0" smtClean="0"/>
              <a:t>од приложения</a:t>
            </a:r>
            <a:endParaRPr lang="ru-RU" dirty="0"/>
          </a:p>
          <a:p>
            <a:pPr lvl="1"/>
            <a:r>
              <a:rPr lang="ru-RU" dirty="0"/>
              <a:t>время выполнения</a:t>
            </a:r>
          </a:p>
          <a:p>
            <a:pPr lvl="1"/>
            <a:r>
              <a:rPr lang="ru-RU" dirty="0"/>
              <a:t>библиотеки</a:t>
            </a:r>
          </a:p>
          <a:p>
            <a:pPr lvl="1"/>
            <a:r>
              <a:rPr lang="ru-RU" dirty="0"/>
              <a:t>переменные среды</a:t>
            </a:r>
          </a:p>
          <a:p>
            <a:pPr lvl="1"/>
            <a:r>
              <a:rPr lang="ru-RU" dirty="0"/>
              <a:t>файлы конфигурации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914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 err="1" smtClean="0"/>
              <a:t>Daemon</a:t>
            </a:r>
            <a:r>
              <a:rPr lang="ru-RU" b="1" dirty="0" smtClean="0"/>
              <a:t> - </a:t>
            </a:r>
            <a:r>
              <a:rPr lang="ru-RU" dirty="0"/>
              <a:t>ф</a:t>
            </a:r>
            <a:r>
              <a:rPr lang="ru-RU" dirty="0" smtClean="0"/>
              <a:t>оновая </a:t>
            </a:r>
            <a:r>
              <a:rPr lang="ru-RU" dirty="0"/>
              <a:t>служба на хосте, которая отвечает за создание, запуск и уничтожение контейнеров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b="1" dirty="0" err="1" smtClean="0"/>
              <a:t>Client</a:t>
            </a:r>
            <a:r>
              <a:rPr lang="ru-RU" b="1" dirty="0" smtClean="0"/>
              <a:t> - </a:t>
            </a:r>
            <a:r>
              <a:rPr lang="ru-RU" dirty="0" smtClean="0"/>
              <a:t>утилита </a:t>
            </a:r>
            <a:r>
              <a:rPr lang="ru-RU" dirty="0"/>
              <a:t>командной строки в </a:t>
            </a:r>
            <a:r>
              <a:rPr lang="ru-RU" dirty="0" err="1"/>
              <a:t>Docker</a:t>
            </a:r>
            <a:r>
              <a:rPr lang="ru-RU" dirty="0"/>
              <a:t> для управления демоном. Любое взаимодействие с контейнером проходит через </a:t>
            </a:r>
            <a:r>
              <a:rPr lang="ru-RU" dirty="0" err="1"/>
              <a:t>Daemon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b="1" dirty="0" err="1" smtClean="0"/>
              <a:t>Registry</a:t>
            </a:r>
            <a:r>
              <a:rPr lang="ru-RU" b="1" dirty="0"/>
              <a:t> </a:t>
            </a:r>
            <a:r>
              <a:rPr lang="ru-RU" b="1" dirty="0" smtClean="0"/>
              <a:t>- </a:t>
            </a:r>
            <a:r>
              <a:rPr lang="ru-RU" dirty="0" smtClean="0"/>
              <a:t>служба </a:t>
            </a:r>
            <a:r>
              <a:rPr lang="ru-RU" dirty="0"/>
              <a:t>в </a:t>
            </a:r>
            <a:r>
              <a:rPr lang="ru-RU" dirty="0" err="1"/>
              <a:t>Docker</a:t>
            </a:r>
            <a:r>
              <a:rPr lang="ru-RU" dirty="0"/>
              <a:t>, выполняющая функции </a:t>
            </a:r>
            <a:r>
              <a:rPr lang="ru-RU" dirty="0" err="1"/>
              <a:t>репозитория</a:t>
            </a:r>
            <a:r>
              <a:rPr lang="ru-RU" dirty="0"/>
              <a:t> (хранилища). Позволяет следить за версиями образов, создавать приватные </a:t>
            </a:r>
            <a:r>
              <a:rPr lang="ru-RU" dirty="0" err="1"/>
              <a:t>репозитории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ru-RU" b="1" dirty="0" err="1" smtClean="0">
                <a:solidFill>
                  <a:srgbClr val="FF0000"/>
                </a:solidFill>
              </a:rPr>
              <a:t>olumes</a:t>
            </a:r>
            <a:r>
              <a:rPr lang="ru-RU" b="1" dirty="0"/>
              <a:t> </a:t>
            </a:r>
            <a:r>
              <a:rPr lang="ru-RU" b="1" dirty="0" smtClean="0"/>
              <a:t>- </a:t>
            </a:r>
            <a:r>
              <a:rPr lang="ru-RU" dirty="0" smtClean="0"/>
              <a:t>тома </a:t>
            </a:r>
            <a:r>
              <a:rPr lang="ru-RU" dirty="0"/>
              <a:t>для постоянного хранения информации. По умолчанию в </a:t>
            </a:r>
            <a:r>
              <a:rPr lang="ru-RU" dirty="0" err="1"/>
              <a:t>Docker</a:t>
            </a:r>
            <a:r>
              <a:rPr lang="ru-RU" dirty="0"/>
              <a:t> папки хранилищ создаются на хост-машине, но предусмотрена и возможность подключения удаленных хранилищ. Использование томов позволяет лучшим образом настроить хранение данных</a:t>
            </a:r>
            <a:r>
              <a:rPr lang="ru-RU" dirty="0" smtClean="0"/>
              <a:t>.</a:t>
            </a:r>
          </a:p>
          <a:p>
            <a:r>
              <a:rPr lang="ru-RU" b="1" dirty="0" err="1"/>
              <a:t>Docker</a:t>
            </a:r>
            <a:r>
              <a:rPr lang="ru-RU" b="1" dirty="0"/>
              <a:t> </a:t>
            </a:r>
            <a:r>
              <a:rPr lang="ru-RU" b="1" dirty="0" err="1" smtClean="0"/>
              <a:t>Hub</a:t>
            </a:r>
            <a:r>
              <a:rPr lang="ru-RU" b="1" dirty="0" smtClean="0"/>
              <a:t> - </a:t>
            </a:r>
            <a:r>
              <a:rPr lang="ru-RU" dirty="0" smtClean="0"/>
              <a:t>популярный </a:t>
            </a:r>
            <a:r>
              <a:rPr lang="ru-RU" dirty="0"/>
              <a:t>публичный </a:t>
            </a:r>
            <a:r>
              <a:rPr lang="ru-RU" dirty="0" err="1"/>
              <a:t>репозиторий</a:t>
            </a:r>
            <a:r>
              <a:rPr lang="ru-RU" dirty="0"/>
              <a:t>, используемый по умолчанию в </a:t>
            </a:r>
            <a:r>
              <a:rPr lang="ru-RU" dirty="0" err="1"/>
              <a:t>Docker</a:t>
            </a:r>
            <a:r>
              <a:rPr lang="ru-RU" dirty="0"/>
              <a:t>. Обеспечивает интеграцию с </a:t>
            </a:r>
            <a:r>
              <a:rPr lang="ru-RU" dirty="0" err="1"/>
              <a:t>GitHub</a:t>
            </a:r>
            <a:r>
              <a:rPr lang="ru-RU" dirty="0"/>
              <a:t> и </a:t>
            </a:r>
            <a:r>
              <a:rPr lang="ru-RU" dirty="0" err="1"/>
              <a:t>BitBucket</a:t>
            </a:r>
            <a:r>
              <a:rPr lang="ru-RU" dirty="0"/>
              <a:t>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Основные сущности </a:t>
            </a:r>
            <a:r>
              <a:rPr lang="en-US" b="1" dirty="0" smtClean="0"/>
              <a:t>Docker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5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Docker</a:t>
            </a:r>
            <a:r>
              <a:rPr lang="ru-RU" b="1" dirty="0" smtClean="0"/>
              <a:t> </a:t>
            </a:r>
            <a:r>
              <a:rPr lang="en-US" b="1" dirty="0"/>
              <a:t>V</a:t>
            </a:r>
            <a:r>
              <a:rPr lang="ru-RU" b="1" dirty="0" err="1"/>
              <a:t>olumes</a:t>
            </a:r>
            <a:r>
              <a:rPr lang="ru-RU" b="1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miro.medium.com/max/1004/0*KyE9Jx3hFVG9nRK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391" y="1825625"/>
            <a:ext cx="9377218" cy="429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58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</a:t>
            </a:r>
            <a:r>
              <a:rPr lang="ru-RU" b="1" dirty="0"/>
              <a:t> </a:t>
            </a:r>
            <a:r>
              <a:rPr lang="en-US" b="1" dirty="0"/>
              <a:t>V</a:t>
            </a:r>
            <a:r>
              <a:rPr lang="ru-RU" b="1" dirty="0" err="1"/>
              <a:t>olumes</a:t>
            </a:r>
            <a:r>
              <a:rPr lang="ru-RU" b="1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habrastorage.org/r/w1560/webt/kv/3x/mt/kv3xmtsbfb2quia4lqg_7utq3t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409" y="1767681"/>
            <a:ext cx="9571182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35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Docker Compose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3936" y="1539297"/>
            <a:ext cx="10624127" cy="4889212"/>
          </a:xfrm>
        </p:spPr>
        <p:txBody>
          <a:bodyPr/>
          <a:lstStyle/>
          <a:p>
            <a:r>
              <a:rPr lang="en-US" b="1" dirty="0" smtClean="0"/>
              <a:t>Docker-compose – </a:t>
            </a:r>
            <a:r>
              <a:rPr lang="ru-RU" dirty="0" smtClean="0"/>
              <a:t>пакетный менеджер, позволяющий запускать </a:t>
            </a:r>
            <a:r>
              <a:rPr lang="ru-RU" dirty="0" err="1" smtClean="0">
                <a:solidFill>
                  <a:srgbClr val="FF0000"/>
                </a:solidFill>
              </a:rPr>
              <a:t>многоконтейнерные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приложения.</a:t>
            </a:r>
          </a:p>
          <a:p>
            <a:r>
              <a:rPr lang="ru-RU" dirty="0"/>
              <a:t>Документирование и конфигурирование сервисов приложения осуществляется с помощью текстового </a:t>
            </a:r>
            <a:r>
              <a:rPr lang="ru-RU" dirty="0" smtClean="0"/>
              <a:t>YAML-файла</a:t>
            </a:r>
            <a:endParaRPr lang="en-US" dirty="0" smtClean="0"/>
          </a:p>
          <a:p>
            <a:r>
              <a:rPr lang="ru-RU" dirty="0" smtClean="0"/>
              <a:t>Пример </a:t>
            </a:r>
            <a:r>
              <a:rPr lang="en-US" dirty="0" err="1" smtClean="0"/>
              <a:t>docker</a:t>
            </a:r>
            <a:r>
              <a:rPr lang="en-US" dirty="0" smtClean="0"/>
              <a:t>-compose </a:t>
            </a:r>
            <a:r>
              <a:rPr lang="ru-RU" dirty="0" smtClean="0"/>
              <a:t>файла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22" y="3837709"/>
            <a:ext cx="3086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7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Контейнеризация(виртуализация </a:t>
            </a:r>
            <a:r>
              <a:rPr lang="ru-RU" dirty="0"/>
              <a:t>на уровне операционной системы, контейнерная или зонная виртуализация) – это метод виртуализации, при котором ядро операционной системы поддерживает несколько </a:t>
            </a:r>
            <a:r>
              <a:rPr lang="ru-RU" dirty="0">
                <a:solidFill>
                  <a:srgbClr val="FF0000"/>
                </a:solidFill>
              </a:rPr>
              <a:t>изолированных</a:t>
            </a:r>
            <a:r>
              <a:rPr lang="ru-RU" dirty="0"/>
              <a:t> экземпляров пространства пользователя вместо одного. С точки зрения пользователя эти экземпляры (контейнеры или зоны) полностью идентичны отдельной операционной системе. Ядро обеспечивает полную изолированность контейнеров, поэтому приложения из разных контейнеров не могут воздействовать друг на друга </a:t>
            </a:r>
          </a:p>
        </p:txBody>
      </p:sp>
    </p:spTree>
    <p:extLst>
      <p:ext uri="{BB962C8B-B14F-4D97-AF65-F5344CB8AC3E}">
        <p14:creationId xmlns:p14="http://schemas.microsoft.com/office/powerpoint/2010/main" val="269552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Kubernetes</a:t>
            </a:r>
            <a:r>
              <a:rPr lang="ru-RU" dirty="0"/>
              <a:t> является проектом с открытым исходным кодом, предназначенным для управления кластером контейнеров </a:t>
            </a:r>
            <a:r>
              <a:rPr lang="ru-RU" dirty="0" smtClean="0"/>
              <a:t>как </a:t>
            </a:r>
            <a:r>
              <a:rPr lang="ru-RU" dirty="0"/>
              <a:t>единой системой. </a:t>
            </a:r>
            <a:r>
              <a:rPr lang="ru-RU" dirty="0" err="1"/>
              <a:t>Kubernetes</a:t>
            </a:r>
            <a:r>
              <a:rPr lang="ru-RU" dirty="0"/>
              <a:t> управляет и запускает контейнеры </a:t>
            </a:r>
            <a:r>
              <a:rPr lang="ru-RU" dirty="0" err="1"/>
              <a:t>Docker</a:t>
            </a:r>
            <a:r>
              <a:rPr lang="ru-RU" dirty="0"/>
              <a:t> на большом количестве хостов, а так же обеспечивает совместное размещение и репликацию большого количества контейнеров.</a:t>
            </a:r>
          </a:p>
        </p:txBody>
      </p:sp>
    </p:spTree>
    <p:extLst>
      <p:ext uri="{BB962C8B-B14F-4D97-AF65-F5344CB8AC3E}">
        <p14:creationId xmlns:p14="http://schemas.microsoft.com/office/powerpoint/2010/main" val="212680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Однострочный запуск контейнеров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docker</a:t>
            </a:r>
            <a:r>
              <a:rPr lang="en-US" dirty="0"/>
              <a:t> run --name </a:t>
            </a:r>
            <a:r>
              <a:rPr lang="en-US" dirty="0" err="1"/>
              <a:t>postgres-docker</a:t>
            </a:r>
            <a:r>
              <a:rPr lang="en-US" dirty="0" smtClean="0"/>
              <a:t> </a:t>
            </a:r>
            <a:r>
              <a:rPr lang="en-US" dirty="0"/>
              <a:t>-e </a:t>
            </a:r>
            <a:r>
              <a:rPr lang="en-US" dirty="0" smtClean="0"/>
              <a:t>POSTGRES_PASSWORD=</a:t>
            </a:r>
            <a:r>
              <a:rPr lang="en-US" dirty="0" err="1"/>
              <a:t>postgres</a:t>
            </a:r>
            <a:r>
              <a:rPr lang="en-US" dirty="0" smtClean="0"/>
              <a:t> </a:t>
            </a:r>
            <a:r>
              <a:rPr lang="en-US" dirty="0"/>
              <a:t>-d </a:t>
            </a:r>
            <a:r>
              <a:rPr lang="en-US" dirty="0" err="1" smtClean="0"/>
              <a:t>postgres</a:t>
            </a:r>
            <a:endParaRPr lang="en-US" dirty="0" smtClean="0"/>
          </a:p>
          <a:p>
            <a:r>
              <a:rPr lang="en-US" dirty="0" err="1"/>
              <a:t>docker</a:t>
            </a:r>
            <a:r>
              <a:rPr lang="en-US" dirty="0"/>
              <a:t> images –</a:t>
            </a:r>
            <a:r>
              <a:rPr lang="en-US" dirty="0" smtClean="0"/>
              <a:t>a</a:t>
            </a:r>
            <a:endParaRPr lang="ru-RU" dirty="0" smtClean="0"/>
          </a:p>
          <a:p>
            <a:r>
              <a:rPr lang="en-US" dirty="0" err="1"/>
              <a:t>docker</a:t>
            </a:r>
            <a:r>
              <a:rPr lang="en-US" dirty="0"/>
              <a:t> stop </a:t>
            </a:r>
            <a:r>
              <a:rPr lang="en-US" dirty="0" err="1" smtClean="0"/>
              <a:t>postgres-docker</a:t>
            </a:r>
            <a:endParaRPr lang="en-US" dirty="0" smtClean="0"/>
          </a:p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err="1"/>
              <a:t>postgres-docker</a:t>
            </a:r>
            <a:endParaRPr lang="en-US" dirty="0" smtClean="0"/>
          </a:p>
          <a:p>
            <a:r>
              <a:rPr lang="en-US" dirty="0" err="1"/>
              <a:t>docker</a:t>
            </a:r>
            <a:r>
              <a:rPr lang="en-US" dirty="0"/>
              <a:t> run --name </a:t>
            </a:r>
            <a:r>
              <a:rPr lang="en-US" dirty="0" err="1"/>
              <a:t>postgres-docker</a:t>
            </a:r>
            <a:r>
              <a:rPr lang="en-US" dirty="0"/>
              <a:t> -e POSTGRES_PASSWORD=</a:t>
            </a:r>
            <a:r>
              <a:rPr lang="en-US" dirty="0" err="1"/>
              <a:t>postgres</a:t>
            </a:r>
            <a:r>
              <a:rPr lang="en-US" dirty="0"/>
              <a:t> -d </a:t>
            </a:r>
            <a:r>
              <a:rPr lang="en-US" dirty="0" err="1" smtClean="0"/>
              <a:t>postgres:latest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run --name </a:t>
            </a:r>
            <a:r>
              <a:rPr lang="en-US" dirty="0" err="1"/>
              <a:t>postgres-docker</a:t>
            </a:r>
            <a:r>
              <a:rPr lang="en-US" dirty="0"/>
              <a:t> -e POSTGRES_PASSWORD=</a:t>
            </a:r>
            <a:r>
              <a:rPr lang="en-US" dirty="0" err="1"/>
              <a:t>postgres</a:t>
            </a:r>
            <a:r>
              <a:rPr lang="en-US" dirty="0"/>
              <a:t> -p 5432:5432 -d </a:t>
            </a:r>
            <a:r>
              <a:rPr lang="en-US" dirty="0" err="1" smtClean="0"/>
              <a:t>postgres:</a:t>
            </a:r>
            <a:r>
              <a:rPr lang="en-US" dirty="0" err="1"/>
              <a:t>latest</a:t>
            </a:r>
            <a:endParaRPr lang="ru-RU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run --name </a:t>
            </a:r>
            <a:r>
              <a:rPr lang="en-US" dirty="0" err="1" smtClean="0"/>
              <a:t>postgres-docker</a:t>
            </a:r>
            <a:r>
              <a:rPr lang="en-US" dirty="0" smtClean="0"/>
              <a:t> -p 5432:5432 -e POSTGRES_USER=</a:t>
            </a:r>
            <a:r>
              <a:rPr lang="en-US" dirty="0" err="1" smtClean="0"/>
              <a:t>postgres</a:t>
            </a:r>
            <a:r>
              <a:rPr lang="en-US" dirty="0" smtClean="0"/>
              <a:t> -e POSTGRES_PASSWORD=</a:t>
            </a:r>
            <a:r>
              <a:rPr lang="en-US" dirty="0" err="1" smtClean="0"/>
              <a:t>postgres</a:t>
            </a:r>
            <a:r>
              <a:rPr lang="en-US" dirty="0" smtClean="0"/>
              <a:t> -e POSTGRES_DB=</a:t>
            </a:r>
            <a:r>
              <a:rPr lang="en-US" dirty="0" err="1" smtClean="0"/>
              <a:t>postgresdb</a:t>
            </a:r>
            <a:r>
              <a:rPr lang="en-US" dirty="0" smtClean="0"/>
              <a:t> -d </a:t>
            </a:r>
            <a:r>
              <a:rPr lang="en-US" dirty="0" err="1" smtClean="0"/>
              <a:t>postgres:latest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66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Однострочный запуск </a:t>
            </a:r>
            <a:r>
              <a:rPr lang="ru-RU" dirty="0" smtClean="0"/>
              <a:t>контейнеров - </a:t>
            </a:r>
            <a:r>
              <a:rPr lang="en-US" dirty="0" smtClean="0"/>
              <a:t>volume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container inspect my-</a:t>
            </a:r>
            <a:r>
              <a:rPr lang="en-US" dirty="0" err="1"/>
              <a:t>postgres</a:t>
            </a:r>
            <a:r>
              <a:rPr lang="en-US" dirty="0"/>
              <a:t>-container</a:t>
            </a:r>
            <a:endParaRPr lang="ru-RU" dirty="0"/>
          </a:p>
          <a:p>
            <a:r>
              <a:rPr lang="en-US" dirty="0" err="1"/>
              <a:t>docker</a:t>
            </a:r>
            <a:r>
              <a:rPr lang="en-US" dirty="0"/>
              <a:t> run -d --name my-</a:t>
            </a:r>
            <a:r>
              <a:rPr lang="en-US" dirty="0" err="1"/>
              <a:t>postgres</a:t>
            </a:r>
            <a:r>
              <a:rPr lang="en-US" dirty="0"/>
              <a:t>-volume -p 7777:5432 -v </a:t>
            </a:r>
            <a:r>
              <a:rPr lang="en-US" dirty="0" err="1"/>
              <a:t>postgres</a:t>
            </a:r>
            <a:r>
              <a:rPr lang="en-US" dirty="0"/>
              <a:t>-volume:/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postgresql</a:t>
            </a:r>
            <a:r>
              <a:rPr lang="en-US" dirty="0" smtClean="0"/>
              <a:t>/data</a:t>
            </a:r>
          </a:p>
          <a:p>
            <a:r>
              <a:rPr lang="en-US" dirty="0" err="1"/>
              <a:t>docker</a:t>
            </a:r>
            <a:r>
              <a:rPr lang="en-US" dirty="0"/>
              <a:t> volume </a:t>
            </a:r>
            <a:r>
              <a:rPr lang="en-US" dirty="0" smtClean="0"/>
              <a:t>ls</a:t>
            </a:r>
          </a:p>
        </p:txBody>
      </p:sp>
    </p:spTree>
    <p:extLst>
      <p:ext uri="{BB962C8B-B14F-4D97-AF65-F5344CB8AC3E}">
        <p14:creationId xmlns:p14="http://schemas.microsoft.com/office/powerpoint/2010/main" val="28115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команды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build –t </a:t>
            </a:r>
            <a:r>
              <a:rPr lang="en-US" dirty="0" err="1" smtClean="0"/>
              <a:t>yadocker</a:t>
            </a:r>
            <a:r>
              <a:rPr lang="en-US" dirty="0" smtClean="0"/>
              <a:t> .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image ls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run </a:t>
            </a:r>
            <a:r>
              <a:rPr lang="en-US" dirty="0" err="1" smtClean="0"/>
              <a:t>yadocker</a:t>
            </a:r>
            <a:endParaRPr lang="ru-RU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 --all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89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Контейнеризация – основное назначение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Основная решаемая задача – </a:t>
            </a:r>
            <a:r>
              <a:rPr lang="ru-RU" dirty="0" smtClean="0">
                <a:solidFill>
                  <a:srgbClr val="FF0000"/>
                </a:solidFill>
              </a:rPr>
              <a:t>переносимость кода</a:t>
            </a:r>
            <a:r>
              <a:rPr lang="ru-RU" dirty="0" smtClean="0"/>
              <a:t>: независимость работы приложения от среды исполнения. Таким образом, приложение в промышленной среде и в среде разработчика работает одинаково - так же как и на любом устройстве, которое поддерживает платформу контейнеризации.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07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Контейнеризация – доп.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Контроль </a:t>
            </a:r>
            <a:r>
              <a:rPr lang="ru-RU" dirty="0"/>
              <a:t>ресурсов и </a:t>
            </a:r>
            <a:r>
              <a:rPr lang="ru-RU" dirty="0" smtClean="0"/>
              <a:t>снижение </a:t>
            </a:r>
            <a:r>
              <a:rPr lang="ru-RU" dirty="0"/>
              <a:t>нагрузки на </a:t>
            </a:r>
            <a:r>
              <a:rPr lang="ru-RU" dirty="0" smtClean="0"/>
              <a:t>систему</a:t>
            </a:r>
          </a:p>
          <a:p>
            <a:r>
              <a:rPr lang="ru-RU" dirty="0" smtClean="0"/>
              <a:t>Создание </a:t>
            </a:r>
            <a:r>
              <a:rPr lang="ru-RU" dirty="0"/>
              <a:t>удобной рабочей </a:t>
            </a:r>
            <a:r>
              <a:rPr lang="ru-RU" dirty="0" smtClean="0"/>
              <a:t>инфраструктуры</a:t>
            </a:r>
            <a:r>
              <a:rPr lang="en-US" dirty="0" smtClean="0"/>
              <a:t>(</a:t>
            </a:r>
            <a:r>
              <a:rPr lang="en-US" dirty="0" err="1" smtClean="0"/>
              <a:t>docker</a:t>
            </a:r>
            <a:r>
              <a:rPr lang="en-US" dirty="0" smtClean="0"/>
              <a:t>-</a:t>
            </a:r>
            <a:r>
              <a:rPr lang="ru-RU" dirty="0" smtClean="0"/>
              <a:t>тренажер)</a:t>
            </a:r>
          </a:p>
          <a:p>
            <a:r>
              <a:rPr lang="ru-RU" dirty="0" smtClean="0"/>
              <a:t>Ускорение </a:t>
            </a:r>
            <a:r>
              <a:rPr lang="ru-RU" dirty="0"/>
              <a:t>процесса разработки и снижения риска </a:t>
            </a:r>
            <a:r>
              <a:rPr lang="ru-RU" dirty="0" smtClean="0"/>
              <a:t>ошибок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Масштабирование</a:t>
            </a:r>
            <a:r>
              <a:rPr lang="ru-RU" dirty="0" smtClean="0"/>
              <a:t> </a:t>
            </a:r>
            <a:r>
              <a:rPr lang="ru-RU" dirty="0"/>
              <a:t>готовых решений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0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Контейнеризация </a:t>
            </a:r>
            <a:r>
              <a:rPr lang="en-US" dirty="0" smtClean="0"/>
              <a:t>vs </a:t>
            </a:r>
            <a:r>
              <a:rPr lang="ru-RU" dirty="0" smtClean="0"/>
              <a:t>виртуализация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Виртуальная машина — это полноценная операционная система внутри другой ОС, с собственным ядром и другими изолированными </a:t>
            </a:r>
            <a:r>
              <a:rPr lang="ru-RU" dirty="0" smtClean="0"/>
              <a:t>ресурсами. В то время как контейнер – это абстракция на уровне одной ОС.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89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Контейнеризация </a:t>
            </a:r>
            <a:r>
              <a:rPr lang="en-US" dirty="0" smtClean="0"/>
              <a:t>vs </a:t>
            </a:r>
            <a:r>
              <a:rPr lang="ru-RU" dirty="0" smtClean="0"/>
              <a:t>виртуализация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0119"/>
            <a:ext cx="98107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использования контейнеров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производственного </a:t>
            </a:r>
            <a:r>
              <a:rPr lang="ru-RU" dirty="0" smtClean="0"/>
              <a:t>кластера</a:t>
            </a:r>
          </a:p>
          <a:p>
            <a:pPr lvl="1"/>
            <a:r>
              <a:rPr lang="ru-RU" sz="2800" dirty="0" smtClean="0"/>
              <a:t>Инструменты: </a:t>
            </a:r>
            <a:r>
              <a:rPr lang="en-US" sz="2800" dirty="0" smtClean="0"/>
              <a:t>Docker, Kubernetes, </a:t>
            </a:r>
            <a:r>
              <a:rPr lang="en-US" sz="2800" dirty="0" err="1" smtClean="0"/>
              <a:t>OpenShift</a:t>
            </a:r>
            <a:endParaRPr lang="ru-RU" sz="2800" dirty="0" smtClean="0"/>
          </a:p>
          <a:p>
            <a:r>
              <a:rPr lang="ru-RU" dirty="0"/>
              <a:t>Перенос кластерной инфраструктуры в </a:t>
            </a:r>
            <a:r>
              <a:rPr lang="ru-RU" dirty="0" smtClean="0"/>
              <a:t>облако</a:t>
            </a:r>
            <a:endParaRPr lang="en-US" dirty="0" smtClean="0"/>
          </a:p>
          <a:p>
            <a:pPr lvl="1"/>
            <a:r>
              <a:rPr lang="ru-RU" sz="2800" dirty="0" smtClean="0"/>
              <a:t>Инструменты: </a:t>
            </a:r>
            <a:r>
              <a:rPr lang="en-US" sz="2800" dirty="0" smtClean="0"/>
              <a:t>Rancher</a:t>
            </a:r>
            <a:endParaRPr lang="ru-RU" sz="2800" dirty="0" smtClean="0"/>
          </a:p>
          <a:p>
            <a:r>
              <a:rPr lang="ru-RU" dirty="0"/>
              <a:t>Платформа для машинного </a:t>
            </a:r>
            <a:r>
              <a:rPr lang="ru-RU" dirty="0" smtClean="0"/>
              <a:t>обучения</a:t>
            </a:r>
            <a:endParaRPr lang="en-US" dirty="0" smtClean="0"/>
          </a:p>
          <a:p>
            <a:pPr lvl="1"/>
            <a:r>
              <a:rPr lang="ru-RU" sz="2800" dirty="0" smtClean="0"/>
              <a:t>Инструменты: </a:t>
            </a:r>
            <a:r>
              <a:rPr lang="en-US" sz="2800" dirty="0" err="1" smtClean="0"/>
              <a:t>Kubeflow</a:t>
            </a:r>
            <a:endParaRPr lang="ru-RU" sz="2800" dirty="0" smtClean="0"/>
          </a:p>
          <a:p>
            <a:r>
              <a:rPr lang="ru-RU" dirty="0" err="1"/>
              <a:t>Бессерверная</a:t>
            </a:r>
            <a:r>
              <a:rPr lang="ru-RU" dirty="0"/>
              <a:t> вычислительная </a:t>
            </a:r>
            <a:r>
              <a:rPr lang="ru-RU" dirty="0" smtClean="0"/>
              <a:t>платформа</a:t>
            </a:r>
            <a:endParaRPr lang="en-US" dirty="0" smtClean="0"/>
          </a:p>
          <a:p>
            <a:pPr lvl="1"/>
            <a:r>
              <a:rPr lang="ru-RU" sz="2800" dirty="0" smtClean="0"/>
              <a:t>Инструменты: </a:t>
            </a:r>
            <a:r>
              <a:rPr lang="en-US" sz="2800" dirty="0" err="1" smtClean="0"/>
              <a:t>Kubeless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986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MLOps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MLOps</a:t>
            </a:r>
            <a:r>
              <a:rPr lang="en-US" dirty="0" smtClean="0"/>
              <a:t> - </a:t>
            </a:r>
            <a:r>
              <a:rPr lang="ru-RU" dirty="0"/>
              <a:t>это инженерная дисциплина, целью которой является унификация разработки (</a:t>
            </a:r>
            <a:r>
              <a:rPr lang="ru-RU" dirty="0" err="1"/>
              <a:t>dev</a:t>
            </a:r>
            <a:r>
              <a:rPr lang="ru-RU" dirty="0"/>
              <a:t>) и развертывания (</a:t>
            </a:r>
            <a:r>
              <a:rPr lang="ru-RU" dirty="0" err="1"/>
              <a:t>ops</a:t>
            </a:r>
            <a:r>
              <a:rPr lang="ru-RU" dirty="0"/>
              <a:t>) систем машинного обучения, чтобы стандартизировать и </a:t>
            </a:r>
            <a:r>
              <a:rPr lang="ru-RU" dirty="0">
                <a:solidFill>
                  <a:srgbClr val="FF0000"/>
                </a:solidFill>
              </a:rPr>
              <a:t>оптимизировать</a:t>
            </a:r>
            <a:r>
              <a:rPr lang="ru-RU" dirty="0"/>
              <a:t> непрерывную доставку высокопроизводительных моделей в </a:t>
            </a:r>
            <a:r>
              <a:rPr lang="ru-RU" dirty="0" smtClean="0"/>
              <a:t>производство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0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зрелости </a:t>
            </a:r>
            <a:r>
              <a:rPr lang="en-US" dirty="0" err="1" smtClean="0"/>
              <a:t>MLOps</a:t>
            </a:r>
            <a:r>
              <a:rPr lang="en-US" dirty="0" smtClean="0"/>
              <a:t> </a:t>
            </a:r>
            <a:r>
              <a:rPr lang="ru-RU" dirty="0" smtClean="0"/>
              <a:t>по модели </a:t>
            </a:r>
            <a:r>
              <a:rPr lang="en-US" dirty="0" smtClean="0"/>
              <a:t>Google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84181"/>
            <a:ext cx="10515600" cy="4351338"/>
          </a:xfrm>
        </p:spPr>
        <p:txBody>
          <a:bodyPr/>
          <a:lstStyle/>
          <a:p>
            <a:r>
              <a:rPr lang="en-US" b="1" dirty="0" smtClean="0"/>
              <a:t>Level 0</a:t>
            </a:r>
            <a:endParaRPr lang="ru-RU" b="1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838200" y="2427821"/>
            <a:ext cx="11353800" cy="4041098"/>
            <a:chOff x="518319" y="2512102"/>
            <a:chExt cx="11353800" cy="4041098"/>
          </a:xfrm>
        </p:grpSpPr>
        <p:sp>
          <p:nvSpPr>
            <p:cNvPr id="32" name="Прямоугольник 31"/>
            <p:cNvSpPr/>
            <p:nvPr/>
          </p:nvSpPr>
          <p:spPr>
            <a:xfrm>
              <a:off x="9509919" y="5119140"/>
              <a:ext cx="2362200" cy="1434060"/>
            </a:xfrm>
            <a:prstGeom prst="rect">
              <a:avLst/>
            </a:prstGeom>
            <a:solidFill>
              <a:sysClr val="window" lastClr="FFFFFF"/>
            </a:solidFill>
            <a:ln w="19050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3" name="Прямая соединительная линия 32"/>
            <p:cNvCxnSpPr/>
            <p:nvPr/>
          </p:nvCxnSpPr>
          <p:spPr>
            <a:xfrm>
              <a:off x="594519" y="5372100"/>
              <a:ext cx="10896600" cy="0"/>
            </a:xfrm>
            <a:prstGeom prst="line">
              <a:avLst/>
            </a:prstGeom>
            <a:noFill/>
            <a:ln w="28575" cap="rnd" cmpd="sng" algn="ctr">
              <a:solidFill>
                <a:srgbClr val="F07F09"/>
              </a:solidFill>
              <a:prstDash val="sysDash"/>
            </a:ln>
            <a:effectLst/>
          </p:spPr>
        </p:cxnSp>
        <p:sp>
          <p:nvSpPr>
            <p:cNvPr id="34" name="Прямоугольник 33"/>
            <p:cNvSpPr/>
            <p:nvPr/>
          </p:nvSpPr>
          <p:spPr>
            <a:xfrm>
              <a:off x="518319" y="4024860"/>
              <a:ext cx="1447800" cy="609600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 extraction and analysis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2194719" y="3491460"/>
              <a:ext cx="4495800" cy="1537740"/>
            </a:xfrm>
            <a:prstGeom prst="rect">
              <a:avLst/>
            </a:prstGeom>
            <a:noFill/>
            <a:ln w="28575" cap="rnd" cmpd="sng" algn="ctr">
              <a:solidFill>
                <a:srgbClr val="F07F09">
                  <a:shade val="50000"/>
                </a:srgbClr>
              </a:solidFill>
              <a:prstDash val="sysDash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B587C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Manual experiment steps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1B587C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2423319" y="4024860"/>
              <a:ext cx="1143000" cy="609599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 preparation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3947319" y="4024860"/>
              <a:ext cx="838200" cy="609600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Model training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879976" y="3262860"/>
              <a:ext cx="41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1B587C"/>
                  </a:solidFill>
                  <a:effectLst/>
                  <a:uLnTx/>
                  <a:uFillTx/>
                </a:rPr>
                <a:t>ML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1B587C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57519" y="3258862"/>
              <a:ext cx="473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1B587C"/>
                  </a:solidFill>
                  <a:effectLst/>
                  <a:uLnTx/>
                  <a:uFillTx/>
                </a:rPr>
                <a:t>Ops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1B587C"/>
                </a:solidFill>
                <a:effectLst/>
                <a:uLnTx/>
                <a:uFillTx/>
              </a:endParaRPr>
            </a:p>
          </p:txBody>
        </p:sp>
        <p:cxnSp>
          <p:nvCxnSpPr>
            <p:cNvPr id="40" name="Соединительная линия уступом 39"/>
            <p:cNvCxnSpPr>
              <a:stCxn id="56" idx="2"/>
              <a:endCxn id="34" idx="0"/>
            </p:cNvCxnSpPr>
            <p:nvPr/>
          </p:nvCxnSpPr>
          <p:spPr>
            <a:xfrm rot="10800000" flipV="1">
              <a:off x="1242219" y="2855002"/>
              <a:ext cx="2833676" cy="1169858"/>
            </a:xfrm>
            <a:prstGeom prst="bentConnector2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1" name="Соединительная линия уступом 40"/>
            <p:cNvCxnSpPr>
              <a:stCxn id="54" idx="3"/>
            </p:cNvCxnSpPr>
            <p:nvPr/>
          </p:nvCxnSpPr>
          <p:spPr>
            <a:xfrm>
              <a:off x="8606671" y="4329660"/>
              <a:ext cx="618497" cy="699540"/>
            </a:xfrm>
            <a:prstGeom prst="bentConnector2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2" name="Соединительная линия уступом 41"/>
            <p:cNvCxnSpPr>
              <a:endCxn id="52" idx="1"/>
            </p:cNvCxnSpPr>
            <p:nvPr/>
          </p:nvCxnSpPr>
          <p:spPr>
            <a:xfrm rot="5400000" flipH="1" flipV="1">
              <a:off x="9464950" y="4374631"/>
              <a:ext cx="699539" cy="609600"/>
            </a:xfrm>
            <a:prstGeom prst="bentConnector2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3" name="Прямая со стрелкой 42"/>
            <p:cNvCxnSpPr>
              <a:stCxn id="37" idx="3"/>
              <a:endCxn id="57" idx="1"/>
            </p:cNvCxnSpPr>
            <p:nvPr/>
          </p:nvCxnSpPr>
          <p:spPr>
            <a:xfrm flipV="1">
              <a:off x="4785519" y="4329659"/>
              <a:ext cx="381000" cy="1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44" name="Прямая со стрелкой 43"/>
            <p:cNvCxnSpPr>
              <a:stCxn id="36" idx="3"/>
              <a:endCxn id="37" idx="1"/>
            </p:cNvCxnSpPr>
            <p:nvPr/>
          </p:nvCxnSpPr>
          <p:spPr>
            <a:xfrm>
              <a:off x="3566319" y="4329660"/>
              <a:ext cx="381000" cy="0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45" name="Прямая со стрелкой 44"/>
            <p:cNvCxnSpPr>
              <a:stCxn id="34" idx="3"/>
              <a:endCxn id="36" idx="1"/>
            </p:cNvCxnSpPr>
            <p:nvPr/>
          </p:nvCxnSpPr>
          <p:spPr>
            <a:xfrm>
              <a:off x="1966119" y="4329660"/>
              <a:ext cx="457200" cy="0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46" name="Прямая со стрелкой 45"/>
            <p:cNvCxnSpPr>
              <a:stCxn id="57" idx="3"/>
              <a:endCxn id="54" idx="1"/>
            </p:cNvCxnSpPr>
            <p:nvPr/>
          </p:nvCxnSpPr>
          <p:spPr>
            <a:xfrm>
              <a:off x="6461919" y="4329659"/>
              <a:ext cx="468352" cy="1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47" name="Скругленный прямоугольник 46"/>
            <p:cNvSpPr/>
            <p:nvPr/>
          </p:nvSpPr>
          <p:spPr>
            <a:xfrm>
              <a:off x="10119520" y="5715000"/>
              <a:ext cx="1219199" cy="609600"/>
            </a:xfrm>
            <a:prstGeom prst="roundRect">
              <a:avLst/>
            </a:prstGeom>
            <a:solidFill>
              <a:srgbClr val="1B587C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Prediction service 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8" name="Прямая со стрелкой 47"/>
            <p:cNvCxnSpPr>
              <a:stCxn id="52" idx="2"/>
              <a:endCxn id="47" idx="0"/>
            </p:cNvCxnSpPr>
            <p:nvPr/>
          </p:nvCxnSpPr>
          <p:spPr>
            <a:xfrm>
              <a:off x="10729119" y="4634461"/>
              <a:ext cx="1" cy="1080539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523410" y="5088683"/>
              <a:ext cx="2930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1B587C"/>
                  </a:solidFill>
                  <a:effectLst/>
                  <a:uLnTx/>
                  <a:uFillTx/>
                </a:rPr>
                <a:t>experimentation/ development/ test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1B587C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319" y="5320260"/>
              <a:ext cx="2845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1B587C"/>
                  </a:solidFill>
                  <a:effectLst/>
                  <a:uLnTx/>
                  <a:uFillTx/>
                </a:rPr>
                <a:t>staging/ preproduction/ production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1B587C"/>
                </a:solidFill>
                <a:effectLst/>
                <a:uLnTx/>
                <a:uFillTx/>
              </a:endParaRPr>
            </a:p>
          </p:txBody>
        </p:sp>
        <p:cxnSp>
          <p:nvCxnSpPr>
            <p:cNvPr id="51" name="Прямая соединительная линия 50"/>
            <p:cNvCxnSpPr>
              <a:endCxn id="55" idx="1"/>
            </p:cNvCxnSpPr>
            <p:nvPr/>
          </p:nvCxnSpPr>
          <p:spPr>
            <a:xfrm>
              <a:off x="9357519" y="3197902"/>
              <a:ext cx="0" cy="1831298"/>
            </a:xfrm>
            <a:prstGeom prst="line">
              <a:avLst/>
            </a:prstGeom>
            <a:noFill/>
            <a:ln w="28575" cap="rnd" cmpd="sng" algn="ctr">
              <a:solidFill>
                <a:srgbClr val="F07F09"/>
              </a:solidFill>
              <a:prstDash val="sysDash"/>
            </a:ln>
            <a:effectLst/>
          </p:spPr>
        </p:cxnSp>
        <p:sp>
          <p:nvSpPr>
            <p:cNvPr id="52" name="Прямоугольник 51"/>
            <p:cNvSpPr/>
            <p:nvPr/>
          </p:nvSpPr>
          <p:spPr>
            <a:xfrm>
              <a:off x="10119519" y="4024860"/>
              <a:ext cx="1219200" cy="609601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Model serving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3" name="Прямая со стрелкой 52"/>
            <p:cNvCxnSpPr>
              <a:stCxn id="56" idx="3"/>
            </p:cNvCxnSpPr>
            <p:nvPr/>
          </p:nvCxnSpPr>
          <p:spPr>
            <a:xfrm>
              <a:off x="4761695" y="3197902"/>
              <a:ext cx="0" cy="293558"/>
            </a:xfrm>
            <a:prstGeom prst="straightConnector1">
              <a:avLst/>
            </a:prstGeom>
            <a:noFill/>
            <a:ln w="28575" cap="rnd" cmpd="sng" algn="ctr">
              <a:solidFill>
                <a:srgbClr val="1B587C">
                  <a:lumMod val="40000"/>
                  <a:lumOff val="60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54" name="Блок-схема: документ 53"/>
            <p:cNvSpPr/>
            <p:nvPr/>
          </p:nvSpPr>
          <p:spPr>
            <a:xfrm>
              <a:off x="6930271" y="3986759"/>
              <a:ext cx="1676400" cy="685802"/>
            </a:xfrm>
            <a:prstGeom prst="flowChartDocument">
              <a:avLst/>
            </a:prstGeom>
            <a:solidFill>
              <a:srgbClr val="1B587C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Trained model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Цилиндр 54"/>
            <p:cNvSpPr/>
            <p:nvPr/>
          </p:nvSpPr>
          <p:spPr>
            <a:xfrm>
              <a:off x="8671719" y="5029200"/>
              <a:ext cx="1371600" cy="685800"/>
            </a:xfrm>
            <a:prstGeom prst="can">
              <a:avLst/>
            </a:prstGeom>
            <a:solidFill>
              <a:srgbClr val="0070C0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Model registry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Цилиндр 55"/>
            <p:cNvSpPr/>
            <p:nvPr/>
          </p:nvSpPr>
          <p:spPr>
            <a:xfrm>
              <a:off x="4075895" y="2512102"/>
              <a:ext cx="1371600" cy="685800"/>
            </a:xfrm>
            <a:prstGeom prst="can">
              <a:avLst/>
            </a:prstGeom>
            <a:solidFill>
              <a:srgbClr val="0070C0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Offline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5166519" y="4024858"/>
              <a:ext cx="1295400" cy="609601"/>
            </a:xfrm>
            <a:prstGeom prst="rect">
              <a:avLst/>
            </a:prstGeom>
            <a:solidFill>
              <a:srgbClr val="F07F09"/>
            </a:solidFill>
            <a:ln w="19050" cap="rnd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Model evaluation and validation</a:t>
              </a:r>
              <a:endPara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739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6151</TotalTime>
  <Words>720</Words>
  <Application>Microsoft Office PowerPoint</Application>
  <PresentationFormat>Широкоэкранный</PresentationFormat>
  <Paragraphs>177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Arial Unicode MS</vt:lpstr>
      <vt:lpstr>Calibri</vt:lpstr>
      <vt:lpstr>Calibri Light</vt:lpstr>
      <vt:lpstr>Inter</vt:lpstr>
      <vt:lpstr>Тема Office</vt:lpstr>
      <vt:lpstr>Введение в контейнеризацию и Docker</vt:lpstr>
      <vt:lpstr>Контейнеризация</vt:lpstr>
      <vt:lpstr>Контейнеризация – основное назначение</vt:lpstr>
      <vt:lpstr>Контейнеризация – доп. функции</vt:lpstr>
      <vt:lpstr>Контейнеризация vs виртуализация</vt:lpstr>
      <vt:lpstr>Контейнеризация vs виртуализация</vt:lpstr>
      <vt:lpstr>Примеры использования контейнеров</vt:lpstr>
      <vt:lpstr>MLOps</vt:lpstr>
      <vt:lpstr>Уровни зрелости MLOps по модели Google</vt:lpstr>
      <vt:lpstr>Уровни зрелости MLOps по модели Google</vt:lpstr>
      <vt:lpstr>Уровни зрелости MLOps по модели Google</vt:lpstr>
      <vt:lpstr>Правила использования контейнеров</vt:lpstr>
      <vt:lpstr>Docker</vt:lpstr>
      <vt:lpstr>Основные сущности Docker - Dockerfile</vt:lpstr>
      <vt:lpstr>Основные сущности Docker - Image</vt:lpstr>
      <vt:lpstr>Основные сущности Docker</vt:lpstr>
      <vt:lpstr>Docker Volumes </vt:lpstr>
      <vt:lpstr>Docker Volumes </vt:lpstr>
      <vt:lpstr>Docker Compose</vt:lpstr>
      <vt:lpstr>Kubernetes</vt:lpstr>
      <vt:lpstr>Однострочный запуск контейнеров</vt:lpstr>
      <vt:lpstr>Однострочный запуск контейнеров - volume</vt:lpstr>
      <vt:lpstr>Полезные команды</vt:lpstr>
    </vt:vector>
  </TitlesOfParts>
  <Company>ОАО "Электронная Москва"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Справка</dc:title>
  <dc:creator>AbduevSA-LA</dc:creator>
  <cp:lastModifiedBy>AbduevSA-LA</cp:lastModifiedBy>
  <cp:revision>90</cp:revision>
  <dcterms:created xsi:type="dcterms:W3CDTF">2022-07-19T13:25:27Z</dcterms:created>
  <dcterms:modified xsi:type="dcterms:W3CDTF">2022-09-01T16:50:21Z</dcterms:modified>
</cp:coreProperties>
</file>