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8"/>
  </p:normalViewPr>
  <p:slideViewPr>
    <p:cSldViewPr snapToGrid="0">
      <p:cViewPr varScale="1">
        <p:scale>
          <a:sx n="82" d="100"/>
          <a:sy n="82" d="100"/>
        </p:scale>
        <p:origin x="-691"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xmlns=""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0B6BE6EF-9D0F-4ABF-B92C-E967FE3F16CF}"/>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xmlns=""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xmlns=""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xmlns=""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73D0DD-B04E-4E48-8EE1-51E46131A9A2}"/>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712FAF3-C106-49CB-A845-1FC7F731399D}"/>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7BD40E-B0AA-47B8-900F-488A8AEC1BC2}"/>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87F5577-D71B-4279-B07A-62F703E5D1DC}"/>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xmlns="" id="{CDE45C10-227D-42DF-A888-EEFD3784FA8E}"/>
              </a:ext>
              <a:ext uri="{C183D7F6-B498-43B3-948B-1728B52AA6E4}">
                <adec:decorative xmlns:adec="http://schemas.microsoft.com/office/drawing/2017/decorative" xmlns=""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DA214944-8898-48BC-AE6F-065DA7BBB8E8}"/>
              </a:ext>
              <a:ext uri="{C183D7F6-B498-43B3-948B-1728B52AA6E4}">
                <adec:decorative xmlns:adec="http://schemas.microsoft.com/office/drawing/2017/decorative" xmlns=""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xmlns=""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xmlns=""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F36095F-AE34-4E94-B722-E3A1205AEEDC}"/>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6" name="Footer Placeholder 5">
            <a:extLst>
              <a:ext uri="{FF2B5EF4-FFF2-40B4-BE49-F238E27FC236}">
                <a16:creationId xmlns:a16="http://schemas.microsoft.com/office/drawing/2014/main" xmlns=""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A2D07B-3A5D-41C2-83B8-BD1AD6522CAD}"/>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8" name="Footer Placeholder 7">
            <a:extLst>
              <a:ext uri="{FF2B5EF4-FFF2-40B4-BE49-F238E27FC236}">
                <a16:creationId xmlns:a16="http://schemas.microsoft.com/office/drawing/2014/main" xmlns=""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367C0AC-3C98-4D68-AE72-CFFA1638CC02}"/>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4" name="Footer Placeholder 3">
            <a:extLst>
              <a:ext uri="{FF2B5EF4-FFF2-40B4-BE49-F238E27FC236}">
                <a16:creationId xmlns:a16="http://schemas.microsoft.com/office/drawing/2014/main" xmlns=""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BC4889A-9ABE-4409-BAD8-F84C36C1FA09}"/>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3" name="Footer Placeholder 2">
            <a:extLst>
              <a:ext uri="{FF2B5EF4-FFF2-40B4-BE49-F238E27FC236}">
                <a16:creationId xmlns:a16="http://schemas.microsoft.com/office/drawing/2014/main" xmlns=""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B399A5-94A1-4452-AFF0-918BDA8B14F9}"/>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6" name="Footer Placeholder 5">
            <a:extLst>
              <a:ext uri="{FF2B5EF4-FFF2-40B4-BE49-F238E27FC236}">
                <a16:creationId xmlns:a16="http://schemas.microsoft.com/office/drawing/2014/main" xmlns=""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1AD40B-9246-4532-9F73-5BA9061C3ABA}"/>
              </a:ext>
            </a:extLst>
          </p:cNvPr>
          <p:cNvSpPr>
            <a:spLocks noGrp="1"/>
          </p:cNvSpPr>
          <p:nvPr>
            <p:ph type="dt" sz="half" idx="10"/>
          </p:nvPr>
        </p:nvSpPr>
        <p:spPr/>
        <p:txBody>
          <a:bodyPr/>
          <a:lstStyle/>
          <a:p>
            <a:fld id="{C485584D-7D79-4248-9986-4CA35242F944}" type="datetimeFigureOut">
              <a:rPr lang="en-US" smtClean="0"/>
              <a:t>12/12/2023</a:t>
            </a:fld>
            <a:endParaRPr lang="en-US"/>
          </a:p>
        </p:txBody>
      </p:sp>
      <p:sp>
        <p:nvSpPr>
          <p:cNvPr id="6" name="Footer Placeholder 5">
            <a:extLst>
              <a:ext uri="{FF2B5EF4-FFF2-40B4-BE49-F238E27FC236}">
                <a16:creationId xmlns:a16="http://schemas.microsoft.com/office/drawing/2014/main" xmlns=""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xmlns=""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12/12/2023</a:t>
            </a:fld>
            <a:endParaRPr lang="en-US"/>
          </a:p>
        </p:txBody>
      </p:sp>
      <p:sp>
        <p:nvSpPr>
          <p:cNvPr id="5" name="Footer Placeholder 4">
            <a:extLst>
              <a:ext uri="{FF2B5EF4-FFF2-40B4-BE49-F238E27FC236}">
                <a16:creationId xmlns:a16="http://schemas.microsoft.com/office/drawing/2014/main" xmlns=""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xmlns=""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DD8EACB7-D372-470B-B76E-A829D0031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a16="http://schemas.microsoft.com/office/drawing/2014/main" xmlns=""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a16="http://schemas.microsoft.com/office/drawing/2014/main" xmlns="" id="{FBE11A49-02A1-4D4C-9A49-CDF496B109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a16="http://schemas.microsoft.com/office/drawing/2014/main" xmlns="" id="{5DF50B34-7F53-0159-29A9-7A7B2D0BB12D}"/>
              </a:ext>
            </a:extLst>
          </p:cNvPr>
          <p:cNvSpPr>
            <a:spLocks noGrp="1"/>
          </p:cNvSpPr>
          <p:nvPr>
            <p:ph type="subTitle" idx="1"/>
          </p:nvPr>
        </p:nvSpPr>
        <p:spPr>
          <a:xfrm>
            <a:off x="7212119" y="4327781"/>
            <a:ext cx="4255981" cy="1272919"/>
          </a:xfrm>
        </p:spPr>
        <p:txBody>
          <a:bodyPr>
            <a:noAutofit/>
          </a:bodyPr>
          <a:lstStyle/>
          <a:p>
            <a:r>
              <a:rPr lang="en-US" sz="2400" b="1" dirty="0">
                <a:solidFill>
                  <a:schemeClr val="accent3"/>
                </a:solidFill>
                <a:latin typeface="Al Tarikh" pitchFamily="2" charset="-78"/>
                <a:cs typeface="Al Tarikh" pitchFamily="2" charset="-78"/>
              </a:rPr>
              <a:t>How To Access Intermediate Steps From A Langchain Agent</a:t>
            </a:r>
          </a:p>
          <a:p>
            <a:r>
              <a:rPr lang="en-US" b="1" dirty="0">
                <a:solidFill>
                  <a:schemeClr val="accent3"/>
                </a:solidFill>
              </a:rPr>
              <a:t>TUTORIAL : 14</a:t>
            </a:r>
          </a:p>
        </p:txBody>
      </p:sp>
      <p:grpSp>
        <p:nvGrpSpPr>
          <p:cNvPr id="20" name="Group 12">
            <a:extLst>
              <a:ext uri="{FF2B5EF4-FFF2-40B4-BE49-F238E27FC236}">
                <a16:creationId xmlns:a16="http://schemas.microsoft.com/office/drawing/2014/main" xmlns="" id="{F1732D3A-CFF0-45BE-AD79-F83D0272C6C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xmlns="" id="{C892F72C-7FB6-49C8-A402-D5DC42DB67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xmlns="" id="{FC92C2E1-605F-49BD-8AC8-DC52B3015E3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8BE2E0F-EE6D-4748-AB8F-724D0DDC6E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a16="http://schemas.microsoft.com/office/drawing/2014/main" xmlns=""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D0EC-5238-F4BF-1133-D79265EE0945}"/>
              </a:ext>
            </a:extLst>
          </p:cNvPr>
          <p:cNvSpPr>
            <a:spLocks noGrp="1"/>
          </p:cNvSpPr>
          <p:nvPr>
            <p:ph type="title"/>
          </p:nvPr>
        </p:nvSpPr>
        <p:spPr>
          <a:xfrm>
            <a:off x="597159" y="0"/>
            <a:ext cx="11187404" cy="1676487"/>
          </a:xfrm>
          <a:solidFill>
            <a:schemeClr val="accent5">
              <a:lumMod val="60000"/>
              <a:lumOff val="40000"/>
            </a:schemeClr>
          </a:solidFill>
        </p:spPr>
        <p:txBody>
          <a:bodyPr>
            <a:normAutofit fontScale="90000"/>
          </a:bodyPr>
          <a:lstStyle/>
          <a:p>
            <a:r>
              <a:rPr lang="en-IN" sz="2900" dirty="0">
                <a:solidFill>
                  <a:srgbClr val="1C1E21"/>
                </a:solidFill>
                <a:latin typeface="system-ui"/>
              </a:rPr>
              <a:t>In order to get more visibility into what an agent is doing, we can also return intermediate steps. This comes in the form of an extra key in the return value, which is a list of (action, observation) tuples.</a:t>
            </a:r>
            <a:endParaRPr lang="en-US" sz="2000" b="1" dirty="0">
              <a:solidFill>
                <a:srgbClr val="FFFF00"/>
              </a:solidFill>
              <a:latin typeface="Al Tarikh" pitchFamily="2" charset="-78"/>
              <a:cs typeface="Al Tarikh" pitchFamily="2" charset="-78"/>
            </a:endParaRPr>
          </a:p>
        </p:txBody>
      </p:sp>
      <p:sp>
        <p:nvSpPr>
          <p:cNvPr id="4" name="Content Placeholder 3"/>
          <p:cNvSpPr>
            <a:spLocks noGrp="1"/>
          </p:cNvSpPr>
          <p:nvPr>
            <p:ph idx="1"/>
          </p:nvPr>
        </p:nvSpPr>
        <p:spPr/>
        <p:txBody>
          <a:bodyPr>
            <a:normAutofit fontScale="85000" lnSpcReduction="20000"/>
          </a:bodyPr>
          <a:lstStyle/>
          <a:p>
            <a:r>
              <a:rPr lang="en-IN" dirty="0">
                <a:solidFill>
                  <a:srgbClr val="AF00DB"/>
                </a:solidFill>
                <a:latin typeface="Consolas"/>
              </a:rPr>
              <a:t>from</a:t>
            </a:r>
            <a:r>
              <a:rPr lang="en-IN" dirty="0">
                <a:solidFill>
                  <a:srgbClr val="3B3B3B"/>
                </a:solidFill>
                <a:latin typeface="Consolas"/>
              </a:rPr>
              <a:t> </a:t>
            </a:r>
            <a:r>
              <a:rPr lang="en-IN" dirty="0" err="1">
                <a:solidFill>
                  <a:srgbClr val="267F99"/>
                </a:solidFill>
                <a:latin typeface="Consolas"/>
              </a:rPr>
              <a:t>langchain</a:t>
            </a:r>
            <a:r>
              <a:rPr lang="en-IN" dirty="0" err="1">
                <a:solidFill>
                  <a:srgbClr val="3B3B3B"/>
                </a:solidFill>
                <a:latin typeface="Consolas"/>
              </a:rPr>
              <a:t>.</a:t>
            </a:r>
            <a:r>
              <a:rPr lang="en-IN" dirty="0" err="1">
                <a:solidFill>
                  <a:srgbClr val="267F99"/>
                </a:solidFill>
                <a:latin typeface="Consolas"/>
              </a:rPr>
              <a:t>chat_models</a:t>
            </a:r>
            <a:r>
              <a:rPr lang="en-IN" dirty="0">
                <a:solidFill>
                  <a:srgbClr val="3B3B3B"/>
                </a:solidFill>
                <a:latin typeface="Consolas"/>
              </a:rPr>
              <a:t> </a:t>
            </a:r>
            <a:r>
              <a:rPr lang="en-IN" dirty="0">
                <a:solidFill>
                  <a:srgbClr val="AF00DB"/>
                </a:solidFill>
                <a:latin typeface="Consolas"/>
              </a:rPr>
              <a:t>import</a:t>
            </a:r>
            <a:r>
              <a:rPr lang="en-IN" dirty="0">
                <a:solidFill>
                  <a:srgbClr val="3B3B3B"/>
                </a:solidFill>
                <a:latin typeface="Consolas"/>
              </a:rPr>
              <a:t> </a:t>
            </a:r>
            <a:r>
              <a:rPr lang="en-IN" dirty="0" err="1">
                <a:solidFill>
                  <a:srgbClr val="267F99"/>
                </a:solidFill>
                <a:latin typeface="Consolas"/>
              </a:rPr>
              <a:t>ChatOpenAI</a:t>
            </a:r>
            <a:endParaRPr lang="en-IN" dirty="0">
              <a:solidFill>
                <a:srgbClr val="3B3B3B"/>
              </a:solidFill>
              <a:latin typeface="Consolas"/>
            </a:endParaRPr>
          </a:p>
          <a:p>
            <a:r>
              <a:rPr lang="en-IN" dirty="0">
                <a:solidFill>
                  <a:srgbClr val="AF00DB"/>
                </a:solidFill>
                <a:latin typeface="Consolas"/>
              </a:rPr>
              <a:t>from</a:t>
            </a:r>
            <a:r>
              <a:rPr lang="en-IN" dirty="0">
                <a:solidFill>
                  <a:srgbClr val="3B3B3B"/>
                </a:solidFill>
                <a:latin typeface="Consolas"/>
              </a:rPr>
              <a:t> </a:t>
            </a:r>
            <a:r>
              <a:rPr lang="en-IN" dirty="0" err="1">
                <a:solidFill>
                  <a:srgbClr val="267F99"/>
                </a:solidFill>
                <a:latin typeface="Consolas"/>
              </a:rPr>
              <a:t>langchain</a:t>
            </a:r>
            <a:r>
              <a:rPr lang="en-IN" dirty="0" err="1">
                <a:solidFill>
                  <a:srgbClr val="3B3B3B"/>
                </a:solidFill>
                <a:latin typeface="Consolas"/>
              </a:rPr>
              <a:t>.</a:t>
            </a:r>
            <a:r>
              <a:rPr lang="en-IN" dirty="0" err="1">
                <a:solidFill>
                  <a:srgbClr val="267F99"/>
                </a:solidFill>
                <a:latin typeface="Consolas"/>
              </a:rPr>
              <a:t>agents</a:t>
            </a:r>
            <a:r>
              <a:rPr lang="en-IN" dirty="0">
                <a:solidFill>
                  <a:srgbClr val="3B3B3B"/>
                </a:solidFill>
                <a:latin typeface="Consolas"/>
              </a:rPr>
              <a:t> </a:t>
            </a:r>
            <a:r>
              <a:rPr lang="en-IN" dirty="0">
                <a:solidFill>
                  <a:srgbClr val="AF00DB"/>
                </a:solidFill>
                <a:latin typeface="Consolas"/>
              </a:rPr>
              <a:t>import</a:t>
            </a:r>
            <a:r>
              <a:rPr lang="en-IN" dirty="0">
                <a:solidFill>
                  <a:srgbClr val="3B3B3B"/>
                </a:solidFill>
                <a:latin typeface="Consolas"/>
              </a:rPr>
              <a:t> </a:t>
            </a:r>
            <a:r>
              <a:rPr lang="en-IN" dirty="0" err="1">
                <a:solidFill>
                  <a:srgbClr val="267F99"/>
                </a:solidFill>
                <a:latin typeface="Consolas"/>
              </a:rPr>
              <a:t>AgentType</a:t>
            </a:r>
            <a:r>
              <a:rPr lang="en-IN" dirty="0" err="1">
                <a:solidFill>
                  <a:srgbClr val="3B3B3B"/>
                </a:solidFill>
                <a:latin typeface="Consolas"/>
              </a:rPr>
              <a:t>,</a:t>
            </a:r>
            <a:r>
              <a:rPr lang="en-IN" dirty="0" err="1">
                <a:solidFill>
                  <a:srgbClr val="795E26"/>
                </a:solidFill>
                <a:latin typeface="Consolas"/>
              </a:rPr>
              <a:t>initialize_agent</a:t>
            </a:r>
            <a:r>
              <a:rPr lang="en-IN" dirty="0" err="1">
                <a:solidFill>
                  <a:srgbClr val="3B3B3B"/>
                </a:solidFill>
                <a:latin typeface="Consolas"/>
              </a:rPr>
              <a:t>,</a:t>
            </a:r>
            <a:r>
              <a:rPr lang="en-IN" dirty="0" err="1">
                <a:solidFill>
                  <a:srgbClr val="795E26"/>
                </a:solidFill>
                <a:latin typeface="Consolas"/>
              </a:rPr>
              <a:t>load_tools</a:t>
            </a:r>
            <a:endParaRPr lang="en-IN" dirty="0">
              <a:solidFill>
                <a:srgbClr val="3B3B3B"/>
              </a:solidFill>
              <a:latin typeface="Consolas"/>
            </a:endParaRPr>
          </a:p>
          <a:p>
            <a:r>
              <a:rPr lang="en-IN" dirty="0">
                <a:solidFill>
                  <a:srgbClr val="AF00DB"/>
                </a:solidFill>
                <a:latin typeface="Consolas"/>
              </a:rPr>
              <a:t>import</a:t>
            </a:r>
            <a:r>
              <a:rPr lang="en-IN" dirty="0">
                <a:solidFill>
                  <a:srgbClr val="3B3B3B"/>
                </a:solidFill>
                <a:latin typeface="Consolas"/>
              </a:rPr>
              <a:t> </a:t>
            </a:r>
            <a:r>
              <a:rPr lang="en-IN" dirty="0" err="1">
                <a:solidFill>
                  <a:srgbClr val="267F99"/>
                </a:solidFill>
                <a:latin typeface="Consolas"/>
              </a:rPr>
              <a:t>os</a:t>
            </a:r>
            <a:endParaRPr lang="en-IN" dirty="0">
              <a:solidFill>
                <a:srgbClr val="3B3B3B"/>
              </a:solidFill>
              <a:latin typeface="Consolas"/>
            </a:endParaRPr>
          </a:p>
          <a:p>
            <a:r>
              <a:rPr lang="en-IN" dirty="0" err="1">
                <a:solidFill>
                  <a:srgbClr val="267F99"/>
                </a:solidFill>
                <a:latin typeface="Consolas"/>
              </a:rPr>
              <a:t>os</a:t>
            </a:r>
            <a:r>
              <a:rPr lang="en-IN" dirty="0" err="1">
                <a:solidFill>
                  <a:srgbClr val="3B3B3B"/>
                </a:solidFill>
                <a:latin typeface="Consolas"/>
              </a:rPr>
              <a:t>.</a:t>
            </a:r>
            <a:r>
              <a:rPr lang="en-IN" dirty="0" err="1">
                <a:solidFill>
                  <a:srgbClr val="001080"/>
                </a:solidFill>
                <a:latin typeface="Consolas"/>
              </a:rPr>
              <a:t>environ</a:t>
            </a:r>
            <a:r>
              <a:rPr lang="en-IN" dirty="0">
                <a:solidFill>
                  <a:srgbClr val="3B3B3B"/>
                </a:solidFill>
                <a:latin typeface="Consolas"/>
              </a:rPr>
              <a:t>[</a:t>
            </a:r>
            <a:r>
              <a:rPr lang="en-IN" dirty="0">
                <a:solidFill>
                  <a:srgbClr val="A31515"/>
                </a:solidFill>
                <a:latin typeface="Consolas"/>
              </a:rPr>
              <a:t>"SERPAPI_API_KEY"</a:t>
            </a:r>
            <a:r>
              <a:rPr lang="en-IN" dirty="0">
                <a:solidFill>
                  <a:srgbClr val="3B3B3B"/>
                </a:solidFill>
                <a:latin typeface="Consolas"/>
              </a:rPr>
              <a:t>]</a:t>
            </a:r>
            <a:r>
              <a:rPr lang="en-IN" dirty="0">
                <a:solidFill>
                  <a:srgbClr val="000000"/>
                </a:solidFill>
                <a:latin typeface="Consolas"/>
              </a:rPr>
              <a:t>=</a:t>
            </a:r>
            <a:r>
              <a:rPr lang="en-IN" dirty="0">
                <a:solidFill>
                  <a:srgbClr val="A31515"/>
                </a:solidFill>
                <a:latin typeface="Consolas"/>
              </a:rPr>
              <a:t>"c6083f1c51726d299bb135d9c780c9927758e8f48a29d55a8be6723f842d18d2"</a:t>
            </a:r>
            <a:endParaRPr lang="en-IN" dirty="0">
              <a:solidFill>
                <a:srgbClr val="3B3B3B"/>
              </a:solidFill>
              <a:latin typeface="Consolas"/>
            </a:endParaRPr>
          </a:p>
          <a:p>
            <a:r>
              <a:rPr lang="en-IN" dirty="0" err="1">
                <a:solidFill>
                  <a:srgbClr val="001080"/>
                </a:solidFill>
                <a:latin typeface="Consolas"/>
              </a:rPr>
              <a:t>llm</a:t>
            </a:r>
            <a:r>
              <a:rPr lang="en-IN" dirty="0">
                <a:solidFill>
                  <a:srgbClr val="000000"/>
                </a:solidFill>
                <a:latin typeface="Consolas"/>
              </a:rPr>
              <a:t>=</a:t>
            </a:r>
            <a:r>
              <a:rPr lang="en-IN" dirty="0" err="1">
                <a:solidFill>
                  <a:srgbClr val="267F99"/>
                </a:solidFill>
                <a:latin typeface="Consolas"/>
              </a:rPr>
              <a:t>ChatOpenAI</a:t>
            </a:r>
            <a:r>
              <a:rPr lang="en-IN" dirty="0">
                <a:solidFill>
                  <a:srgbClr val="3B3B3B"/>
                </a:solidFill>
                <a:latin typeface="Consolas"/>
              </a:rPr>
              <a:t>(</a:t>
            </a:r>
            <a:r>
              <a:rPr lang="en-IN" dirty="0">
                <a:solidFill>
                  <a:srgbClr val="001080"/>
                </a:solidFill>
                <a:latin typeface="Consolas"/>
              </a:rPr>
              <a:t>temperature</a:t>
            </a:r>
            <a:r>
              <a:rPr lang="en-IN" dirty="0">
                <a:solidFill>
                  <a:srgbClr val="000000"/>
                </a:solidFill>
                <a:latin typeface="Consolas"/>
              </a:rPr>
              <a:t>=</a:t>
            </a:r>
            <a:r>
              <a:rPr lang="en-IN" dirty="0">
                <a:solidFill>
                  <a:srgbClr val="098658"/>
                </a:solidFill>
                <a:latin typeface="Consolas"/>
              </a:rPr>
              <a:t>0</a:t>
            </a:r>
            <a:r>
              <a:rPr lang="en-IN" dirty="0">
                <a:solidFill>
                  <a:srgbClr val="3B3B3B"/>
                </a:solidFill>
                <a:latin typeface="Consolas"/>
              </a:rPr>
              <a:t>,</a:t>
            </a:r>
            <a:r>
              <a:rPr lang="en-IN" dirty="0">
                <a:solidFill>
                  <a:srgbClr val="001080"/>
                </a:solidFill>
                <a:latin typeface="Consolas"/>
              </a:rPr>
              <a:t>model</a:t>
            </a:r>
            <a:r>
              <a:rPr lang="en-IN" dirty="0">
                <a:solidFill>
                  <a:srgbClr val="000000"/>
                </a:solidFill>
                <a:latin typeface="Consolas"/>
              </a:rPr>
              <a:t>=</a:t>
            </a:r>
            <a:r>
              <a:rPr lang="en-IN" dirty="0">
                <a:solidFill>
                  <a:srgbClr val="A31515"/>
                </a:solidFill>
                <a:latin typeface="Consolas"/>
              </a:rPr>
              <a:t>"gpt-4"</a:t>
            </a:r>
            <a:r>
              <a:rPr lang="en-IN" dirty="0">
                <a:solidFill>
                  <a:srgbClr val="3B3B3B"/>
                </a:solidFill>
                <a:latin typeface="Consolas"/>
              </a:rPr>
              <a:t>)</a:t>
            </a:r>
          </a:p>
          <a:p>
            <a:r>
              <a:rPr lang="en-IN" dirty="0">
                <a:solidFill>
                  <a:srgbClr val="001080"/>
                </a:solidFill>
                <a:latin typeface="Consolas"/>
              </a:rPr>
              <a:t>tools</a:t>
            </a:r>
            <a:r>
              <a:rPr lang="en-IN" dirty="0">
                <a:solidFill>
                  <a:srgbClr val="000000"/>
                </a:solidFill>
                <a:latin typeface="Consolas"/>
              </a:rPr>
              <a:t>=</a:t>
            </a:r>
            <a:r>
              <a:rPr lang="en-IN" dirty="0" err="1">
                <a:solidFill>
                  <a:srgbClr val="795E26"/>
                </a:solidFill>
                <a:latin typeface="Consolas"/>
              </a:rPr>
              <a:t>load_tools</a:t>
            </a:r>
            <a:r>
              <a:rPr lang="en-IN" dirty="0">
                <a:solidFill>
                  <a:srgbClr val="3B3B3B"/>
                </a:solidFill>
                <a:latin typeface="Consolas"/>
              </a:rPr>
              <a:t>([</a:t>
            </a:r>
            <a:r>
              <a:rPr lang="en-IN" dirty="0">
                <a:solidFill>
                  <a:srgbClr val="A31515"/>
                </a:solidFill>
                <a:latin typeface="Consolas"/>
              </a:rPr>
              <a:t>"</a:t>
            </a:r>
            <a:r>
              <a:rPr lang="en-IN" dirty="0" err="1">
                <a:solidFill>
                  <a:srgbClr val="A31515"/>
                </a:solidFill>
                <a:latin typeface="Consolas"/>
              </a:rPr>
              <a:t>serpapi</a:t>
            </a:r>
            <a:r>
              <a:rPr lang="en-IN" dirty="0">
                <a:solidFill>
                  <a:srgbClr val="A31515"/>
                </a:solidFill>
                <a:latin typeface="Consolas"/>
              </a:rPr>
              <a:t>"</a:t>
            </a:r>
            <a:r>
              <a:rPr lang="en-IN" dirty="0">
                <a:solidFill>
                  <a:srgbClr val="3B3B3B"/>
                </a:solidFill>
                <a:latin typeface="Consolas"/>
              </a:rPr>
              <a:t>],</a:t>
            </a:r>
            <a:r>
              <a:rPr lang="en-IN" dirty="0" err="1">
                <a:solidFill>
                  <a:srgbClr val="001080"/>
                </a:solidFill>
                <a:latin typeface="Consolas"/>
              </a:rPr>
              <a:t>llm</a:t>
            </a:r>
            <a:r>
              <a:rPr lang="en-IN" dirty="0">
                <a:solidFill>
                  <a:srgbClr val="000000"/>
                </a:solidFill>
                <a:latin typeface="Consolas"/>
              </a:rPr>
              <a:t>=</a:t>
            </a:r>
            <a:r>
              <a:rPr lang="en-IN" dirty="0" err="1">
                <a:solidFill>
                  <a:srgbClr val="001080"/>
                </a:solidFill>
                <a:latin typeface="Consolas"/>
              </a:rPr>
              <a:t>llm</a:t>
            </a:r>
            <a:r>
              <a:rPr lang="en-IN" dirty="0">
                <a:solidFill>
                  <a:srgbClr val="3B3B3B"/>
                </a:solidFill>
                <a:latin typeface="Consolas"/>
              </a:rPr>
              <a:t>)</a:t>
            </a:r>
          </a:p>
          <a:p>
            <a:r>
              <a:rPr lang="en-IN" dirty="0">
                <a:solidFill>
                  <a:srgbClr val="001080"/>
                </a:solidFill>
                <a:latin typeface="Consolas"/>
              </a:rPr>
              <a:t>agent</a:t>
            </a:r>
            <a:r>
              <a:rPr lang="en-IN" dirty="0">
                <a:solidFill>
                  <a:srgbClr val="000000"/>
                </a:solidFill>
                <a:latin typeface="Consolas"/>
              </a:rPr>
              <a:t>=</a:t>
            </a:r>
            <a:r>
              <a:rPr lang="en-IN" dirty="0" err="1">
                <a:solidFill>
                  <a:srgbClr val="795E26"/>
                </a:solidFill>
                <a:latin typeface="Consolas"/>
              </a:rPr>
              <a:t>initialize_agent</a:t>
            </a:r>
            <a:r>
              <a:rPr lang="en-IN" dirty="0">
                <a:solidFill>
                  <a:srgbClr val="3B3B3B"/>
                </a:solidFill>
                <a:latin typeface="Consolas"/>
              </a:rPr>
              <a:t>(</a:t>
            </a:r>
            <a:r>
              <a:rPr lang="en-IN" dirty="0" err="1">
                <a:solidFill>
                  <a:srgbClr val="001080"/>
                </a:solidFill>
                <a:latin typeface="Consolas"/>
              </a:rPr>
              <a:t>tools</a:t>
            </a:r>
            <a:r>
              <a:rPr lang="en-IN" dirty="0" err="1">
                <a:solidFill>
                  <a:srgbClr val="3B3B3B"/>
                </a:solidFill>
                <a:latin typeface="Consolas"/>
              </a:rPr>
              <a:t>,</a:t>
            </a:r>
            <a:r>
              <a:rPr lang="en-IN" dirty="0" err="1">
                <a:solidFill>
                  <a:srgbClr val="001080"/>
                </a:solidFill>
                <a:latin typeface="Consolas"/>
              </a:rPr>
              <a:t>llm</a:t>
            </a:r>
            <a:r>
              <a:rPr lang="en-IN" dirty="0" err="1">
                <a:solidFill>
                  <a:srgbClr val="3B3B3B"/>
                </a:solidFill>
                <a:latin typeface="Consolas"/>
              </a:rPr>
              <a:t>,</a:t>
            </a:r>
            <a:r>
              <a:rPr lang="en-IN" dirty="0" err="1">
                <a:solidFill>
                  <a:srgbClr val="001080"/>
                </a:solidFill>
                <a:latin typeface="Consolas"/>
              </a:rPr>
              <a:t>agent</a:t>
            </a:r>
            <a:r>
              <a:rPr lang="en-IN" dirty="0">
                <a:solidFill>
                  <a:srgbClr val="000000"/>
                </a:solidFill>
                <a:latin typeface="Consolas"/>
              </a:rPr>
              <a:t>=</a:t>
            </a:r>
            <a:r>
              <a:rPr lang="en-IN" dirty="0">
                <a:solidFill>
                  <a:srgbClr val="267F99"/>
                </a:solidFill>
                <a:latin typeface="Consolas"/>
              </a:rPr>
              <a:t>AgentType</a:t>
            </a:r>
            <a:r>
              <a:rPr lang="en-IN" dirty="0">
                <a:solidFill>
                  <a:srgbClr val="3B3B3B"/>
                </a:solidFill>
                <a:latin typeface="Consolas"/>
              </a:rPr>
              <a:t>.</a:t>
            </a:r>
            <a:r>
              <a:rPr lang="en-IN" dirty="0">
                <a:solidFill>
                  <a:srgbClr val="0070C1"/>
                </a:solidFill>
                <a:latin typeface="Consolas"/>
              </a:rPr>
              <a:t>STRUCTURED_CHAT_ZERO_SHOT_REACT_DESCRIPTION</a:t>
            </a:r>
            <a:r>
              <a:rPr lang="en-IN" dirty="0">
                <a:solidFill>
                  <a:srgbClr val="3B3B3B"/>
                </a:solidFill>
                <a:latin typeface="Consolas"/>
              </a:rPr>
              <a:t>,</a:t>
            </a:r>
            <a:r>
              <a:rPr lang="en-IN" dirty="0">
                <a:solidFill>
                  <a:srgbClr val="001080"/>
                </a:solidFill>
                <a:latin typeface="Consolas"/>
              </a:rPr>
              <a:t>return_intermediate_steps</a:t>
            </a:r>
            <a:r>
              <a:rPr lang="en-IN" dirty="0">
                <a:solidFill>
                  <a:srgbClr val="000000"/>
                </a:solidFill>
                <a:latin typeface="Consolas"/>
              </a:rPr>
              <a:t>=</a:t>
            </a:r>
            <a:r>
              <a:rPr lang="en-IN" dirty="0">
                <a:solidFill>
                  <a:srgbClr val="0000FF"/>
                </a:solidFill>
                <a:latin typeface="Consolas"/>
              </a:rPr>
              <a:t>True</a:t>
            </a:r>
            <a:r>
              <a:rPr lang="en-IN" dirty="0">
                <a:solidFill>
                  <a:srgbClr val="3B3B3B"/>
                </a:solidFill>
                <a:latin typeface="Consolas"/>
              </a:rPr>
              <a:t>)</a:t>
            </a:r>
          </a:p>
          <a:p>
            <a:r>
              <a:rPr lang="en-IN" dirty="0">
                <a:solidFill>
                  <a:srgbClr val="001080"/>
                </a:solidFill>
                <a:latin typeface="Consolas"/>
              </a:rPr>
              <a:t>response</a:t>
            </a:r>
            <a:r>
              <a:rPr lang="en-IN" dirty="0">
                <a:solidFill>
                  <a:srgbClr val="000000"/>
                </a:solidFill>
                <a:latin typeface="Consolas"/>
              </a:rPr>
              <a:t>=</a:t>
            </a:r>
            <a:r>
              <a:rPr lang="en-IN" dirty="0">
                <a:solidFill>
                  <a:srgbClr val="001080"/>
                </a:solidFill>
                <a:latin typeface="Consolas"/>
              </a:rPr>
              <a:t>agent</a:t>
            </a:r>
            <a:r>
              <a:rPr lang="en-IN" dirty="0">
                <a:solidFill>
                  <a:srgbClr val="3B3B3B"/>
                </a:solidFill>
                <a:latin typeface="Consolas"/>
              </a:rPr>
              <a:t>({</a:t>
            </a:r>
            <a:r>
              <a:rPr lang="en-IN" dirty="0">
                <a:solidFill>
                  <a:srgbClr val="A31515"/>
                </a:solidFill>
                <a:latin typeface="Consolas"/>
              </a:rPr>
              <a:t>"</a:t>
            </a:r>
            <a:r>
              <a:rPr lang="en-IN" dirty="0" err="1">
                <a:solidFill>
                  <a:srgbClr val="A31515"/>
                </a:solidFill>
                <a:latin typeface="Consolas"/>
              </a:rPr>
              <a:t>input"</a:t>
            </a:r>
            <a:r>
              <a:rPr lang="en-IN" dirty="0" err="1">
                <a:solidFill>
                  <a:srgbClr val="3B3B3B"/>
                </a:solidFill>
                <a:latin typeface="Consolas"/>
              </a:rPr>
              <a:t>:</a:t>
            </a:r>
            <a:r>
              <a:rPr lang="en-IN" dirty="0" err="1">
                <a:solidFill>
                  <a:srgbClr val="A31515"/>
                </a:solidFill>
                <a:latin typeface="Consolas"/>
              </a:rPr>
              <a:t>"who</a:t>
            </a:r>
            <a:r>
              <a:rPr lang="en-IN" dirty="0">
                <a:solidFill>
                  <a:srgbClr val="A31515"/>
                </a:solidFill>
                <a:latin typeface="Consolas"/>
              </a:rPr>
              <a:t> is the present prime minister of </a:t>
            </a:r>
            <a:r>
              <a:rPr lang="en-IN" dirty="0" err="1">
                <a:solidFill>
                  <a:srgbClr val="A31515"/>
                </a:solidFill>
                <a:latin typeface="Consolas"/>
              </a:rPr>
              <a:t>India,what</a:t>
            </a:r>
            <a:r>
              <a:rPr lang="en-IN" dirty="0">
                <a:solidFill>
                  <a:srgbClr val="A31515"/>
                </a:solidFill>
                <a:latin typeface="Consolas"/>
              </a:rPr>
              <a:t> is his age"</a:t>
            </a:r>
            <a:r>
              <a:rPr lang="en-IN" dirty="0">
                <a:solidFill>
                  <a:srgbClr val="3B3B3B"/>
                </a:solidFill>
                <a:latin typeface="Consolas"/>
              </a:rPr>
              <a:t>})</a:t>
            </a:r>
          </a:p>
          <a:p>
            <a:r>
              <a:rPr lang="en-IN" dirty="0">
                <a:solidFill>
                  <a:srgbClr val="795E26"/>
                </a:solidFill>
                <a:latin typeface="Consolas"/>
              </a:rPr>
              <a:t>print</a:t>
            </a:r>
            <a:r>
              <a:rPr lang="en-IN" dirty="0">
                <a:solidFill>
                  <a:srgbClr val="3B3B3B"/>
                </a:solidFill>
                <a:latin typeface="Consolas"/>
              </a:rPr>
              <a:t>(</a:t>
            </a:r>
            <a:r>
              <a:rPr lang="en-IN" dirty="0">
                <a:solidFill>
                  <a:srgbClr val="001080"/>
                </a:solidFill>
                <a:latin typeface="Consolas"/>
              </a:rPr>
              <a:t>response</a:t>
            </a:r>
            <a:r>
              <a:rPr lang="en-IN" dirty="0">
                <a:solidFill>
                  <a:srgbClr val="3B3B3B"/>
                </a:solidFill>
                <a:latin typeface="Consolas"/>
              </a:rPr>
              <a:t>)</a:t>
            </a:r>
          </a:p>
          <a:p>
            <a:endParaRPr lang="en-IN" dirty="0"/>
          </a:p>
        </p:txBody>
      </p:sp>
    </p:spTree>
    <p:extLst>
      <p:ext uri="{BB962C8B-B14F-4D97-AF65-F5344CB8AC3E}">
        <p14:creationId xmlns:p14="http://schemas.microsoft.com/office/powerpoint/2010/main" val="2122579668"/>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1472</TotalTime>
  <Words>109</Words>
  <Application>Microsoft Office PowerPoint</Application>
  <PresentationFormat>Custom</PresentationFormat>
  <Paragraphs>13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AdornVTI</vt:lpstr>
      <vt:lpstr>Langchain complete tutorial for beginners</vt:lpstr>
      <vt:lpstr>In order to get more visibility into what an agent is doing, we can also return intermediate steps. This comes in the form of an extra key in the return value, which is a list of (action, observation) tuples.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welcome</cp:lastModifiedBy>
  <cp:revision>39</cp:revision>
  <dcterms:created xsi:type="dcterms:W3CDTF">2023-10-15T17:24:57Z</dcterms:created>
  <dcterms:modified xsi:type="dcterms:W3CDTF">2023-12-12T09:57:26Z</dcterms:modified>
</cp:coreProperties>
</file>