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9" r:id="rId3"/>
    <p:sldId id="260" r:id="rId4"/>
    <p:sldId id="26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6"/>
  </p:normalViewPr>
  <p:slideViewPr>
    <p:cSldViewPr snapToGrid="0">
      <p:cViewPr varScale="1">
        <p:scale>
          <a:sx n="70" d="100"/>
          <a:sy n="70" d="100"/>
        </p:scale>
        <p:origin x="-60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1/4/2024</a:t>
            </a:fld>
            <a:endParaRPr lang="en-US"/>
          </a:p>
        </p:txBody>
      </p:sp>
      <p:sp>
        <p:nvSpPr>
          <p:cNvPr id="5" name="Footer Placeholder 4">
            <a:extLst>
              <a:ext uri="{FF2B5EF4-FFF2-40B4-BE49-F238E27FC236}">
                <a16:creationId xmlns=""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521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1/4/2024</a:t>
            </a:fld>
            <a:endParaRPr lang="en-US"/>
          </a:p>
        </p:txBody>
      </p:sp>
      <p:sp>
        <p:nvSpPr>
          <p:cNvPr id="5" name="Footer Placeholder 4">
            <a:extLst>
              <a:ext uri="{FF2B5EF4-FFF2-40B4-BE49-F238E27FC236}">
                <a16:creationId xmlns=""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492155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1/4/2024</a:t>
            </a:fld>
            <a:endParaRPr lang="en-US"/>
          </a:p>
        </p:txBody>
      </p:sp>
      <p:sp>
        <p:nvSpPr>
          <p:cNvPr id="5" name="Footer Placeholder 4">
            <a:extLst>
              <a:ext uri="{FF2B5EF4-FFF2-40B4-BE49-F238E27FC236}">
                <a16:creationId xmlns=""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859383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1/4/2024</a:t>
            </a:fld>
            <a:endParaRPr lang="en-US"/>
          </a:p>
        </p:txBody>
      </p:sp>
      <p:sp>
        <p:nvSpPr>
          <p:cNvPr id="5" name="Footer Placeholder 4">
            <a:extLst>
              <a:ext uri="{FF2B5EF4-FFF2-40B4-BE49-F238E27FC236}">
                <a16:creationId xmlns=""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865812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1/4/2024</a:t>
            </a:fld>
            <a:endParaRPr lang="en-US"/>
          </a:p>
        </p:txBody>
      </p:sp>
      <p:sp>
        <p:nvSpPr>
          <p:cNvPr id="5" name="Footer Placeholder 4">
            <a:extLst>
              <a:ext uri="{FF2B5EF4-FFF2-40B4-BE49-F238E27FC236}">
                <a16:creationId xmlns=""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 xmlns:a16="http://schemas.microsoft.com/office/drawing/2014/main" id="{CDE45C10-227D-42DF-A888-EEFD3784FA8E}"/>
              </a:ext>
              <a:ext uri="{C183D7F6-B498-43B3-948B-1728B52AA6E4}">
                <adec:decorative xmlns=""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 xmlns:a16="http://schemas.microsoft.com/office/drawing/2014/main" id="{DA214944-8898-48BC-AE6F-065DA7BBB8E8}"/>
              </a:ext>
              <a:ext uri="{C183D7F6-B498-43B3-948B-1728B52AA6E4}">
                <adec:decorative xmlns=""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437459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1/4/2024</a:t>
            </a:fld>
            <a:endParaRPr lang="en-US"/>
          </a:p>
        </p:txBody>
      </p:sp>
      <p:sp>
        <p:nvSpPr>
          <p:cNvPr id="6" name="Footer Placeholder 5">
            <a:extLst>
              <a:ext uri="{FF2B5EF4-FFF2-40B4-BE49-F238E27FC236}">
                <a16:creationId xmlns=""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752713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1/4/2024</a:t>
            </a:fld>
            <a:endParaRPr lang="en-US"/>
          </a:p>
        </p:txBody>
      </p:sp>
      <p:sp>
        <p:nvSpPr>
          <p:cNvPr id="8" name="Footer Placeholder 7">
            <a:extLst>
              <a:ext uri="{FF2B5EF4-FFF2-40B4-BE49-F238E27FC236}">
                <a16:creationId xmlns=""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64696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1/4/2024</a:t>
            </a:fld>
            <a:endParaRPr lang="en-US"/>
          </a:p>
        </p:txBody>
      </p:sp>
      <p:sp>
        <p:nvSpPr>
          <p:cNvPr id="4" name="Footer Placeholder 3">
            <a:extLst>
              <a:ext uri="{FF2B5EF4-FFF2-40B4-BE49-F238E27FC236}">
                <a16:creationId xmlns=""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821476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1/4/2024</a:t>
            </a:fld>
            <a:endParaRPr lang="en-US"/>
          </a:p>
        </p:txBody>
      </p:sp>
      <p:sp>
        <p:nvSpPr>
          <p:cNvPr id="3" name="Footer Placeholder 2">
            <a:extLst>
              <a:ext uri="{FF2B5EF4-FFF2-40B4-BE49-F238E27FC236}">
                <a16:creationId xmlns=""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874168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1/4/2024</a:t>
            </a:fld>
            <a:endParaRPr lang="en-US"/>
          </a:p>
        </p:txBody>
      </p:sp>
      <p:sp>
        <p:nvSpPr>
          <p:cNvPr id="6" name="Footer Placeholder 5">
            <a:extLst>
              <a:ext uri="{FF2B5EF4-FFF2-40B4-BE49-F238E27FC236}">
                <a16:creationId xmlns=""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918392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1/4/2024</a:t>
            </a:fld>
            <a:endParaRPr lang="en-US"/>
          </a:p>
        </p:txBody>
      </p:sp>
      <p:sp>
        <p:nvSpPr>
          <p:cNvPr id="6" name="Footer Placeholder 5">
            <a:extLst>
              <a:ext uri="{FF2B5EF4-FFF2-40B4-BE49-F238E27FC236}">
                <a16:creationId xmlns=""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312788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1/4/2024</a:t>
            </a:fld>
            <a:endParaRPr lang="en-US"/>
          </a:p>
        </p:txBody>
      </p:sp>
      <p:sp>
        <p:nvSpPr>
          <p:cNvPr id="5" name="Footer Placeholder 4">
            <a:extLst>
              <a:ext uri="{FF2B5EF4-FFF2-40B4-BE49-F238E27FC236}">
                <a16:creationId xmlns=""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883124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 xmlns:a16="http://schemas.microsoft.com/office/drawing/2014/main" id="{DD8EACB7-D372-470B-B76E-A829D00310C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3" descr="A blue abstract watercolor pattern on a white background">
            <a:extLst>
              <a:ext uri="{FF2B5EF4-FFF2-40B4-BE49-F238E27FC236}">
                <a16:creationId xmlns="" xmlns:a16="http://schemas.microsoft.com/office/drawing/2014/main" id="{E070731E-EBD1-ADE7-517B-33DC09A0A4B3}"/>
              </a:ext>
            </a:extLst>
          </p:cNvPr>
          <p:cNvPicPr>
            <a:picLocks noChangeAspect="1"/>
          </p:cNvPicPr>
          <p:nvPr/>
        </p:nvPicPr>
        <p:blipFill rotWithShape="1">
          <a:blip r:embed="rId2"/>
          <a:srcRect t="14644" b="1086"/>
          <a:stretch/>
        </p:blipFill>
        <p:spPr>
          <a:xfrm>
            <a:off x="20" y="10"/>
            <a:ext cx="12191980" cy="6857989"/>
          </a:xfrm>
          <a:prstGeom prst="rect">
            <a:avLst/>
          </a:prstGeom>
        </p:spPr>
      </p:pic>
      <p:sp>
        <p:nvSpPr>
          <p:cNvPr id="19" name="Rectangle 5">
            <a:extLst>
              <a:ext uri="{FF2B5EF4-FFF2-40B4-BE49-F238E27FC236}">
                <a16:creationId xmlns="" xmlns:a16="http://schemas.microsoft.com/office/drawing/2014/main" id="{FBE11A49-02A1-4D4C-9A49-CDF496B1094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887458"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DC949E78-0EC1-0695-AA0A-FBB3C4D4A51E}"/>
              </a:ext>
            </a:extLst>
          </p:cNvPr>
          <p:cNvSpPr>
            <a:spLocks noGrp="1"/>
          </p:cNvSpPr>
          <p:nvPr>
            <p:ph type="ctrTitle"/>
          </p:nvPr>
        </p:nvSpPr>
        <p:spPr>
          <a:xfrm>
            <a:off x="7212119" y="1066800"/>
            <a:ext cx="3931320" cy="2267193"/>
          </a:xfrm>
        </p:spPr>
        <p:txBody>
          <a:bodyPr>
            <a:normAutofit/>
          </a:bodyPr>
          <a:lstStyle/>
          <a:p>
            <a:r>
              <a:rPr lang="en-US" dirty="0">
                <a:solidFill>
                  <a:schemeClr val="accent3"/>
                </a:solidFill>
              </a:rPr>
              <a:t>Langchain complete tutorial for beginners</a:t>
            </a:r>
          </a:p>
        </p:txBody>
      </p:sp>
      <p:sp>
        <p:nvSpPr>
          <p:cNvPr id="3" name="Subtitle 2">
            <a:extLst>
              <a:ext uri="{FF2B5EF4-FFF2-40B4-BE49-F238E27FC236}">
                <a16:creationId xmlns="" xmlns:a16="http://schemas.microsoft.com/office/drawing/2014/main" id="{5DF50B34-7F53-0159-29A9-7A7B2D0BB12D}"/>
              </a:ext>
            </a:extLst>
          </p:cNvPr>
          <p:cNvSpPr>
            <a:spLocks noGrp="1"/>
          </p:cNvSpPr>
          <p:nvPr>
            <p:ph type="subTitle" idx="1"/>
          </p:nvPr>
        </p:nvSpPr>
        <p:spPr>
          <a:xfrm>
            <a:off x="7212119" y="4327781"/>
            <a:ext cx="3931321" cy="1033669"/>
          </a:xfrm>
        </p:spPr>
        <p:txBody>
          <a:bodyPr>
            <a:normAutofit fontScale="92500" lnSpcReduction="10000"/>
          </a:bodyPr>
          <a:lstStyle/>
          <a:p>
            <a:r>
              <a:rPr lang="en-US" b="1" dirty="0" smtClean="0">
                <a:solidFill>
                  <a:schemeClr val="accent3"/>
                </a:solidFill>
              </a:rPr>
              <a:t>Complete Guide On </a:t>
            </a:r>
            <a:r>
              <a:rPr lang="en-US" b="1" dirty="0" err="1" smtClean="0">
                <a:solidFill>
                  <a:schemeClr val="accent3"/>
                </a:solidFill>
              </a:rPr>
              <a:t>Langchain</a:t>
            </a:r>
            <a:r>
              <a:rPr lang="en-US" b="1" dirty="0" smtClean="0">
                <a:solidFill>
                  <a:schemeClr val="accent3"/>
                </a:solidFill>
              </a:rPr>
              <a:t> Text </a:t>
            </a:r>
            <a:r>
              <a:rPr lang="en-US" b="1" dirty="0" smtClean="0">
                <a:solidFill>
                  <a:schemeClr val="accent3"/>
                </a:solidFill>
              </a:rPr>
              <a:t>Splitter</a:t>
            </a:r>
            <a:endParaRPr lang="en-US" b="1" dirty="0">
              <a:solidFill>
                <a:schemeClr val="accent3"/>
              </a:solidFill>
            </a:endParaRPr>
          </a:p>
          <a:p>
            <a:r>
              <a:rPr lang="en-US" b="1" dirty="0">
                <a:solidFill>
                  <a:schemeClr val="accent3"/>
                </a:solidFill>
              </a:rPr>
              <a:t>TUTORIAL : </a:t>
            </a:r>
            <a:r>
              <a:rPr lang="en-US" b="1" dirty="0" smtClean="0">
                <a:solidFill>
                  <a:schemeClr val="accent3"/>
                </a:solidFill>
              </a:rPr>
              <a:t>28</a:t>
            </a:r>
            <a:endParaRPr lang="en-US" b="1" dirty="0">
              <a:solidFill>
                <a:schemeClr val="accent3"/>
              </a:solidFill>
            </a:endParaRPr>
          </a:p>
        </p:txBody>
      </p:sp>
      <p:grpSp>
        <p:nvGrpSpPr>
          <p:cNvPr id="20" name="Group 12">
            <a:extLst>
              <a:ext uri="{FF2B5EF4-FFF2-40B4-BE49-F238E27FC236}">
                <a16:creationId xmlns="" xmlns:a16="http://schemas.microsoft.com/office/drawing/2014/main" id="{F1732D3A-CFF0-45BE-AD79-F83D0272C6C6}"/>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8744037" y="3864080"/>
            <a:ext cx="867485" cy="115439"/>
            <a:chOff x="8910933" y="1861308"/>
            <a:chExt cx="867485" cy="115439"/>
          </a:xfrm>
        </p:grpSpPr>
        <p:sp>
          <p:nvSpPr>
            <p:cNvPr id="14" name="Rectangle 13">
              <a:extLst>
                <a:ext uri="{FF2B5EF4-FFF2-40B4-BE49-F238E27FC236}">
                  <a16:creationId xmlns="" xmlns:a16="http://schemas.microsoft.com/office/drawing/2014/main" id="{C892F72C-7FB6-49C8-A402-D5DC42DB674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 xmlns:a16="http://schemas.microsoft.com/office/drawing/2014/main" id="{FC92C2E1-605F-49BD-8AC8-DC52B3015E39}"/>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 xmlns:a16="http://schemas.microsoft.com/office/drawing/2014/main" id="{38BE2E0F-EE6D-4748-AB8F-724D0DDC6E00}"/>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6" name="Picture 5" descr="A logo of a person with glasses&#10;&#10;Description automatically generated">
            <a:extLst>
              <a:ext uri="{FF2B5EF4-FFF2-40B4-BE49-F238E27FC236}">
                <a16:creationId xmlns="" xmlns:a16="http://schemas.microsoft.com/office/drawing/2014/main" id="{EC1B70AB-4AF2-8081-F252-DC8953E87874}"/>
              </a:ext>
            </a:extLst>
          </p:cNvPr>
          <p:cNvPicPr>
            <a:picLocks noChangeAspect="1"/>
          </p:cNvPicPr>
          <p:nvPr/>
        </p:nvPicPr>
        <p:blipFill>
          <a:blip r:embed="rId3"/>
          <a:stretch>
            <a:fillRect/>
          </a:stretch>
        </p:blipFill>
        <p:spPr>
          <a:xfrm>
            <a:off x="1048560" y="633170"/>
            <a:ext cx="4762500" cy="4762500"/>
          </a:xfrm>
          <a:prstGeom prst="rect">
            <a:avLst/>
          </a:prstGeom>
        </p:spPr>
      </p:pic>
    </p:spTree>
    <p:extLst>
      <p:ext uri="{BB962C8B-B14F-4D97-AF65-F5344CB8AC3E}">
        <p14:creationId xmlns:p14="http://schemas.microsoft.com/office/powerpoint/2010/main" val="4276395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22D0EC-5238-F4BF-1133-D79265EE0945}"/>
              </a:ext>
            </a:extLst>
          </p:cNvPr>
          <p:cNvSpPr>
            <a:spLocks noGrp="1"/>
          </p:cNvSpPr>
          <p:nvPr>
            <p:ph type="title"/>
          </p:nvPr>
        </p:nvSpPr>
        <p:spPr/>
        <p:txBody>
          <a:bodyPr/>
          <a:lstStyle/>
          <a:p>
            <a:r>
              <a:rPr lang="en-IN" b="0" i="0" dirty="0" err="1" smtClean="0">
                <a:solidFill>
                  <a:schemeClr val="accent3"/>
                </a:solidFill>
                <a:effectLst/>
                <a:latin typeface="system-ui"/>
              </a:rPr>
              <a:t>Langchain</a:t>
            </a:r>
            <a:r>
              <a:rPr lang="en-IN" b="0" i="0" dirty="0" smtClean="0">
                <a:solidFill>
                  <a:schemeClr val="accent3"/>
                </a:solidFill>
                <a:effectLst/>
                <a:latin typeface="system-ui"/>
              </a:rPr>
              <a:t> Text </a:t>
            </a:r>
            <a:r>
              <a:rPr lang="en-IN" b="0" i="0" dirty="0" smtClean="0">
                <a:solidFill>
                  <a:schemeClr val="accent3"/>
                </a:solidFill>
                <a:effectLst/>
                <a:latin typeface="system-ui"/>
              </a:rPr>
              <a:t>Splitters</a:t>
            </a:r>
            <a:endParaRPr lang="en-US" b="1" dirty="0">
              <a:solidFill>
                <a:schemeClr val="accent3"/>
              </a:solidFill>
              <a:latin typeface="Al Tarikh" pitchFamily="2" charset="-78"/>
              <a:cs typeface="Al Tarikh" pitchFamily="2" charset="-78"/>
            </a:endParaRPr>
          </a:p>
        </p:txBody>
      </p:sp>
      <p:sp>
        <p:nvSpPr>
          <p:cNvPr id="4" name="Content Placeholder 3"/>
          <p:cNvSpPr>
            <a:spLocks noGrp="1"/>
          </p:cNvSpPr>
          <p:nvPr>
            <p:ph idx="1"/>
          </p:nvPr>
        </p:nvSpPr>
        <p:spPr/>
        <p:txBody>
          <a:bodyPr>
            <a:normAutofit fontScale="70000" lnSpcReduction="20000"/>
          </a:bodyPr>
          <a:lstStyle/>
          <a:p>
            <a:endParaRPr lang="en-IN" dirty="0">
              <a:solidFill>
                <a:schemeClr val="accent2"/>
              </a:solidFill>
            </a:endParaRPr>
          </a:p>
          <a:p>
            <a:r>
              <a:rPr lang="en-US" dirty="0">
                <a:solidFill>
                  <a:schemeClr val="accent2"/>
                </a:solidFill>
                <a:latin typeface="system-ui"/>
              </a:rPr>
              <a:t>Once you've loaded documents, you'll often want to transform them to better suit your application. The simplest example is you may want to split a long document into smaller chunks that can fit into your model's context window. </a:t>
            </a:r>
            <a:r>
              <a:rPr lang="en-US" dirty="0" err="1">
                <a:solidFill>
                  <a:schemeClr val="accent2"/>
                </a:solidFill>
                <a:latin typeface="system-ui"/>
              </a:rPr>
              <a:t>LangChain</a:t>
            </a:r>
            <a:r>
              <a:rPr lang="en-US" dirty="0">
                <a:solidFill>
                  <a:schemeClr val="accent2"/>
                </a:solidFill>
                <a:latin typeface="system-ui"/>
              </a:rPr>
              <a:t> has a number of built-in document transformers that make it easy to split, combine, filter, and otherwise manipulate documents.</a:t>
            </a:r>
          </a:p>
          <a:p>
            <a:r>
              <a:rPr lang="en-US" dirty="0">
                <a:solidFill>
                  <a:schemeClr val="accent2"/>
                </a:solidFill>
                <a:latin typeface="system-ui"/>
              </a:rPr>
              <a:t>When you want to deal with long pieces of text, it is necessary to split up that text into chunks. As simple as this sounds, there is a lot of potential complexity here. Ideally, you want to keep the semantically related pieces of text together. What "semantically related" means could depend on the type of text. This notebook showcases several ways to do that.</a:t>
            </a:r>
          </a:p>
          <a:p>
            <a:r>
              <a:rPr lang="en-US" dirty="0">
                <a:solidFill>
                  <a:schemeClr val="accent2"/>
                </a:solidFill>
                <a:latin typeface="system-ui"/>
              </a:rPr>
              <a:t>At a high level, text splitters work as following:</a:t>
            </a:r>
          </a:p>
          <a:p>
            <a:pPr>
              <a:buFont typeface="+mj-lt"/>
              <a:buAutoNum type="arabicPeriod"/>
            </a:pPr>
            <a:r>
              <a:rPr lang="en-US" dirty="0">
                <a:solidFill>
                  <a:schemeClr val="accent2"/>
                </a:solidFill>
                <a:latin typeface="system-ui"/>
              </a:rPr>
              <a:t>Split the text up into small, semantically meaningful chunks (often sentences).</a:t>
            </a:r>
          </a:p>
          <a:p>
            <a:pPr>
              <a:buFont typeface="+mj-lt"/>
              <a:buAutoNum type="arabicPeriod"/>
            </a:pPr>
            <a:r>
              <a:rPr lang="en-US" dirty="0">
                <a:solidFill>
                  <a:schemeClr val="accent2"/>
                </a:solidFill>
                <a:latin typeface="system-ui"/>
              </a:rPr>
              <a:t>Start combining these small chunks into a larger chunk until you reach a certain size (as measured by some function).</a:t>
            </a:r>
          </a:p>
          <a:p>
            <a:pPr>
              <a:buFont typeface="+mj-lt"/>
              <a:buAutoNum type="arabicPeriod"/>
            </a:pPr>
            <a:r>
              <a:rPr lang="en-US" dirty="0">
                <a:solidFill>
                  <a:schemeClr val="accent2"/>
                </a:solidFill>
                <a:latin typeface="system-ui"/>
              </a:rPr>
              <a:t>Once you reach that size, make that chunk its own piece of text and then start creating a new chunk of text with some overlap (to keep context between chunks).</a:t>
            </a:r>
            <a:endParaRPr lang="en-US" b="0" i="0" dirty="0">
              <a:solidFill>
                <a:schemeClr val="accent2"/>
              </a:solidFill>
              <a:effectLst/>
              <a:latin typeface="system-ui"/>
            </a:endParaRPr>
          </a:p>
        </p:txBody>
      </p:sp>
    </p:spTree>
    <p:extLst>
      <p:ext uri="{BB962C8B-B14F-4D97-AF65-F5344CB8AC3E}">
        <p14:creationId xmlns:p14="http://schemas.microsoft.com/office/powerpoint/2010/main" val="2122579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22D0EC-5238-F4BF-1133-D79265EE0945}"/>
              </a:ext>
            </a:extLst>
          </p:cNvPr>
          <p:cNvSpPr>
            <a:spLocks noGrp="1"/>
          </p:cNvSpPr>
          <p:nvPr>
            <p:ph type="title"/>
          </p:nvPr>
        </p:nvSpPr>
        <p:spPr>
          <a:xfrm>
            <a:off x="914400" y="315686"/>
            <a:ext cx="10248900" cy="1696703"/>
          </a:xfrm>
        </p:spPr>
        <p:txBody>
          <a:bodyPr>
            <a:normAutofit/>
          </a:bodyPr>
          <a:lstStyle/>
          <a:p>
            <a:r>
              <a:rPr lang="en-IN" dirty="0" err="1" smtClean="0">
                <a:solidFill>
                  <a:schemeClr val="accent2"/>
                </a:solidFill>
                <a:latin typeface="SFMono-Regular"/>
              </a:rPr>
              <a:t>RecursiveCharacterTextSplitter</a:t>
            </a:r>
            <a:endParaRPr lang="en-US" b="1" dirty="0">
              <a:solidFill>
                <a:schemeClr val="accent2"/>
              </a:solidFill>
              <a:latin typeface="Al Tarikh" pitchFamily="2" charset="-78"/>
              <a:cs typeface="Al Tarikh" pitchFamily="2" charset="-78"/>
            </a:endParaRPr>
          </a:p>
        </p:txBody>
      </p:sp>
      <p:sp>
        <p:nvSpPr>
          <p:cNvPr id="4" name="Content Placeholder 3"/>
          <p:cNvSpPr>
            <a:spLocks noGrp="1"/>
          </p:cNvSpPr>
          <p:nvPr>
            <p:ph idx="1"/>
          </p:nvPr>
        </p:nvSpPr>
        <p:spPr/>
        <p:txBody>
          <a:bodyPr>
            <a:normAutofit/>
          </a:bodyPr>
          <a:lstStyle/>
          <a:p>
            <a:r>
              <a:rPr lang="en-US" dirty="0">
                <a:solidFill>
                  <a:schemeClr val="accent2"/>
                </a:solidFill>
                <a:latin typeface="system-ui"/>
              </a:rPr>
              <a:t>This text splitter is the recommended one for generic text. It is parameterized by a list of characters. It tries to split on them in order until the chunks are small enough. The default list is ["\n\n", "\n", " ", ""]. This has the effect of trying to keep all paragraphs (and then sentences, and then words) together as long as possible, as those would generically seem to be the strongest semantically related pieces of text.</a:t>
            </a:r>
          </a:p>
          <a:p>
            <a:pPr>
              <a:buFont typeface="+mj-lt"/>
              <a:buAutoNum type="arabicPeriod"/>
            </a:pPr>
            <a:r>
              <a:rPr lang="en-US" dirty="0">
                <a:solidFill>
                  <a:schemeClr val="accent2"/>
                </a:solidFill>
                <a:latin typeface="system-ui"/>
              </a:rPr>
              <a:t>How the text is split: by list of characters.</a:t>
            </a:r>
          </a:p>
          <a:p>
            <a:pPr>
              <a:buFont typeface="+mj-lt"/>
              <a:buAutoNum type="arabicPeriod"/>
            </a:pPr>
            <a:r>
              <a:rPr lang="en-US" dirty="0">
                <a:solidFill>
                  <a:schemeClr val="accent2"/>
                </a:solidFill>
                <a:latin typeface="system-ui"/>
              </a:rPr>
              <a:t>How the chunk size is measured: by number of characters.</a:t>
            </a:r>
          </a:p>
          <a:p>
            <a:r>
              <a:rPr lang="en-US" dirty="0">
                <a:latin typeface="system-ui"/>
              </a:rPr>
              <a:t/>
            </a:r>
            <a:br>
              <a:rPr lang="en-US" dirty="0">
                <a:latin typeface="system-ui"/>
              </a:rPr>
            </a:br>
            <a:endParaRPr lang="en-IN" dirty="0">
              <a:solidFill>
                <a:srgbClr val="00B0F0"/>
              </a:solidFill>
            </a:endParaRPr>
          </a:p>
        </p:txBody>
      </p:sp>
    </p:spTree>
    <p:extLst>
      <p:ext uri="{BB962C8B-B14F-4D97-AF65-F5344CB8AC3E}">
        <p14:creationId xmlns:p14="http://schemas.microsoft.com/office/powerpoint/2010/main" val="1255331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Sample code</a:t>
            </a:r>
            <a:br>
              <a:rPr lang="en-IN" dirty="0" smtClean="0"/>
            </a:br>
            <a:endParaRPr lang="en-IN" dirty="0"/>
          </a:p>
        </p:txBody>
      </p:sp>
      <p:sp>
        <p:nvSpPr>
          <p:cNvPr id="3" name="Content Placeholder 2"/>
          <p:cNvSpPr>
            <a:spLocks noGrp="1"/>
          </p:cNvSpPr>
          <p:nvPr>
            <p:ph idx="1"/>
          </p:nvPr>
        </p:nvSpPr>
        <p:spPr/>
        <p:txBody>
          <a:bodyPr>
            <a:normAutofit fontScale="92500" lnSpcReduction="10000"/>
          </a:bodyPr>
          <a:lstStyle/>
          <a:p>
            <a:r>
              <a:rPr lang="en-IN" dirty="0">
                <a:solidFill>
                  <a:srgbClr val="AF00DB"/>
                </a:solidFill>
                <a:latin typeface="Consolas"/>
              </a:rPr>
              <a:t>from</a:t>
            </a:r>
            <a:r>
              <a:rPr lang="en-IN" dirty="0">
                <a:solidFill>
                  <a:srgbClr val="3B3B3B"/>
                </a:solidFill>
                <a:latin typeface="Consolas"/>
              </a:rPr>
              <a:t> </a:t>
            </a:r>
            <a:r>
              <a:rPr lang="en-IN" dirty="0" err="1">
                <a:solidFill>
                  <a:srgbClr val="267F99"/>
                </a:solidFill>
                <a:latin typeface="Consolas"/>
              </a:rPr>
              <a:t>langchain</a:t>
            </a:r>
            <a:r>
              <a:rPr lang="en-IN" dirty="0" err="1">
                <a:solidFill>
                  <a:srgbClr val="3B3B3B"/>
                </a:solidFill>
                <a:latin typeface="Consolas"/>
              </a:rPr>
              <a:t>.</a:t>
            </a:r>
            <a:r>
              <a:rPr lang="en-IN" dirty="0" err="1">
                <a:solidFill>
                  <a:srgbClr val="267F99"/>
                </a:solidFill>
                <a:latin typeface="Consolas"/>
              </a:rPr>
              <a:t>text_splitter</a:t>
            </a:r>
            <a:r>
              <a:rPr lang="en-IN" dirty="0">
                <a:solidFill>
                  <a:srgbClr val="3B3B3B"/>
                </a:solidFill>
                <a:latin typeface="Consolas"/>
              </a:rPr>
              <a:t> </a:t>
            </a:r>
            <a:r>
              <a:rPr lang="en-IN" dirty="0">
                <a:solidFill>
                  <a:srgbClr val="AF00DB"/>
                </a:solidFill>
                <a:latin typeface="Consolas"/>
              </a:rPr>
              <a:t>import</a:t>
            </a:r>
            <a:r>
              <a:rPr lang="en-IN" dirty="0">
                <a:solidFill>
                  <a:srgbClr val="3B3B3B"/>
                </a:solidFill>
                <a:latin typeface="Consolas"/>
              </a:rPr>
              <a:t> </a:t>
            </a:r>
            <a:r>
              <a:rPr lang="en-IN" dirty="0" err="1">
                <a:solidFill>
                  <a:srgbClr val="267F99"/>
                </a:solidFill>
                <a:latin typeface="Consolas"/>
              </a:rPr>
              <a:t>RecursiveCharacterTextSplitter</a:t>
            </a:r>
            <a:endParaRPr lang="en-IN" dirty="0">
              <a:solidFill>
                <a:srgbClr val="3B3B3B"/>
              </a:solidFill>
              <a:latin typeface="Consolas"/>
            </a:endParaRPr>
          </a:p>
          <a:p>
            <a:r>
              <a:rPr lang="en-IN" dirty="0">
                <a:solidFill>
                  <a:srgbClr val="AF00DB"/>
                </a:solidFill>
                <a:latin typeface="Consolas"/>
              </a:rPr>
              <a:t>with</a:t>
            </a:r>
            <a:r>
              <a:rPr lang="en-IN" dirty="0">
                <a:solidFill>
                  <a:srgbClr val="3B3B3B"/>
                </a:solidFill>
                <a:latin typeface="Consolas"/>
              </a:rPr>
              <a:t> </a:t>
            </a:r>
            <a:r>
              <a:rPr lang="en-IN" dirty="0">
                <a:solidFill>
                  <a:srgbClr val="795E26"/>
                </a:solidFill>
                <a:latin typeface="Consolas"/>
              </a:rPr>
              <a:t>open</a:t>
            </a:r>
            <a:r>
              <a:rPr lang="en-IN" dirty="0">
                <a:solidFill>
                  <a:srgbClr val="3B3B3B"/>
                </a:solidFill>
                <a:latin typeface="Consolas"/>
              </a:rPr>
              <a:t>(</a:t>
            </a:r>
            <a:r>
              <a:rPr lang="en-IN" dirty="0">
                <a:solidFill>
                  <a:srgbClr val="A31515"/>
                </a:solidFill>
                <a:latin typeface="Consolas"/>
              </a:rPr>
              <a:t>"sample.txt"</a:t>
            </a:r>
            <a:r>
              <a:rPr lang="en-IN" dirty="0">
                <a:solidFill>
                  <a:srgbClr val="3B3B3B"/>
                </a:solidFill>
                <a:latin typeface="Consolas"/>
              </a:rPr>
              <a:t>) </a:t>
            </a:r>
            <a:r>
              <a:rPr lang="en-IN" dirty="0">
                <a:solidFill>
                  <a:srgbClr val="AF00DB"/>
                </a:solidFill>
                <a:latin typeface="Consolas"/>
              </a:rPr>
              <a:t>as</a:t>
            </a:r>
            <a:r>
              <a:rPr lang="en-IN" dirty="0">
                <a:solidFill>
                  <a:srgbClr val="3B3B3B"/>
                </a:solidFill>
                <a:latin typeface="Consolas"/>
              </a:rPr>
              <a:t> </a:t>
            </a:r>
            <a:r>
              <a:rPr lang="en-IN" dirty="0">
                <a:solidFill>
                  <a:srgbClr val="001080"/>
                </a:solidFill>
                <a:latin typeface="Consolas"/>
              </a:rPr>
              <a:t>f1</a:t>
            </a:r>
            <a:r>
              <a:rPr lang="en-IN" dirty="0">
                <a:solidFill>
                  <a:srgbClr val="3B3B3B"/>
                </a:solidFill>
                <a:latin typeface="Consolas"/>
              </a:rPr>
              <a:t>:</a:t>
            </a:r>
          </a:p>
          <a:p>
            <a:r>
              <a:rPr lang="en-IN" dirty="0">
                <a:solidFill>
                  <a:srgbClr val="3B3B3B"/>
                </a:solidFill>
                <a:latin typeface="Consolas"/>
              </a:rPr>
              <a:t>    </a:t>
            </a:r>
            <a:r>
              <a:rPr lang="en-IN" dirty="0">
                <a:solidFill>
                  <a:srgbClr val="001080"/>
                </a:solidFill>
                <a:latin typeface="Consolas"/>
              </a:rPr>
              <a:t>data</a:t>
            </a:r>
            <a:r>
              <a:rPr lang="en-IN" dirty="0">
                <a:solidFill>
                  <a:srgbClr val="000000"/>
                </a:solidFill>
                <a:latin typeface="Consolas"/>
              </a:rPr>
              <a:t>=</a:t>
            </a:r>
            <a:r>
              <a:rPr lang="en-IN" dirty="0">
                <a:solidFill>
                  <a:srgbClr val="001080"/>
                </a:solidFill>
                <a:latin typeface="Consolas"/>
              </a:rPr>
              <a:t>f1</a:t>
            </a:r>
            <a:r>
              <a:rPr lang="en-IN" dirty="0">
                <a:solidFill>
                  <a:srgbClr val="3B3B3B"/>
                </a:solidFill>
                <a:latin typeface="Consolas"/>
              </a:rPr>
              <a:t>.</a:t>
            </a:r>
            <a:r>
              <a:rPr lang="en-IN" dirty="0">
                <a:solidFill>
                  <a:srgbClr val="795E26"/>
                </a:solidFill>
                <a:latin typeface="Consolas"/>
              </a:rPr>
              <a:t>read</a:t>
            </a:r>
            <a:r>
              <a:rPr lang="en-IN" dirty="0">
                <a:solidFill>
                  <a:srgbClr val="3B3B3B"/>
                </a:solidFill>
                <a:latin typeface="Consolas"/>
              </a:rPr>
              <a:t>()</a:t>
            </a:r>
          </a:p>
          <a:p>
            <a:r>
              <a:rPr lang="en-IN" dirty="0">
                <a:solidFill>
                  <a:srgbClr val="3B3B3B"/>
                </a:solidFill>
                <a:latin typeface="Consolas"/>
              </a:rPr>
              <a:t>    </a:t>
            </a:r>
            <a:r>
              <a:rPr lang="en-IN" dirty="0">
                <a:solidFill>
                  <a:srgbClr val="001080"/>
                </a:solidFill>
                <a:latin typeface="Consolas"/>
              </a:rPr>
              <a:t>f1</a:t>
            </a:r>
            <a:r>
              <a:rPr lang="en-IN" dirty="0">
                <a:solidFill>
                  <a:srgbClr val="3B3B3B"/>
                </a:solidFill>
                <a:latin typeface="Consolas"/>
              </a:rPr>
              <a:t>.</a:t>
            </a:r>
            <a:r>
              <a:rPr lang="en-IN" dirty="0">
                <a:solidFill>
                  <a:srgbClr val="795E26"/>
                </a:solidFill>
                <a:latin typeface="Consolas"/>
              </a:rPr>
              <a:t>close</a:t>
            </a:r>
            <a:r>
              <a:rPr lang="en-IN" dirty="0">
                <a:solidFill>
                  <a:srgbClr val="3B3B3B"/>
                </a:solidFill>
                <a:latin typeface="Consolas"/>
              </a:rPr>
              <a:t>()</a:t>
            </a:r>
          </a:p>
          <a:p>
            <a:r>
              <a:rPr lang="en-IN" dirty="0">
                <a:solidFill>
                  <a:srgbClr val="3B3B3B"/>
                </a:solidFill>
                <a:latin typeface="Consolas"/>
              </a:rPr>
              <a:t/>
            </a:r>
            <a:br>
              <a:rPr lang="en-IN" dirty="0">
                <a:solidFill>
                  <a:srgbClr val="3B3B3B"/>
                </a:solidFill>
                <a:latin typeface="Consolas"/>
              </a:rPr>
            </a:br>
            <a:r>
              <a:rPr lang="en-IN" dirty="0" err="1">
                <a:solidFill>
                  <a:srgbClr val="001080"/>
                </a:solidFill>
                <a:latin typeface="Consolas"/>
              </a:rPr>
              <a:t>ts</a:t>
            </a:r>
            <a:r>
              <a:rPr lang="en-IN" dirty="0">
                <a:solidFill>
                  <a:srgbClr val="000000"/>
                </a:solidFill>
                <a:latin typeface="Consolas"/>
              </a:rPr>
              <a:t>=</a:t>
            </a:r>
            <a:r>
              <a:rPr lang="en-IN" dirty="0" err="1">
                <a:solidFill>
                  <a:srgbClr val="267F99"/>
                </a:solidFill>
                <a:latin typeface="Consolas"/>
              </a:rPr>
              <a:t>RecursiveCharacterTextSplitter</a:t>
            </a:r>
            <a:r>
              <a:rPr lang="en-IN" dirty="0">
                <a:solidFill>
                  <a:srgbClr val="3B3B3B"/>
                </a:solidFill>
                <a:latin typeface="Consolas"/>
              </a:rPr>
              <a:t>(</a:t>
            </a:r>
            <a:r>
              <a:rPr lang="en-IN" dirty="0" err="1">
                <a:solidFill>
                  <a:srgbClr val="001080"/>
                </a:solidFill>
                <a:latin typeface="Consolas"/>
              </a:rPr>
              <a:t>chunk_size</a:t>
            </a:r>
            <a:r>
              <a:rPr lang="en-IN" dirty="0">
                <a:solidFill>
                  <a:srgbClr val="000000"/>
                </a:solidFill>
                <a:latin typeface="Consolas"/>
              </a:rPr>
              <a:t>=</a:t>
            </a:r>
            <a:r>
              <a:rPr lang="en-IN" dirty="0">
                <a:solidFill>
                  <a:srgbClr val="098658"/>
                </a:solidFill>
                <a:latin typeface="Consolas"/>
              </a:rPr>
              <a:t>100</a:t>
            </a:r>
            <a:r>
              <a:rPr lang="en-IN" dirty="0">
                <a:solidFill>
                  <a:srgbClr val="3B3B3B"/>
                </a:solidFill>
                <a:latin typeface="Consolas"/>
              </a:rPr>
              <a:t>,</a:t>
            </a:r>
            <a:r>
              <a:rPr lang="en-IN" dirty="0">
                <a:solidFill>
                  <a:srgbClr val="001080"/>
                </a:solidFill>
                <a:latin typeface="Consolas"/>
              </a:rPr>
              <a:t>chunk_overlap</a:t>
            </a:r>
            <a:r>
              <a:rPr lang="en-IN" dirty="0">
                <a:solidFill>
                  <a:srgbClr val="000000"/>
                </a:solidFill>
                <a:latin typeface="Consolas"/>
              </a:rPr>
              <a:t>=</a:t>
            </a:r>
            <a:r>
              <a:rPr lang="en-IN" dirty="0">
                <a:solidFill>
                  <a:srgbClr val="098658"/>
                </a:solidFill>
                <a:latin typeface="Consolas"/>
              </a:rPr>
              <a:t>20</a:t>
            </a:r>
            <a:r>
              <a:rPr lang="en-IN" dirty="0">
                <a:solidFill>
                  <a:srgbClr val="3B3B3B"/>
                </a:solidFill>
                <a:latin typeface="Consolas"/>
              </a:rPr>
              <a:t>,</a:t>
            </a:r>
            <a:r>
              <a:rPr lang="en-IN" dirty="0">
                <a:solidFill>
                  <a:srgbClr val="001080"/>
                </a:solidFill>
                <a:latin typeface="Consolas"/>
              </a:rPr>
              <a:t>length_function</a:t>
            </a:r>
            <a:r>
              <a:rPr lang="en-IN" dirty="0">
                <a:solidFill>
                  <a:srgbClr val="000000"/>
                </a:solidFill>
                <a:latin typeface="Consolas"/>
              </a:rPr>
              <a:t>=</a:t>
            </a:r>
            <a:r>
              <a:rPr lang="en-IN" dirty="0" err="1">
                <a:solidFill>
                  <a:srgbClr val="795E26"/>
                </a:solidFill>
                <a:latin typeface="Consolas"/>
              </a:rPr>
              <a:t>len</a:t>
            </a:r>
            <a:r>
              <a:rPr lang="en-IN" dirty="0" err="1">
                <a:solidFill>
                  <a:srgbClr val="3B3B3B"/>
                </a:solidFill>
                <a:latin typeface="Consolas"/>
              </a:rPr>
              <a:t>,</a:t>
            </a:r>
            <a:r>
              <a:rPr lang="en-IN" dirty="0" err="1">
                <a:solidFill>
                  <a:srgbClr val="001080"/>
                </a:solidFill>
                <a:latin typeface="Consolas"/>
              </a:rPr>
              <a:t>is_separator_regex</a:t>
            </a:r>
            <a:r>
              <a:rPr lang="en-IN" dirty="0">
                <a:solidFill>
                  <a:srgbClr val="000000"/>
                </a:solidFill>
                <a:latin typeface="Consolas"/>
              </a:rPr>
              <a:t>=</a:t>
            </a:r>
            <a:r>
              <a:rPr lang="en-IN" dirty="0">
                <a:solidFill>
                  <a:srgbClr val="0000FF"/>
                </a:solidFill>
                <a:latin typeface="Consolas"/>
              </a:rPr>
              <a:t>False</a:t>
            </a:r>
            <a:r>
              <a:rPr lang="en-IN" dirty="0">
                <a:solidFill>
                  <a:srgbClr val="3B3B3B"/>
                </a:solidFill>
                <a:latin typeface="Consolas"/>
              </a:rPr>
              <a:t>)</a:t>
            </a:r>
          </a:p>
          <a:p>
            <a:r>
              <a:rPr lang="en-IN" dirty="0">
                <a:solidFill>
                  <a:srgbClr val="001080"/>
                </a:solidFill>
                <a:latin typeface="Consolas"/>
              </a:rPr>
              <a:t>texts</a:t>
            </a:r>
            <a:r>
              <a:rPr lang="en-IN" dirty="0">
                <a:solidFill>
                  <a:srgbClr val="000000"/>
                </a:solidFill>
                <a:latin typeface="Consolas"/>
              </a:rPr>
              <a:t>=</a:t>
            </a:r>
            <a:r>
              <a:rPr lang="en-IN" dirty="0" err="1">
                <a:solidFill>
                  <a:srgbClr val="001080"/>
                </a:solidFill>
                <a:latin typeface="Consolas"/>
              </a:rPr>
              <a:t>ts</a:t>
            </a:r>
            <a:r>
              <a:rPr lang="en-IN" dirty="0" err="1">
                <a:solidFill>
                  <a:srgbClr val="3B3B3B"/>
                </a:solidFill>
                <a:latin typeface="Consolas"/>
              </a:rPr>
              <a:t>.</a:t>
            </a:r>
            <a:r>
              <a:rPr lang="en-IN" dirty="0" err="1">
                <a:solidFill>
                  <a:srgbClr val="795E26"/>
                </a:solidFill>
                <a:latin typeface="Consolas"/>
              </a:rPr>
              <a:t>create_documents</a:t>
            </a:r>
            <a:r>
              <a:rPr lang="en-IN" dirty="0">
                <a:solidFill>
                  <a:srgbClr val="3B3B3B"/>
                </a:solidFill>
                <a:latin typeface="Consolas"/>
              </a:rPr>
              <a:t>([</a:t>
            </a:r>
            <a:r>
              <a:rPr lang="en-IN" dirty="0">
                <a:solidFill>
                  <a:srgbClr val="001080"/>
                </a:solidFill>
                <a:latin typeface="Consolas"/>
              </a:rPr>
              <a:t>data</a:t>
            </a:r>
            <a:r>
              <a:rPr lang="en-IN" dirty="0">
                <a:solidFill>
                  <a:srgbClr val="3B3B3B"/>
                </a:solidFill>
                <a:latin typeface="Consolas"/>
              </a:rPr>
              <a:t>])</a:t>
            </a:r>
          </a:p>
          <a:p>
            <a:r>
              <a:rPr lang="en-IN" dirty="0">
                <a:solidFill>
                  <a:srgbClr val="AF00DB"/>
                </a:solidFill>
                <a:latin typeface="Consolas"/>
              </a:rPr>
              <a:t>for</a:t>
            </a:r>
            <a:r>
              <a:rPr lang="en-IN" dirty="0">
                <a:solidFill>
                  <a:srgbClr val="3B3B3B"/>
                </a:solidFill>
                <a:latin typeface="Consolas"/>
              </a:rPr>
              <a:t> </a:t>
            </a:r>
            <a:r>
              <a:rPr lang="en-IN" dirty="0">
                <a:solidFill>
                  <a:srgbClr val="001080"/>
                </a:solidFill>
                <a:latin typeface="Consolas"/>
              </a:rPr>
              <a:t>text</a:t>
            </a:r>
            <a:r>
              <a:rPr lang="en-IN" dirty="0">
                <a:solidFill>
                  <a:srgbClr val="3B3B3B"/>
                </a:solidFill>
                <a:latin typeface="Consolas"/>
              </a:rPr>
              <a:t> </a:t>
            </a:r>
            <a:r>
              <a:rPr lang="en-IN" dirty="0">
                <a:solidFill>
                  <a:srgbClr val="AF00DB"/>
                </a:solidFill>
                <a:latin typeface="Consolas"/>
              </a:rPr>
              <a:t>in</a:t>
            </a:r>
            <a:r>
              <a:rPr lang="en-IN" dirty="0">
                <a:solidFill>
                  <a:srgbClr val="3B3B3B"/>
                </a:solidFill>
                <a:latin typeface="Consolas"/>
              </a:rPr>
              <a:t> </a:t>
            </a:r>
            <a:r>
              <a:rPr lang="en-IN" dirty="0">
                <a:solidFill>
                  <a:srgbClr val="001080"/>
                </a:solidFill>
                <a:latin typeface="Consolas"/>
              </a:rPr>
              <a:t>texts</a:t>
            </a:r>
            <a:r>
              <a:rPr lang="en-IN" dirty="0">
                <a:solidFill>
                  <a:srgbClr val="3B3B3B"/>
                </a:solidFill>
                <a:latin typeface="Consolas"/>
              </a:rPr>
              <a:t>:</a:t>
            </a:r>
          </a:p>
          <a:p>
            <a:r>
              <a:rPr lang="en-IN" dirty="0">
                <a:solidFill>
                  <a:srgbClr val="3B3B3B"/>
                </a:solidFill>
                <a:latin typeface="Consolas"/>
              </a:rPr>
              <a:t>    </a:t>
            </a:r>
            <a:r>
              <a:rPr lang="en-IN" dirty="0">
                <a:solidFill>
                  <a:srgbClr val="795E26"/>
                </a:solidFill>
                <a:latin typeface="Consolas"/>
              </a:rPr>
              <a:t>print</a:t>
            </a:r>
            <a:r>
              <a:rPr lang="en-IN" dirty="0">
                <a:solidFill>
                  <a:srgbClr val="3B3B3B"/>
                </a:solidFill>
                <a:latin typeface="Consolas"/>
              </a:rPr>
              <a:t>(</a:t>
            </a:r>
            <a:r>
              <a:rPr lang="en-IN" dirty="0" err="1">
                <a:solidFill>
                  <a:srgbClr val="001080"/>
                </a:solidFill>
                <a:latin typeface="Consolas"/>
              </a:rPr>
              <a:t>text</a:t>
            </a:r>
            <a:r>
              <a:rPr lang="en-IN" dirty="0" err="1">
                <a:solidFill>
                  <a:srgbClr val="3B3B3B"/>
                </a:solidFill>
                <a:latin typeface="Consolas"/>
              </a:rPr>
              <a:t>.</a:t>
            </a:r>
            <a:r>
              <a:rPr lang="en-IN" dirty="0" err="1">
                <a:solidFill>
                  <a:srgbClr val="001080"/>
                </a:solidFill>
                <a:latin typeface="Consolas"/>
              </a:rPr>
              <a:t>page_content</a:t>
            </a:r>
            <a:r>
              <a:rPr lang="en-IN">
                <a:solidFill>
                  <a:srgbClr val="000000"/>
                </a:solidFill>
                <a:latin typeface="Consolas"/>
              </a:rPr>
              <a:t>+</a:t>
            </a:r>
            <a:r>
              <a:rPr lang="en-IN">
                <a:solidFill>
                  <a:srgbClr val="A31515"/>
                </a:solidFill>
                <a:latin typeface="Consolas"/>
              </a:rPr>
              <a:t>"</a:t>
            </a:r>
            <a:r>
              <a:rPr lang="en-IN">
                <a:solidFill>
                  <a:srgbClr val="EE0000"/>
                </a:solidFill>
                <a:latin typeface="Consolas"/>
              </a:rPr>
              <a:t>\n\n</a:t>
            </a:r>
            <a:r>
              <a:rPr lang="en-IN">
                <a:solidFill>
                  <a:srgbClr val="A31515"/>
                </a:solidFill>
                <a:latin typeface="Consolas"/>
              </a:rPr>
              <a:t>"</a:t>
            </a:r>
            <a:r>
              <a:rPr lang="en-IN">
                <a:solidFill>
                  <a:srgbClr val="3B3B3B"/>
                </a:solidFill>
                <a:latin typeface="Consolas"/>
              </a:rPr>
              <a:t>)</a:t>
            </a:r>
          </a:p>
          <a:p>
            <a:endParaRPr lang="en-IN" dirty="0"/>
          </a:p>
        </p:txBody>
      </p:sp>
    </p:spTree>
    <p:extLst>
      <p:ext uri="{BB962C8B-B14F-4D97-AF65-F5344CB8AC3E}">
        <p14:creationId xmlns:p14="http://schemas.microsoft.com/office/powerpoint/2010/main" val="992176590"/>
      </p:ext>
    </p:extLst>
  </p:cSld>
  <p:clrMapOvr>
    <a:masterClrMapping/>
  </p:clrMapOvr>
</p:sld>
</file>

<file path=ppt/theme/theme1.xml><?xml version="1.0" encoding="utf-8"?>
<a:theme xmlns:a="http://schemas.openxmlformats.org/drawingml/2006/main" name="AdornVTI">
  <a:themeElements>
    <a:clrScheme name="AnalogousFromDarkSeedLeftStep">
      <a:dk1>
        <a:srgbClr val="000000"/>
      </a:dk1>
      <a:lt1>
        <a:srgbClr val="FFFFFF"/>
      </a:lt1>
      <a:dk2>
        <a:srgbClr val="1B2830"/>
      </a:dk2>
      <a:lt2>
        <a:srgbClr val="F1F3F0"/>
      </a:lt2>
      <a:accent1>
        <a:srgbClr val="A629E7"/>
      </a:accent1>
      <a:accent2>
        <a:srgbClr val="592FD9"/>
      </a:accent2>
      <a:accent3>
        <a:srgbClr val="294AE7"/>
      </a:accent3>
      <a:accent4>
        <a:srgbClr val="1787D5"/>
      </a:accent4>
      <a:accent5>
        <a:srgbClr val="22BFBE"/>
      </a:accent5>
      <a:accent6>
        <a:srgbClr val="16C67B"/>
      </a:accent6>
      <a:hlink>
        <a:srgbClr val="3897A9"/>
      </a:hlink>
      <a:folHlink>
        <a:srgbClr val="7F7F7F"/>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AdornVTI" id="{497E3FA9-5A27-4D12-9D04-917BEF3D1303}" vid="{34192A01-61CA-4566-9818-841C607496F7}"/>
    </a:ext>
  </a:extLst>
</a:theme>
</file>

<file path=docProps/app.xml><?xml version="1.0" encoding="utf-8"?>
<Properties xmlns="http://schemas.openxmlformats.org/officeDocument/2006/extended-properties" xmlns:vt="http://schemas.openxmlformats.org/officeDocument/2006/docPropsVTypes">
  <TotalTime>1608</TotalTime>
  <Words>290</Words>
  <Application>Microsoft Office PowerPoint</Application>
  <PresentationFormat>Custom</PresentationFormat>
  <Paragraphs>25</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AdornVTI</vt:lpstr>
      <vt:lpstr>Langchain complete tutorial for beginners</vt:lpstr>
      <vt:lpstr>Langchain Text Splitters</vt:lpstr>
      <vt:lpstr>RecursiveCharacterTextSplitter</vt:lpstr>
      <vt:lpstr>Sample code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Langchain complete tutorial for beginners</dc:title>
  <dc:creator>roni das</dc:creator>
  <cp:lastModifiedBy>welcome</cp:lastModifiedBy>
  <cp:revision>55</cp:revision>
  <dcterms:created xsi:type="dcterms:W3CDTF">2023-10-15T17:24:57Z</dcterms:created>
  <dcterms:modified xsi:type="dcterms:W3CDTF">2024-01-04T13:38:33Z</dcterms:modified>
</cp:coreProperties>
</file>