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 id="261"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94"/>
  </p:normalViewPr>
  <p:slideViewPr>
    <p:cSldViewPr snapToGrid="0">
      <p:cViewPr varScale="1">
        <p:scale>
          <a:sx n="121" d="100"/>
          <a:sy n="121" d="100"/>
        </p:scale>
        <p:origin x="448"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921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938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581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3745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5271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469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147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416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1839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3/23/24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1278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3/23/24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831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vectara.com/integrations/langcha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blue abstract watercolor pattern on a white background">
            <a:extLst>
              <a:ext uri="{FF2B5EF4-FFF2-40B4-BE49-F238E27FC236}">
                <a16:creationId xmlns:a16="http://schemas.microsoft.com/office/drawing/2014/main" id="{E070731E-EBD1-ADE7-517B-33DC09A0A4B3}"/>
              </a:ext>
            </a:extLst>
          </p:cNvPr>
          <p:cNvPicPr>
            <a:picLocks noChangeAspect="1"/>
          </p:cNvPicPr>
          <p:nvPr/>
        </p:nvPicPr>
        <p:blipFill rotWithShape="1">
          <a:blip r:embed="rId2"/>
          <a:srcRect t="14644" b="1086"/>
          <a:stretch/>
        </p:blipFill>
        <p:spPr>
          <a:xfrm>
            <a:off x="20" y="10"/>
            <a:ext cx="12191980" cy="6857989"/>
          </a:xfrm>
          <a:prstGeom prst="rect">
            <a:avLst/>
          </a:prstGeom>
        </p:spPr>
      </p:pic>
      <p:sp>
        <p:nvSpPr>
          <p:cNvPr id="19"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49E78-0EC1-0695-AA0A-FBB3C4D4A51E}"/>
              </a:ext>
            </a:extLst>
          </p:cNvPr>
          <p:cNvSpPr>
            <a:spLocks noGrp="1"/>
          </p:cNvSpPr>
          <p:nvPr>
            <p:ph type="ctrTitle"/>
          </p:nvPr>
        </p:nvSpPr>
        <p:spPr>
          <a:xfrm>
            <a:off x="7212119" y="1066800"/>
            <a:ext cx="3931320" cy="2267193"/>
          </a:xfrm>
        </p:spPr>
        <p:txBody>
          <a:bodyPr>
            <a:normAutofit/>
          </a:bodyPr>
          <a:lstStyle/>
          <a:p>
            <a:r>
              <a:rPr lang="en-US" dirty="0">
                <a:solidFill>
                  <a:schemeClr val="accent3"/>
                </a:solidFill>
              </a:rPr>
              <a:t>Langchain complete tutorial for beginners</a:t>
            </a:r>
          </a:p>
        </p:txBody>
      </p:sp>
      <p:sp>
        <p:nvSpPr>
          <p:cNvPr id="3" name="Subtitle 2">
            <a:extLst>
              <a:ext uri="{FF2B5EF4-FFF2-40B4-BE49-F238E27FC236}">
                <a16:creationId xmlns:a16="http://schemas.microsoft.com/office/drawing/2014/main" id="{5DF50B34-7F53-0159-29A9-7A7B2D0BB12D}"/>
              </a:ext>
            </a:extLst>
          </p:cNvPr>
          <p:cNvSpPr>
            <a:spLocks noGrp="1"/>
          </p:cNvSpPr>
          <p:nvPr>
            <p:ph type="subTitle" idx="1"/>
          </p:nvPr>
        </p:nvSpPr>
        <p:spPr>
          <a:xfrm>
            <a:off x="7075715" y="3603171"/>
            <a:ext cx="4067726" cy="2958323"/>
          </a:xfrm>
        </p:spPr>
        <p:txBody>
          <a:bodyPr>
            <a:noAutofit/>
          </a:bodyPr>
          <a:lstStyle/>
          <a:p>
            <a:r>
              <a:rPr lang="en-US" b="1" cap="all" spc="390" dirty="0">
                <a:solidFill>
                  <a:schemeClr val="accent3"/>
                </a:solidFill>
                <a:latin typeface="+mj-lt"/>
                <a:ea typeface="+mj-ea"/>
                <a:cs typeface="+mj-cs"/>
              </a:rPr>
              <a:t>Chat with </a:t>
            </a:r>
            <a:r>
              <a:rPr lang="en-US" b="1" cap="all" spc="390" dirty="0" err="1">
                <a:solidFill>
                  <a:schemeClr val="accent3"/>
                </a:solidFill>
                <a:latin typeface="+mj-lt"/>
                <a:ea typeface="+mj-ea"/>
                <a:cs typeface="+mj-cs"/>
              </a:rPr>
              <a:t>aws</a:t>
            </a:r>
            <a:r>
              <a:rPr lang="en-US" b="1" cap="all" spc="390" dirty="0">
                <a:solidFill>
                  <a:schemeClr val="accent3"/>
                </a:solidFill>
                <a:latin typeface="+mj-lt"/>
                <a:ea typeface="+mj-ea"/>
                <a:cs typeface="+mj-cs"/>
              </a:rPr>
              <a:t> s3 bucket files </a:t>
            </a:r>
            <a:r>
              <a:rPr lang="en-US" b="1" cap="all" spc="390" dirty="0" err="1">
                <a:solidFill>
                  <a:schemeClr val="accent3"/>
                </a:solidFill>
                <a:latin typeface="+mj-lt"/>
                <a:ea typeface="+mj-ea"/>
                <a:cs typeface="+mj-cs"/>
              </a:rPr>
              <a:t>langchain</a:t>
            </a:r>
            <a:r>
              <a:rPr lang="en-US" b="1" cap="all" spc="390" dirty="0">
                <a:solidFill>
                  <a:schemeClr val="accent3"/>
                </a:solidFill>
                <a:latin typeface="+mj-lt"/>
                <a:ea typeface="+mj-ea"/>
                <a:cs typeface="+mj-cs"/>
              </a:rPr>
              <a:t> &amp; OPENAI</a:t>
            </a:r>
          </a:p>
          <a:p>
            <a:r>
              <a:rPr lang="en-US" b="1" cap="all" spc="390" dirty="0">
                <a:solidFill>
                  <a:schemeClr val="accent3"/>
                </a:solidFill>
                <a:latin typeface="+mj-lt"/>
                <a:ea typeface="+mj-ea"/>
                <a:cs typeface="+mj-cs"/>
              </a:rPr>
              <a:t>=================</a:t>
            </a:r>
          </a:p>
          <a:p>
            <a:r>
              <a:rPr lang="en-US" b="1" cap="all" spc="390" dirty="0">
                <a:solidFill>
                  <a:schemeClr val="accent3"/>
                </a:solidFill>
                <a:latin typeface="+mj-lt"/>
                <a:ea typeface="+mj-ea"/>
                <a:cs typeface="+mj-cs"/>
              </a:rPr>
              <a:t>Tutorial:50</a:t>
            </a:r>
          </a:p>
        </p:txBody>
      </p:sp>
      <p:pic>
        <p:nvPicPr>
          <p:cNvPr id="6" name="Picture 5" descr="A logo of a person with glasses&#10;&#10;Description automatically generated">
            <a:extLst>
              <a:ext uri="{FF2B5EF4-FFF2-40B4-BE49-F238E27FC236}">
                <a16:creationId xmlns:a16="http://schemas.microsoft.com/office/drawing/2014/main" id="{EC1B70AB-4AF2-8081-F252-DC8953E87874}"/>
              </a:ext>
            </a:extLst>
          </p:cNvPr>
          <p:cNvPicPr>
            <a:picLocks noChangeAspect="1"/>
          </p:cNvPicPr>
          <p:nvPr/>
        </p:nvPicPr>
        <p:blipFill>
          <a:blip r:embed="rId3"/>
          <a:stretch>
            <a:fillRect/>
          </a:stretch>
        </p:blipFill>
        <p:spPr>
          <a:xfrm>
            <a:off x="1048560" y="633170"/>
            <a:ext cx="4762500" cy="4762500"/>
          </a:xfrm>
          <a:prstGeom prst="rect">
            <a:avLst/>
          </a:prstGeom>
        </p:spPr>
      </p:pic>
    </p:spTree>
    <p:extLst>
      <p:ext uri="{BB962C8B-B14F-4D97-AF65-F5344CB8AC3E}">
        <p14:creationId xmlns:p14="http://schemas.microsoft.com/office/powerpoint/2010/main" val="427639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D0EC-5238-F4BF-1133-D79265EE0945}"/>
              </a:ext>
            </a:extLst>
          </p:cNvPr>
          <p:cNvSpPr>
            <a:spLocks noGrp="1"/>
          </p:cNvSpPr>
          <p:nvPr>
            <p:ph type="title"/>
          </p:nvPr>
        </p:nvSpPr>
        <p:spPr>
          <a:xfrm>
            <a:off x="1112676" y="527957"/>
            <a:ext cx="10134600" cy="1288489"/>
          </a:xfrm>
        </p:spPr>
        <p:txBody>
          <a:bodyPr/>
          <a:lstStyle/>
          <a:p>
            <a:r>
              <a:rPr lang="en-US" b="1" dirty="0">
                <a:solidFill>
                  <a:schemeClr val="accent3"/>
                </a:solidFill>
              </a:rPr>
              <a:t>What we will do  </a:t>
            </a:r>
          </a:p>
        </p:txBody>
      </p:sp>
      <p:sp>
        <p:nvSpPr>
          <p:cNvPr id="4" name="Content Placeholder 3"/>
          <p:cNvSpPr>
            <a:spLocks noGrp="1"/>
          </p:cNvSpPr>
          <p:nvPr>
            <p:ph idx="1"/>
          </p:nvPr>
        </p:nvSpPr>
        <p:spPr>
          <a:xfrm>
            <a:off x="242597" y="1875453"/>
            <a:ext cx="10920704" cy="4655976"/>
          </a:xfrm>
        </p:spPr>
        <p:txBody>
          <a:bodyPr>
            <a:normAutofit/>
          </a:bodyPr>
          <a:lstStyle/>
          <a:p>
            <a:pPr marL="342900" indent="-342900">
              <a:buFont typeface="Arial" pitchFamily="34" charset="0"/>
              <a:buChar char="•"/>
            </a:pPr>
            <a:r>
              <a:rPr lang="en-US" dirty="0">
                <a:solidFill>
                  <a:schemeClr val="accent2"/>
                </a:solidFill>
              </a:rPr>
              <a:t>Read multiple files from </a:t>
            </a:r>
            <a:r>
              <a:rPr lang="en-US" dirty="0" err="1">
                <a:solidFill>
                  <a:schemeClr val="accent2"/>
                </a:solidFill>
              </a:rPr>
              <a:t>aws</a:t>
            </a:r>
            <a:r>
              <a:rPr lang="en-US" dirty="0">
                <a:solidFill>
                  <a:schemeClr val="accent2"/>
                </a:solidFill>
              </a:rPr>
              <a:t> s3 bucket using </a:t>
            </a:r>
            <a:r>
              <a:rPr lang="en-US" dirty="0" err="1">
                <a:solidFill>
                  <a:schemeClr val="accent2"/>
                </a:solidFill>
              </a:rPr>
              <a:t>langchain</a:t>
            </a:r>
            <a:r>
              <a:rPr lang="en-US" dirty="0">
                <a:solidFill>
                  <a:schemeClr val="accent2"/>
                </a:solidFill>
              </a:rPr>
              <a:t> document loader</a:t>
            </a:r>
          </a:p>
          <a:p>
            <a:pPr marL="342900" indent="-342900">
              <a:buFont typeface="Arial" pitchFamily="34" charset="0"/>
              <a:buChar char="•"/>
            </a:pPr>
            <a:r>
              <a:rPr lang="en-US" dirty="0">
                <a:solidFill>
                  <a:schemeClr val="accent2"/>
                </a:solidFill>
              </a:rPr>
              <a:t>Use prompt to get answer</a:t>
            </a:r>
          </a:p>
          <a:p>
            <a:pPr marL="342900" indent="-342900">
              <a:buFont typeface="Arial" pitchFamily="34" charset="0"/>
              <a:buChar char="•"/>
            </a:pPr>
            <a:endParaRPr lang="en-US" dirty="0">
              <a:solidFill>
                <a:schemeClr val="accent2"/>
              </a:solidFill>
            </a:endParaRPr>
          </a:p>
          <a:p>
            <a:pPr marL="342900" indent="-342900">
              <a:buFont typeface="Arial" pitchFamily="34" charset="0"/>
              <a:buChar char="•"/>
            </a:pPr>
            <a:endParaRPr lang="en-IN" dirty="0">
              <a:solidFill>
                <a:schemeClr val="accent2"/>
              </a:solidFill>
            </a:endParaRPr>
          </a:p>
        </p:txBody>
      </p:sp>
    </p:spTree>
    <p:extLst>
      <p:ext uri="{BB962C8B-B14F-4D97-AF65-F5344CB8AC3E}">
        <p14:creationId xmlns:p14="http://schemas.microsoft.com/office/powerpoint/2010/main" val="212257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30DC-D453-3BB8-7DA4-F9C892E475B8}"/>
              </a:ext>
            </a:extLst>
          </p:cNvPr>
          <p:cNvSpPr>
            <a:spLocks noGrp="1"/>
          </p:cNvSpPr>
          <p:nvPr>
            <p:ph type="title"/>
          </p:nvPr>
        </p:nvSpPr>
        <p:spPr/>
        <p:txBody>
          <a:bodyPr/>
          <a:lstStyle/>
          <a:p>
            <a:r>
              <a:rPr lang="en-US" dirty="0"/>
              <a:t>Pre-requisite</a:t>
            </a:r>
          </a:p>
        </p:txBody>
      </p:sp>
      <p:sp>
        <p:nvSpPr>
          <p:cNvPr id="3" name="Content Placeholder 2">
            <a:extLst>
              <a:ext uri="{FF2B5EF4-FFF2-40B4-BE49-F238E27FC236}">
                <a16:creationId xmlns:a16="http://schemas.microsoft.com/office/drawing/2014/main" id="{97BB2756-7AE8-9C30-D7A2-68D8828B0674}"/>
              </a:ext>
            </a:extLst>
          </p:cNvPr>
          <p:cNvSpPr>
            <a:spLocks noGrp="1"/>
          </p:cNvSpPr>
          <p:nvPr>
            <p:ph idx="1"/>
          </p:nvPr>
        </p:nvSpPr>
        <p:spPr/>
        <p:txBody>
          <a:bodyPr>
            <a:normAutofit lnSpcReduction="10000"/>
          </a:bodyPr>
          <a:lstStyle/>
          <a:p>
            <a:r>
              <a:rPr lang="en-IN" b="0" i="0" dirty="0">
                <a:solidFill>
                  <a:srgbClr val="1C1E21"/>
                </a:solidFill>
                <a:effectLst/>
                <a:latin typeface="system-ui"/>
              </a:rPr>
              <a:t>You will need a </a:t>
            </a:r>
            <a:r>
              <a:rPr lang="en-IN" b="0" i="0" dirty="0" err="1">
                <a:solidFill>
                  <a:srgbClr val="1C1E21"/>
                </a:solidFill>
                <a:effectLst/>
                <a:latin typeface="system-ui"/>
              </a:rPr>
              <a:t>Vectara</a:t>
            </a:r>
            <a:r>
              <a:rPr lang="en-IN" b="0" i="0" dirty="0">
                <a:solidFill>
                  <a:srgbClr val="1C1E21"/>
                </a:solidFill>
                <a:effectLst/>
                <a:latin typeface="system-ui"/>
              </a:rPr>
              <a:t> account to use </a:t>
            </a:r>
            <a:r>
              <a:rPr lang="en-IN" b="0" i="0" dirty="0" err="1">
                <a:solidFill>
                  <a:srgbClr val="1C1E21"/>
                </a:solidFill>
                <a:effectLst/>
                <a:latin typeface="system-ui"/>
              </a:rPr>
              <a:t>Vectara</a:t>
            </a:r>
            <a:r>
              <a:rPr lang="en-IN" b="0" i="0" dirty="0">
                <a:solidFill>
                  <a:srgbClr val="1C1E21"/>
                </a:solidFill>
                <a:effectLst/>
                <a:latin typeface="system-ui"/>
              </a:rPr>
              <a:t> with </a:t>
            </a:r>
            <a:r>
              <a:rPr lang="en-IN" b="0" i="0" dirty="0" err="1">
                <a:solidFill>
                  <a:srgbClr val="1C1E21"/>
                </a:solidFill>
                <a:effectLst/>
                <a:latin typeface="system-ui"/>
              </a:rPr>
              <a:t>LangChain</a:t>
            </a:r>
            <a:r>
              <a:rPr lang="en-IN" b="0" i="0" dirty="0">
                <a:solidFill>
                  <a:srgbClr val="1C1E21"/>
                </a:solidFill>
                <a:effectLst/>
                <a:latin typeface="system-ui"/>
              </a:rPr>
              <a:t>. To get started, use the following steps: 1. </a:t>
            </a:r>
            <a:r>
              <a:rPr lang="en-IN" b="0" i="0" dirty="0">
                <a:effectLst/>
                <a:latin typeface="system-ui"/>
                <a:hlinkClick r:id="rId2"/>
              </a:rPr>
              <a:t>Sign up</a:t>
            </a:r>
            <a:r>
              <a:rPr lang="en-IN" b="0" i="0" dirty="0">
                <a:solidFill>
                  <a:srgbClr val="1C1E21"/>
                </a:solidFill>
                <a:effectLst/>
                <a:latin typeface="system-ui"/>
              </a:rPr>
              <a:t> for a </a:t>
            </a:r>
            <a:r>
              <a:rPr lang="en-IN" b="0" i="0" dirty="0" err="1">
                <a:solidFill>
                  <a:srgbClr val="1C1E21"/>
                </a:solidFill>
                <a:effectLst/>
                <a:latin typeface="system-ui"/>
              </a:rPr>
              <a:t>Vectara</a:t>
            </a:r>
            <a:r>
              <a:rPr lang="en-IN" b="0" i="0" dirty="0">
                <a:solidFill>
                  <a:srgbClr val="1C1E21"/>
                </a:solidFill>
                <a:effectLst/>
                <a:latin typeface="system-ui"/>
              </a:rPr>
              <a:t> account if you don’t already have one. Once you have completed your sign up you will have a </a:t>
            </a:r>
            <a:r>
              <a:rPr lang="en-IN" b="0" i="0" dirty="0" err="1">
                <a:solidFill>
                  <a:srgbClr val="1C1E21"/>
                </a:solidFill>
                <a:effectLst/>
                <a:latin typeface="system-ui"/>
              </a:rPr>
              <a:t>Vectara</a:t>
            </a:r>
            <a:r>
              <a:rPr lang="en-IN" b="0" i="0" dirty="0">
                <a:solidFill>
                  <a:srgbClr val="1C1E21"/>
                </a:solidFill>
                <a:effectLst/>
                <a:latin typeface="system-ui"/>
              </a:rPr>
              <a:t> customer ID. You can find your customer ID by clicking on your name, on the top-right of the </a:t>
            </a:r>
            <a:r>
              <a:rPr lang="en-IN" b="0" i="0" dirty="0" err="1">
                <a:solidFill>
                  <a:srgbClr val="1C1E21"/>
                </a:solidFill>
                <a:effectLst/>
                <a:latin typeface="system-ui"/>
              </a:rPr>
              <a:t>Vectara</a:t>
            </a:r>
            <a:r>
              <a:rPr lang="en-IN" b="0" i="0" dirty="0">
                <a:solidFill>
                  <a:srgbClr val="1C1E21"/>
                </a:solidFill>
                <a:effectLst/>
                <a:latin typeface="system-ui"/>
              </a:rPr>
              <a:t> console window. 2. Within your account you can create one or more corpora. Each corpus represents an area that stores text data upon ingest from input documents. To create a corpus, use the </a:t>
            </a:r>
            <a:r>
              <a:rPr lang="en-IN" b="1" i="0" dirty="0">
                <a:solidFill>
                  <a:srgbClr val="1C1E21"/>
                </a:solidFill>
                <a:effectLst/>
                <a:latin typeface="system-ui"/>
              </a:rPr>
              <a:t>“Create Corpus”</a:t>
            </a:r>
            <a:r>
              <a:rPr lang="en-IN" b="0" i="0" dirty="0">
                <a:solidFill>
                  <a:srgbClr val="1C1E21"/>
                </a:solidFill>
                <a:effectLst/>
                <a:latin typeface="system-ui"/>
              </a:rPr>
              <a:t> button. You then provide a name to your corpus as well as a description. Optionally you can define filtering attributes and apply some advanced options. If you click on your created corpus, you can see its name and corpus ID right on the top. 3. Next you’ll need to create API keys to access the corpus. Click on the </a:t>
            </a:r>
            <a:r>
              <a:rPr lang="en-IN" b="1" i="0" dirty="0">
                <a:solidFill>
                  <a:srgbClr val="1C1E21"/>
                </a:solidFill>
                <a:effectLst/>
                <a:latin typeface="system-ui"/>
              </a:rPr>
              <a:t>“Authorization”</a:t>
            </a:r>
            <a:r>
              <a:rPr lang="en-IN" b="0" i="0" dirty="0">
                <a:solidFill>
                  <a:srgbClr val="1C1E21"/>
                </a:solidFill>
                <a:effectLst/>
                <a:latin typeface="system-ui"/>
              </a:rPr>
              <a:t> tab in the corpus view and then the </a:t>
            </a:r>
            <a:r>
              <a:rPr lang="en-IN" b="1" i="0" dirty="0">
                <a:solidFill>
                  <a:srgbClr val="1C1E21"/>
                </a:solidFill>
                <a:effectLst/>
                <a:latin typeface="system-ui"/>
              </a:rPr>
              <a:t>“Create API Key”</a:t>
            </a:r>
            <a:r>
              <a:rPr lang="en-IN" b="0" i="0" dirty="0">
                <a:solidFill>
                  <a:srgbClr val="1C1E21"/>
                </a:solidFill>
                <a:effectLst/>
                <a:latin typeface="system-ui"/>
              </a:rPr>
              <a:t> button. Give your key a name, and choose whether you want query only or </a:t>
            </a:r>
            <a:r>
              <a:rPr lang="en-IN" b="0" i="0" dirty="0" err="1">
                <a:solidFill>
                  <a:srgbClr val="1C1E21"/>
                </a:solidFill>
                <a:effectLst/>
                <a:latin typeface="system-ui"/>
              </a:rPr>
              <a:t>query+index</a:t>
            </a:r>
            <a:r>
              <a:rPr lang="en-IN" b="0" i="0" dirty="0">
                <a:solidFill>
                  <a:srgbClr val="1C1E21"/>
                </a:solidFill>
                <a:effectLst/>
                <a:latin typeface="system-ui"/>
              </a:rPr>
              <a:t> for your key. Click “Create” and you now have an active API key. Keep this key confidential.</a:t>
            </a:r>
            <a:endParaRPr lang="en-US" dirty="0"/>
          </a:p>
        </p:txBody>
      </p:sp>
    </p:spTree>
    <p:extLst>
      <p:ext uri="{BB962C8B-B14F-4D97-AF65-F5344CB8AC3E}">
        <p14:creationId xmlns:p14="http://schemas.microsoft.com/office/powerpoint/2010/main" val="344457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a:t>
            </a:r>
          </a:p>
        </p:txBody>
      </p:sp>
      <p:sp>
        <p:nvSpPr>
          <p:cNvPr id="3" name="Content Placeholder 2"/>
          <p:cNvSpPr>
            <a:spLocks noGrp="1"/>
          </p:cNvSpPr>
          <p:nvPr>
            <p:ph idx="1"/>
          </p:nvPr>
        </p:nvSpPr>
        <p:spPr/>
        <p:txBody>
          <a:bodyPr/>
          <a:lstStyle/>
          <a:p>
            <a:r>
              <a:rPr lang="en-IN" dirty="0"/>
              <a:t>https://github.com/ronidas39/LLMtutorial/tree/main</a:t>
            </a:r>
            <a:r>
              <a:rPr lang="en-IN"/>
              <a:t>/tutorial50</a:t>
            </a:r>
            <a:endParaRPr lang="en-IN" dirty="0"/>
          </a:p>
        </p:txBody>
      </p:sp>
    </p:spTree>
    <p:extLst>
      <p:ext uri="{BB962C8B-B14F-4D97-AF65-F5344CB8AC3E}">
        <p14:creationId xmlns:p14="http://schemas.microsoft.com/office/powerpoint/2010/main" val="1669990124"/>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2425</TotalTime>
  <Words>289</Words>
  <Application>Microsoft Macintosh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Bembo</vt:lpstr>
      <vt:lpstr>system-ui</vt:lpstr>
      <vt:lpstr>AdornVTI</vt:lpstr>
      <vt:lpstr>Langchain complete tutorial for beginners</vt:lpstr>
      <vt:lpstr>What we will do  </vt:lpstr>
      <vt:lpstr>Pre-requisite</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Langchain complete tutorial for beginners</dc:title>
  <dc:creator>roni das</dc:creator>
  <cp:lastModifiedBy>roni das</cp:lastModifiedBy>
  <cp:revision>93</cp:revision>
  <dcterms:created xsi:type="dcterms:W3CDTF">2023-10-15T17:24:57Z</dcterms:created>
  <dcterms:modified xsi:type="dcterms:W3CDTF">2024-03-23T14:17:11Z</dcterms:modified>
</cp:coreProperties>
</file>