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Streamlit</a:t>
            </a:r>
            <a:r>
              <a:rPr lang="en-US" b="1" dirty="0" smtClean="0">
                <a:solidFill>
                  <a:schemeClr val="accent3"/>
                </a:solidFill>
              </a:rPr>
              <a:t> AI APP To Chat With </a:t>
            </a:r>
            <a:r>
              <a:rPr lang="en-US" b="1" dirty="0" err="1" smtClean="0">
                <a:solidFill>
                  <a:schemeClr val="accent3"/>
                </a:solidFill>
              </a:rPr>
              <a:t>Sql</a:t>
            </a:r>
            <a:r>
              <a:rPr lang="en-US" b="1" dirty="0" smtClean="0">
                <a:solidFill>
                  <a:schemeClr val="accent3"/>
                </a:solidFill>
              </a:rPr>
              <a:t> Database Using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29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/>
                </a:solidFill>
              </a:rPr>
              <a:t>Streamlit</a:t>
            </a:r>
            <a:r>
              <a:rPr lang="en-US" b="1" dirty="0">
                <a:solidFill>
                  <a:schemeClr val="accent3"/>
                </a:solidFill>
              </a:rPr>
              <a:t> AI APP To Chat With </a:t>
            </a:r>
            <a:r>
              <a:rPr lang="en-US" b="1" dirty="0" err="1">
                <a:solidFill>
                  <a:schemeClr val="accent3"/>
                </a:solidFill>
              </a:rPr>
              <a:t>Sql</a:t>
            </a:r>
            <a:r>
              <a:rPr lang="en-US" b="1" dirty="0">
                <a:solidFill>
                  <a:schemeClr val="accent3"/>
                </a:solidFill>
              </a:rPr>
              <a:t> Database Using </a:t>
            </a:r>
            <a:r>
              <a:rPr lang="en-US" b="1" dirty="0" err="1">
                <a:solidFill>
                  <a:schemeClr val="accent3"/>
                </a:solidFill>
              </a:rPr>
              <a:t>Langchain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 fontScale="25000" lnSpcReduction="20000"/>
          </a:bodyPr>
          <a:lstStyle/>
          <a:p>
            <a:r>
              <a:rPr lang="en-IN" sz="32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streamlit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>
                <a:solidFill>
                  <a:srgbClr val="AF00DB"/>
                </a:solidFill>
                <a:latin typeface="Consolas"/>
              </a:rPr>
              <a:t>as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st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795E26"/>
                </a:solidFill>
                <a:latin typeface="Consolas"/>
              </a:rPr>
              <a:t>create_sql_agent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agent_toolkits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SQLDatabaseToolkit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agent_types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AgentType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sql_database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SQLDatabase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prompts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chat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ChatPromptTemplate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sqlalchemy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3200" dirty="0" err="1">
                <a:solidFill>
                  <a:srgbClr val="795E26"/>
                </a:solidFill>
                <a:latin typeface="Consolas"/>
              </a:rPr>
              <a:t>create_engine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sz="3200" dirty="0">
                <a:solidFill>
                  <a:srgbClr val="3B3B3B"/>
                </a:solidFill>
                <a:latin typeface="Consolas"/>
              </a:rPr>
            </a:br>
            <a:r>
              <a:rPr lang="en-IN" sz="3200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795E26"/>
                </a:solidFill>
                <a:latin typeface="Consolas"/>
              </a:rPr>
              <a:t>set_page_config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3200" dirty="0" err="1">
                <a:solidFill>
                  <a:srgbClr val="001080"/>
                </a:solidFill>
                <a:latin typeface="Consolas"/>
              </a:rPr>
              <a:t>page_title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>
                <a:solidFill>
                  <a:srgbClr val="A31515"/>
                </a:solidFill>
                <a:latin typeface="Consolas"/>
              </a:rPr>
              <a:t>"AI APP TO CHAT WITH SQL DB"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sz="3200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001080"/>
                </a:solidFill>
                <a:latin typeface="Consolas"/>
              </a:rPr>
              <a:t>header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>
                <a:solidFill>
                  <a:srgbClr val="A31515"/>
                </a:solidFill>
                <a:latin typeface="Consolas"/>
              </a:rPr>
              <a:t>"ASK ANYTHING ABOUT YOUR DB"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001080"/>
                </a:solidFill>
                <a:latin typeface="Consolas"/>
              </a:rPr>
              <a:t>text_input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3200" dirty="0">
                <a:solidFill>
                  <a:srgbClr val="A31515"/>
                </a:solidFill>
                <a:latin typeface="Consolas"/>
              </a:rPr>
              <a:t>"ask question here"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sz="3200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sz="3200" dirty="0">
                <a:solidFill>
                  <a:srgbClr val="3B3B3B"/>
                </a:solidFill>
                <a:latin typeface="Consolas"/>
              </a:rPr>
            </a:br>
            <a:r>
              <a:rPr lang="en-IN" sz="3200" dirty="0" err="1">
                <a:solidFill>
                  <a:srgbClr val="001080"/>
                </a:solidFill>
                <a:latin typeface="Consolas"/>
              </a:rPr>
              <a:t>cs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sz="3200" dirty="0" err="1">
                <a:solidFill>
                  <a:srgbClr val="A31515"/>
                </a:solidFill>
                <a:latin typeface="Consolas"/>
              </a:rPr>
              <a:t>mssql+pymssql</a:t>
            </a:r>
            <a:r>
              <a:rPr lang="en-IN" sz="3200" dirty="0">
                <a:solidFill>
                  <a:srgbClr val="A31515"/>
                </a:solidFill>
                <a:latin typeface="Consolas"/>
              </a:rPr>
              <a:t>://sa:Rambo1234@localhost/test"</a:t>
            </a:r>
            <a:endParaRPr lang="en-IN" sz="3200" dirty="0">
              <a:solidFill>
                <a:srgbClr val="3B3B3B"/>
              </a:solidFill>
              <a:latin typeface="Consolas"/>
            </a:endParaRPr>
          </a:p>
          <a:p>
            <a:r>
              <a:rPr lang="en-IN" sz="3200" dirty="0" err="1">
                <a:solidFill>
                  <a:srgbClr val="001080"/>
                </a:solidFill>
                <a:latin typeface="Consolas"/>
              </a:rPr>
              <a:t>db_engine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 err="1">
                <a:solidFill>
                  <a:srgbClr val="795E26"/>
                </a:solidFill>
                <a:latin typeface="Consolas"/>
              </a:rPr>
              <a:t>create_engine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3200" dirty="0" err="1">
                <a:solidFill>
                  <a:srgbClr val="001080"/>
                </a:solidFill>
                <a:latin typeface="Consolas"/>
              </a:rPr>
              <a:t>cs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sz="3200" dirty="0" err="1">
                <a:solidFill>
                  <a:srgbClr val="001080"/>
                </a:solidFill>
                <a:latin typeface="Consolas"/>
              </a:rPr>
              <a:t>db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SQLDatabase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3200" dirty="0" err="1">
                <a:solidFill>
                  <a:srgbClr val="001080"/>
                </a:solidFill>
                <a:latin typeface="Consolas"/>
              </a:rPr>
              <a:t>db_engine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sz="3200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sz="3200" dirty="0">
                <a:solidFill>
                  <a:srgbClr val="3B3B3B"/>
                </a:solidFill>
                <a:latin typeface="Consolas"/>
              </a:rPr>
            </a:br>
            <a:r>
              <a:rPr lang="en-IN" sz="3200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3200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>
                <a:solidFill>
                  <a:srgbClr val="098658"/>
                </a:solidFill>
                <a:latin typeface="Consolas"/>
              </a:rPr>
              <a:t>0.0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3200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sz="3200" dirty="0" err="1">
                <a:solidFill>
                  <a:srgbClr val="001080"/>
                </a:solidFill>
                <a:latin typeface="Consolas"/>
              </a:rPr>
              <a:t>sql_toolkit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 err="1">
                <a:solidFill>
                  <a:srgbClr val="267F99"/>
                </a:solidFill>
                <a:latin typeface="Consolas"/>
              </a:rPr>
              <a:t>SQLDatabaseToolkit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3200" dirty="0" err="1">
                <a:solidFill>
                  <a:srgbClr val="001080"/>
                </a:solidFill>
                <a:latin typeface="Consolas"/>
              </a:rPr>
              <a:t>db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 err="1">
                <a:solidFill>
                  <a:srgbClr val="001080"/>
                </a:solidFill>
                <a:latin typeface="Consolas"/>
              </a:rPr>
              <a:t>db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3200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3200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sz="3200" dirty="0" err="1">
                <a:solidFill>
                  <a:srgbClr val="001080"/>
                </a:solidFill>
                <a:latin typeface="Consolas"/>
              </a:rPr>
              <a:t>sql_toolkit</a:t>
            </a:r>
            <a:r>
              <a:rPr lang="en-IN" sz="32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3200" dirty="0" err="1">
                <a:solidFill>
                  <a:srgbClr val="795E26"/>
                </a:solidFill>
                <a:latin typeface="Consolas"/>
              </a:rPr>
              <a:t>get_tools</a:t>
            </a:r>
            <a:r>
              <a:rPr lang="en-IN" sz="3200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/>
                </a:solidFill>
              </a:rPr>
              <a:t>Streamlit</a:t>
            </a:r>
            <a:r>
              <a:rPr lang="en-US" b="1" dirty="0">
                <a:solidFill>
                  <a:schemeClr val="accent3"/>
                </a:solidFill>
              </a:rPr>
              <a:t> AI APP To Chat With </a:t>
            </a:r>
            <a:r>
              <a:rPr lang="en-US" b="1" dirty="0" err="1">
                <a:solidFill>
                  <a:schemeClr val="accent3"/>
                </a:solidFill>
              </a:rPr>
              <a:t>Sql</a:t>
            </a:r>
            <a:r>
              <a:rPr lang="en-US" b="1" dirty="0">
                <a:solidFill>
                  <a:schemeClr val="accent3"/>
                </a:solidFill>
              </a:rPr>
              <a:t> Database Using </a:t>
            </a:r>
            <a:r>
              <a:rPr lang="en-US" b="1" dirty="0" err="1">
                <a:solidFill>
                  <a:schemeClr val="accent3"/>
                </a:solidFill>
              </a:rPr>
              <a:t>Langchain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3894" y="1978090"/>
            <a:ext cx="10799406" cy="4153155"/>
          </a:xfrm>
        </p:spPr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rgbClr val="001080"/>
                </a:solidFill>
                <a:latin typeface="Consolas"/>
              </a:rPr>
              <a:t>prompt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ChatPromptTemplate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from_messages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[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    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"system"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"""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31515"/>
                </a:solidFill>
                <a:latin typeface="Consolas"/>
              </a:rPr>
              <a:t>        you are a very intelligent AI assistant who is expert in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identifing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relevant questions from user and converting into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sql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queriers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to generate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coorect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answer.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31515"/>
                </a:solidFill>
                <a:latin typeface="Consolas"/>
              </a:rPr>
              <a:t>        Please use the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belolw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context to write the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microsoft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sql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queries,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dont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use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mysql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queries.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31515"/>
                </a:solidFill>
                <a:latin typeface="Consolas"/>
              </a:rPr>
              <a:t>        context: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31515"/>
                </a:solidFill>
                <a:latin typeface="Consolas"/>
              </a:rPr>
              <a:t>        you must query against the connected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database,it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has total 5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tables,these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are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Customer,Order,OrderItem,Product,Supplier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.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31515"/>
                </a:solidFill>
                <a:latin typeface="Consolas"/>
              </a:rPr>
              <a:t>        Customer table has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Id,FirstName,LastName,City,Country,Phone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columns.It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gives the customer information.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31515"/>
                </a:solidFill>
                <a:latin typeface="Consolas"/>
              </a:rPr>
              <a:t>        Order table has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Id,OrderDate,OrderNumber,CustomerId,TotalAmount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columns.This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gives order specific information.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31515"/>
                </a:solidFill>
                <a:latin typeface="Consolas"/>
              </a:rPr>
              <a:t>        Product table has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Id,ProductName,SupplierId,UnitPricePackage,IsDiscontinued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columns.This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gives information on products.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31515"/>
                </a:solidFill>
                <a:latin typeface="Consolas"/>
              </a:rPr>
              <a:t>        Supplier table has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Id,CompanyName,ContactName,ContactTitle,City,Country,Phone,Fax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columns.This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table gives information on the suppliers.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31515"/>
                </a:solidFill>
                <a:latin typeface="Consolas"/>
              </a:rPr>
              <a:t>       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/>
                </a:solidFill>
              </a:rPr>
              <a:t>Streamlit</a:t>
            </a:r>
            <a:r>
              <a:rPr lang="en-US" b="1" dirty="0">
                <a:solidFill>
                  <a:schemeClr val="accent3"/>
                </a:solidFill>
              </a:rPr>
              <a:t> AI APP To Chat With </a:t>
            </a:r>
            <a:r>
              <a:rPr lang="en-US" b="1" dirty="0" err="1">
                <a:solidFill>
                  <a:schemeClr val="accent3"/>
                </a:solidFill>
              </a:rPr>
              <a:t>Sql</a:t>
            </a:r>
            <a:r>
              <a:rPr lang="en-US" b="1" dirty="0">
                <a:solidFill>
                  <a:schemeClr val="accent3"/>
                </a:solidFill>
              </a:rPr>
              <a:t> Database Using </a:t>
            </a:r>
            <a:r>
              <a:rPr lang="en-US" b="1" dirty="0" err="1">
                <a:solidFill>
                  <a:schemeClr val="accent3"/>
                </a:solidFill>
              </a:rPr>
              <a:t>Langchain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161" y="2087258"/>
            <a:ext cx="10134600" cy="3969342"/>
          </a:xfrm>
        </p:spPr>
        <p:txBody>
          <a:bodyPr>
            <a:normAutofit lnSpcReduction="10000"/>
          </a:bodyPr>
          <a:lstStyle/>
          <a:p>
            <a:pPr lvl="0"/>
            <a:r>
              <a:rPr lang="en-IN" sz="105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sz="1050" dirty="0" err="1">
                <a:solidFill>
                  <a:srgbClr val="A31515"/>
                </a:solidFill>
                <a:latin typeface="Consolas"/>
              </a:rPr>
              <a:t>OrderItem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 table has </a:t>
            </a:r>
            <a:r>
              <a:rPr lang="en-IN" sz="1050" dirty="0" err="1">
                <a:solidFill>
                  <a:srgbClr val="A31515"/>
                </a:solidFill>
                <a:latin typeface="Consolas"/>
              </a:rPr>
              <a:t>Id,OrderId,ProductId,UnitPrice,Quantity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sz="1050" dirty="0" err="1">
                <a:solidFill>
                  <a:srgbClr val="A31515"/>
                </a:solidFill>
                <a:latin typeface="Consolas"/>
              </a:rPr>
              <a:t>columns.It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 gives information on </a:t>
            </a:r>
            <a:r>
              <a:rPr lang="en-IN" sz="1050" dirty="0" err="1">
                <a:solidFill>
                  <a:srgbClr val="A31515"/>
                </a:solidFill>
                <a:latin typeface="Consolas"/>
              </a:rPr>
              <a:t>orderd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 products.</a:t>
            </a:r>
            <a:endParaRPr lang="en-IN" sz="1050" dirty="0">
              <a:solidFill>
                <a:srgbClr val="3B3B3B"/>
              </a:solidFill>
              <a:latin typeface="Consolas"/>
            </a:endParaRPr>
          </a:p>
          <a:p>
            <a:pPr lvl="0"/>
            <a:r>
              <a:rPr lang="en-IN" sz="1050" dirty="0">
                <a:solidFill>
                  <a:srgbClr val="A31515"/>
                </a:solidFill>
                <a:latin typeface="Consolas"/>
              </a:rPr>
              <a:t>        As an </a:t>
            </a:r>
            <a:r>
              <a:rPr lang="en-IN" sz="1050" dirty="0" err="1">
                <a:solidFill>
                  <a:srgbClr val="A31515"/>
                </a:solidFill>
                <a:latin typeface="Consolas"/>
              </a:rPr>
              <a:t>exper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 you must use joins </a:t>
            </a:r>
            <a:r>
              <a:rPr lang="en-IN" sz="1050" dirty="0" err="1">
                <a:solidFill>
                  <a:srgbClr val="A31515"/>
                </a:solidFill>
                <a:latin typeface="Consolas"/>
              </a:rPr>
              <a:t>whenewver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 required.</a:t>
            </a:r>
            <a:endParaRPr lang="en-IN" sz="1050" dirty="0">
              <a:solidFill>
                <a:srgbClr val="3B3B3B"/>
              </a:solidFill>
              <a:latin typeface="Consolas"/>
            </a:endParaRPr>
          </a:p>
          <a:p>
            <a:pPr lvl="0"/>
            <a:r>
              <a:rPr lang="en-IN" sz="1050" dirty="0">
                <a:solidFill>
                  <a:srgbClr val="A31515"/>
                </a:solidFill>
                <a:latin typeface="Consolas"/>
              </a:rPr>
              <a:t>        """</a:t>
            </a:r>
            <a:endParaRPr lang="en-IN" sz="1050" dirty="0">
              <a:solidFill>
                <a:srgbClr val="3B3B3B"/>
              </a:solidFill>
              <a:latin typeface="Consolas"/>
            </a:endParaRPr>
          </a:p>
          <a:p>
            <a:pPr lvl="0"/>
            <a:r>
              <a:rPr lang="en-IN" sz="1050" dirty="0">
                <a:solidFill>
                  <a:srgbClr val="3B3B3B"/>
                </a:solidFill>
                <a:latin typeface="Consolas"/>
              </a:rPr>
              <a:t>        ),</a:t>
            </a:r>
          </a:p>
          <a:p>
            <a:pPr lvl="0"/>
            <a:r>
              <a:rPr lang="en-IN" sz="1050" dirty="0">
                <a:solidFill>
                  <a:srgbClr val="3B3B3B"/>
                </a:solidFill>
                <a:latin typeface="Consolas"/>
              </a:rPr>
              <a:t>        (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"user"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sz="1050" dirty="0">
                <a:solidFill>
                  <a:srgbClr val="0000FF"/>
                </a:solidFill>
                <a:latin typeface="Consolas"/>
              </a:rPr>
              <a:t>{question}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\ </a:t>
            </a:r>
            <a:r>
              <a:rPr lang="en-IN" sz="1050" dirty="0" err="1">
                <a:solidFill>
                  <a:srgbClr val="A31515"/>
                </a:solidFill>
                <a:latin typeface="Consolas"/>
              </a:rPr>
              <a:t>ai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pPr lvl="0"/>
            <a:r>
              <a:rPr lang="en-IN" sz="1050" dirty="0">
                <a:solidFill>
                  <a:srgbClr val="3B3B3B"/>
                </a:solidFill>
                <a:latin typeface="Consolas"/>
              </a:rPr>
              <a:t>    ]</a:t>
            </a:r>
          </a:p>
          <a:p>
            <a:pPr lvl="0"/>
            <a:r>
              <a:rPr lang="en-IN" sz="1050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sz="1050" dirty="0">
                <a:solidFill>
                  <a:srgbClr val="3B3B3B"/>
                </a:solidFill>
                <a:latin typeface="Consolas"/>
              </a:rPr>
            </a:br>
            <a:r>
              <a:rPr lang="en-IN" sz="1050" dirty="0">
                <a:solidFill>
                  <a:srgbClr val="3B3B3B"/>
                </a:solidFill>
                <a:latin typeface="Consolas"/>
              </a:rPr>
              <a:t>        )</a:t>
            </a:r>
          </a:p>
          <a:p>
            <a:pPr lvl="0"/>
            <a:r>
              <a:rPr lang="en-IN" sz="1050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 err="1">
                <a:solidFill>
                  <a:srgbClr val="795E26"/>
                </a:solidFill>
                <a:latin typeface="Consolas"/>
              </a:rPr>
              <a:t>create_sql_agent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toolkit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sql_toolkit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agent_type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50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max_execution_time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>
                <a:solidFill>
                  <a:srgbClr val="098658"/>
                </a:solidFill>
                <a:latin typeface="Consolas"/>
              </a:rPr>
              <a:t>100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50" dirty="0">
                <a:solidFill>
                  <a:srgbClr val="001080"/>
                </a:solidFill>
                <a:latin typeface="Consolas"/>
              </a:rPr>
              <a:t>max_iterations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>
                <a:solidFill>
                  <a:srgbClr val="098658"/>
                </a:solidFill>
                <a:latin typeface="Consolas"/>
              </a:rPr>
              <a:t>1000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pPr lvl="0"/>
            <a:r>
              <a:rPr lang="en-IN" sz="1050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sz="1050" dirty="0">
                <a:solidFill>
                  <a:srgbClr val="3B3B3B"/>
                </a:solidFill>
                <a:latin typeface="Consolas"/>
              </a:rPr>
            </a:br>
            <a:r>
              <a:rPr lang="en-IN" sz="105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50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button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sz="1050" dirty="0" err="1">
                <a:solidFill>
                  <a:srgbClr val="A31515"/>
                </a:solidFill>
                <a:latin typeface="Consolas"/>
              </a:rPr>
              <a:t>Submit"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>
                <a:solidFill>
                  <a:srgbClr val="A31515"/>
                </a:solidFill>
                <a:latin typeface="Consolas"/>
              </a:rPr>
              <a:t>"primary"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):</a:t>
            </a:r>
          </a:p>
          <a:p>
            <a:pPr lvl="0"/>
            <a:r>
              <a:rPr lang="en-IN" sz="1050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sz="105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50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50" dirty="0">
                <a:solidFill>
                  <a:srgbClr val="0000FF"/>
                </a:solidFill>
                <a:latin typeface="Consolas"/>
              </a:rPr>
              <a:t>is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50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50" dirty="0">
                <a:solidFill>
                  <a:srgbClr val="0000FF"/>
                </a:solidFill>
                <a:latin typeface="Consolas"/>
              </a:rPr>
              <a:t>None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lvl="0"/>
            <a:r>
              <a:rPr lang="en-IN" sz="1050" dirty="0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IN" sz="105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50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prompt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50" dirty="0" err="1">
                <a:solidFill>
                  <a:srgbClr val="795E26"/>
                </a:solidFill>
                <a:latin typeface="Consolas"/>
              </a:rPr>
              <a:t>format_prompt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50" dirty="0">
                <a:solidFill>
                  <a:srgbClr val="001080"/>
                </a:solidFill>
                <a:latin typeface="Consolas"/>
              </a:rPr>
              <a:t>question</a:t>
            </a:r>
            <a:r>
              <a:rPr lang="en-IN" sz="105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50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))</a:t>
            </a:r>
          </a:p>
          <a:p>
            <a:pPr lvl="0"/>
            <a:r>
              <a:rPr lang="en-IN" sz="1050" dirty="0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IN" sz="1050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sz="105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50" dirty="0" err="1">
                <a:solidFill>
                  <a:srgbClr val="001080"/>
                </a:solidFill>
                <a:latin typeface="Consolas"/>
              </a:rPr>
              <a:t>write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5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sz="105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2003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94</Words>
  <Application>Microsoft Office PowerPoint</Application>
  <PresentationFormat>Custom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Streamlit AI APP To Chat With Sql Database Using Langchain</vt:lpstr>
      <vt:lpstr>Streamlit AI APP To Chat With Sql Database Using Langchain</vt:lpstr>
      <vt:lpstr>Streamlit AI APP To Chat With Sql Database Using Langchain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57</cp:revision>
  <dcterms:created xsi:type="dcterms:W3CDTF">2023-10-15T17:24:57Z</dcterms:created>
  <dcterms:modified xsi:type="dcterms:W3CDTF">2024-01-06T13:27:41Z</dcterms:modified>
</cp:coreProperties>
</file>