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2" r:id="rId5"/>
    <p:sldId id="276" r:id="rId6"/>
    <p:sldId id="278" r:id="rId7"/>
    <p:sldId id="277" r:id="rId8"/>
    <p:sldId id="279" r:id="rId9"/>
    <p:sldId id="295" r:id="rId10"/>
    <p:sldId id="282" r:id="rId11"/>
    <p:sldId id="28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8A0E4-3E22-457C-8C65-B3645DAD70A0}" v="72" dt="2022-08-18T00:42:00.90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5109" autoAdjust="0"/>
  </p:normalViewPr>
  <p:slideViewPr>
    <p:cSldViewPr snapToGrid="0" showGuides="1">
      <p:cViewPr varScale="1">
        <p:scale>
          <a:sx n="61" d="100"/>
          <a:sy n="61" d="100"/>
        </p:scale>
        <p:origin x="1578"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5" d="100"/>
          <a:sy n="55" d="100"/>
        </p:scale>
        <p:origin x="17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8/17/2022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21162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 Travel Assured customers travel habits are more frequent and widespread than that of non-customers. </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382696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Posterama" panose="020B0504020200020000" pitchFamily="34" charset="0"/>
                <a:ea typeface="微软雅黑"/>
                <a:cs typeface="Posterama" panose="020B0504020200020000" pitchFamily="34" charset="0"/>
              </a:rPr>
              <a:t>@ End of Slide = Now that the similar features have been identified, let’s take a deeper dive on the profile of customers and non-customers based on Age and Income. </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Posterama" panose="020B0504020200020000" pitchFamily="34" charset="0"/>
                <a:ea typeface="微软雅黑"/>
                <a:cs typeface="Posterama" panose="020B0504020200020000" pitchFamily="34" charset="0"/>
              </a:rPr>
              <a:t>Customers in every age group outpace non-customers when it comes to annual income. The only age group that is close, is the last age group of 35 years old.</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478077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en-US" baseline="30000" dirty="0"/>
              <a:t>st</a:t>
            </a:r>
            <a:r>
              <a:rPr lang="en-US" dirty="0"/>
              <a:t> Recommendation - </a:t>
            </a:r>
            <a:r>
              <a:rPr lang="en-US" sz="1200" dirty="0">
                <a:solidFill>
                  <a:prstClr val="white"/>
                </a:solidFill>
                <a:latin typeface="Posterama" panose="020B0504020200020000" pitchFamily="34" charset="0"/>
                <a:ea typeface="微软雅黑"/>
                <a:cs typeface="Posterama" panose="020B0504020200020000" pitchFamily="34" charset="0"/>
              </a:rPr>
              <a:t>The contest could be as simple as customers providing advice on how to travel safely during COVID and how to travel sustainably to ensure destinations locations to not only keep the environments clean but support the communities in these areas as well. A small prize or international flight could be offered as an incentive.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baseline="30000" dirty="0"/>
              <a:t>nd</a:t>
            </a:r>
            <a:r>
              <a:rPr lang="en-US" dirty="0"/>
              <a:t> Recommendation - </a:t>
            </a:r>
            <a:r>
              <a:rPr lang="en-US" sz="1200" dirty="0">
                <a:solidFill>
                  <a:prstClr val="white"/>
                </a:solidFill>
                <a:latin typeface="Posterama" panose="020B0504020200020000" pitchFamily="34" charset="0"/>
                <a:ea typeface="微软雅黑"/>
                <a:cs typeface="Posterama" panose="020B0504020200020000" pitchFamily="34" charset="0"/>
              </a:rPr>
              <a:t>This would be a solution to ensure the budget is getting in front of the right eyes at least until pandemic woes ease and budgets can be increased again.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white"/>
              </a:solidFill>
              <a:latin typeface="Posterama" panose="020B0504020200020000" pitchFamily="34" charset="0"/>
              <a:ea typeface="微软雅黑"/>
              <a:cs typeface="Posterama" panose="020B0504020200020000"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Posterama" panose="020B0504020200020000" pitchFamily="34" charset="0"/>
                <a:ea typeface="微软雅黑"/>
                <a:cs typeface="Posterama" panose="020B0504020200020000" pitchFamily="34" charset="0"/>
              </a:rPr>
              <a:t>3</a:t>
            </a:r>
            <a:r>
              <a:rPr lang="en-US" sz="1200" baseline="30000" dirty="0">
                <a:solidFill>
                  <a:prstClr val="white"/>
                </a:solidFill>
                <a:latin typeface="Posterama" panose="020B0504020200020000" pitchFamily="34" charset="0"/>
                <a:ea typeface="微软雅黑"/>
                <a:cs typeface="Posterama" panose="020B0504020200020000" pitchFamily="34" charset="0"/>
              </a:rPr>
              <a:t>rd</a:t>
            </a:r>
            <a:r>
              <a:rPr lang="en-US" sz="1200" dirty="0">
                <a:solidFill>
                  <a:prstClr val="white"/>
                </a:solidFill>
                <a:latin typeface="Posterama" panose="020B0504020200020000" pitchFamily="34" charset="0"/>
                <a:ea typeface="微软雅黑"/>
                <a:cs typeface="Posterama" panose="020B0504020200020000" pitchFamily="34" charset="0"/>
              </a:rPr>
              <a:t> Recommendation - This could include best local cuisine, food and water safety, travel checklists, vaccination requirement and more. The app can even be targeted to be only for those who purchased or have purchased insurance. When someone purchases and downloads the app, the app could have options for real time agent connect for questions or have push notifications sent about their destination</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05400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285982" y="1986926"/>
            <a:ext cx="5257793" cy="2057441"/>
          </a:xfrm>
        </p:spPr>
        <p:txBody>
          <a:bodyPr/>
          <a:lstStyle/>
          <a:p>
            <a:r>
              <a:rPr lang="en-US" altLang="zh-CN" dirty="0"/>
              <a:t>Travel Insurance – Customer Profile </a:t>
            </a:r>
            <a:br>
              <a:rPr lang="en-US" altLang="zh-CN" dirty="0"/>
            </a:br>
            <a:r>
              <a:rPr lang="en-US" altLang="zh-CN" dirty="0"/>
              <a:t>and Habits</a:t>
            </a:r>
            <a:br>
              <a:rPr lang="en-US" altLang="zh-CN" dirty="0"/>
            </a:br>
            <a:r>
              <a:rPr lang="en-US" altLang="zh-CN" dirty="0"/>
              <a:t> </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044367"/>
            <a:ext cx="1570612" cy="1566107"/>
          </a:xfrm>
        </p:spPr>
        <p:txBody>
          <a:bodyPr/>
          <a:lstStyle/>
          <a:p>
            <a:pPr>
              <a:spcBef>
                <a:spcPts val="0"/>
              </a:spcBef>
            </a:pPr>
            <a:r>
              <a:rPr lang="en-US" dirty="0"/>
              <a:t>Chad Brooks</a:t>
            </a:r>
          </a:p>
          <a:p>
            <a:pPr>
              <a:spcBef>
                <a:spcPts val="0"/>
              </a:spcBef>
            </a:pPr>
            <a:endParaRPr lang="en-US" dirty="0"/>
          </a:p>
          <a:p>
            <a:pPr>
              <a:spcBef>
                <a:spcPts val="0"/>
              </a:spcBef>
            </a:pPr>
            <a:r>
              <a:rPr lang="en-US" dirty="0"/>
              <a:t>August </a:t>
            </a:r>
          </a:p>
          <a:p>
            <a:pPr>
              <a:spcBef>
                <a:spcPts val="0"/>
              </a:spcBef>
            </a:pPr>
            <a:r>
              <a:rPr lang="en-US" dirty="0"/>
              <a:t>2022</a:t>
            </a:r>
          </a:p>
        </p:txBody>
      </p:sp>
      <p:pic>
        <p:nvPicPr>
          <p:cNvPr id="3" name="Picture 2" descr="A picture containing text, accessory, case&#10;&#10;Description automatically generated">
            <a:extLst>
              <a:ext uri="{FF2B5EF4-FFF2-40B4-BE49-F238E27FC236}">
                <a16:creationId xmlns:a16="http://schemas.microsoft.com/office/drawing/2014/main" id="{6386B476-EBF4-479A-F90B-B1E4E9B5803E}"/>
              </a:ext>
            </a:extLst>
          </p:cNvPr>
          <p:cNvPicPr>
            <a:picLocks noChangeAspect="1"/>
          </p:cNvPicPr>
          <p:nvPr/>
        </p:nvPicPr>
        <p:blipFill>
          <a:blip r:embed="rId3"/>
          <a:stretch>
            <a:fillRect/>
          </a:stretch>
        </p:blipFill>
        <p:spPr>
          <a:xfrm>
            <a:off x="5662862" y="-20053"/>
            <a:ext cx="6529137" cy="6878053"/>
          </a:xfrm>
          <a:prstGeom prst="rect">
            <a:avLst/>
          </a:prstGeom>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78270" y="510365"/>
            <a:ext cx="5117162" cy="1325563"/>
          </a:xfrm>
        </p:spPr>
        <p:txBody>
          <a:bodyPr/>
          <a:lstStyle/>
          <a:p>
            <a:r>
              <a:rPr lang="en-US" altLang="zh-CN" dirty="0"/>
              <a:t>Purpose:</a:t>
            </a:r>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a:xfrm>
            <a:off x="6864626" y="0"/>
            <a:ext cx="5327374" cy="6858000"/>
          </a:xfrm>
        </p:spPr>
      </p:pic>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1" y="6217920"/>
            <a:ext cx="4842743" cy="365125"/>
          </a:xfrm>
        </p:spPr>
        <p:txBody>
          <a:bodyPr/>
          <a:lstStyle/>
          <a:p>
            <a:r>
              <a:rPr lang="en-US" altLang="zh-CN" dirty="0"/>
              <a:t>Travel Insurance – Customer Profile and Habits</a:t>
            </a:r>
            <a:endParaRPr lang="en-US" noProof="0" dirty="0"/>
          </a:p>
        </p:txBody>
      </p:sp>
      <p:sp>
        <p:nvSpPr>
          <p:cNvPr id="3" name="Text Placeholder 2">
            <a:extLst>
              <a:ext uri="{FF2B5EF4-FFF2-40B4-BE49-F238E27FC236}">
                <a16:creationId xmlns:a16="http://schemas.microsoft.com/office/drawing/2014/main" id="{451BB1E5-303C-07A9-67C3-A05286BE1E17}"/>
              </a:ext>
            </a:extLst>
          </p:cNvPr>
          <p:cNvSpPr>
            <a:spLocks noGrp="1"/>
          </p:cNvSpPr>
          <p:nvPr>
            <p:ph type="body" sz="quarter" idx="28"/>
          </p:nvPr>
        </p:nvSpPr>
        <p:spPr>
          <a:xfrm>
            <a:off x="178270" y="1835928"/>
            <a:ext cx="6169522" cy="1294530"/>
          </a:xfrm>
        </p:spPr>
        <p:txBody>
          <a:bodyPr/>
          <a:lstStyle/>
          <a:p>
            <a:r>
              <a:rPr lang="en-US" dirty="0"/>
              <a:t>Travel Assured has been experiencing major marketing cutbacks of more than 50% due to the COVID pandemic. The advertising budget is very limited, any advertising needs to ensure it is in the right places and in front of the right people. </a:t>
            </a:r>
          </a:p>
          <a:p>
            <a:endParaRPr lang="en-US" dirty="0"/>
          </a:p>
          <a:p>
            <a:r>
              <a:rPr lang="en-US" dirty="0"/>
              <a:t>To assist Travel Assured, they have contracted me to find out the following:</a:t>
            </a:r>
          </a:p>
          <a:p>
            <a:pPr marL="285750" indent="-285750">
              <a:buFont typeface="Arial" panose="020B0604020202020204" pitchFamily="34" charset="0"/>
              <a:buChar char="•"/>
            </a:pPr>
            <a:r>
              <a:rPr lang="en-US" i="1" dirty="0"/>
              <a:t>Are there any differences in the travel habits between customers and non-customers?</a:t>
            </a:r>
          </a:p>
          <a:p>
            <a:pPr marL="285750" indent="-285750">
              <a:buFont typeface="Arial" panose="020B0604020202020204" pitchFamily="34" charset="0"/>
              <a:buChar char="•"/>
            </a:pPr>
            <a:r>
              <a:rPr lang="en-US" i="1" dirty="0"/>
              <a:t>What is the typical profile of customers and non-customers?</a:t>
            </a:r>
          </a:p>
        </p:txBody>
      </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altLang="zh-CN" dirty="0"/>
              <a:t>Travel Insurance – Customer Profile and Habits</a:t>
            </a:r>
            <a:endParaRPr lang="en-US" noProof="0" dirty="0"/>
          </a:p>
        </p:txBody>
      </p:sp>
      <p:sp>
        <p:nvSpPr>
          <p:cNvPr id="6" name="Title 5">
            <a:extLst>
              <a:ext uri="{FF2B5EF4-FFF2-40B4-BE49-F238E27FC236}">
                <a16:creationId xmlns:a16="http://schemas.microsoft.com/office/drawing/2014/main" id="{BCF0ED65-60BB-7DCA-C541-7CBBBC8C28B0}"/>
              </a:ext>
            </a:extLst>
          </p:cNvPr>
          <p:cNvSpPr>
            <a:spLocks noGrp="1"/>
          </p:cNvSpPr>
          <p:nvPr>
            <p:ph type="title"/>
          </p:nvPr>
        </p:nvSpPr>
        <p:spPr>
          <a:xfrm>
            <a:off x="110158" y="1919"/>
            <a:ext cx="10515600" cy="1115434"/>
          </a:xfrm>
        </p:spPr>
        <p:txBody>
          <a:bodyPr/>
          <a:lstStyle/>
          <a:p>
            <a:pPr algn="ctr"/>
            <a:r>
              <a:rPr lang="en-US" dirty="0"/>
              <a:t>The Data</a:t>
            </a:r>
          </a:p>
        </p:txBody>
      </p:sp>
      <p:sp>
        <p:nvSpPr>
          <p:cNvPr id="12" name="TextBox 11">
            <a:extLst>
              <a:ext uri="{FF2B5EF4-FFF2-40B4-BE49-F238E27FC236}">
                <a16:creationId xmlns:a16="http://schemas.microsoft.com/office/drawing/2014/main" id="{60F62566-9C26-9056-5CE5-4EA12FF22FAB}"/>
              </a:ext>
            </a:extLst>
          </p:cNvPr>
          <p:cNvSpPr txBox="1"/>
          <p:nvPr/>
        </p:nvSpPr>
        <p:spPr>
          <a:xfrm>
            <a:off x="273877" y="1394351"/>
            <a:ext cx="11378884" cy="4651513"/>
          </a:xfrm>
          <a:prstGeom prst="rect">
            <a:avLst/>
          </a:prstGeom>
        </p:spPr>
        <p:txBody>
          <a:bodyPr wrap="square" rtlCol="0">
            <a:spAutoFit/>
          </a:bodyPr>
          <a:lstStyle/>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13" name="TextBox 12">
            <a:extLst>
              <a:ext uri="{FF2B5EF4-FFF2-40B4-BE49-F238E27FC236}">
                <a16:creationId xmlns:a16="http://schemas.microsoft.com/office/drawing/2014/main" id="{8EC6B235-9D3A-B60F-91D2-611F11EB91BC}"/>
              </a:ext>
            </a:extLst>
          </p:cNvPr>
          <p:cNvSpPr txBox="1"/>
          <p:nvPr/>
        </p:nvSpPr>
        <p:spPr>
          <a:xfrm>
            <a:off x="110158" y="1493330"/>
            <a:ext cx="6468063" cy="4524315"/>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dirty="0">
                <a:solidFill>
                  <a:prstClr val="white"/>
                </a:solidFill>
                <a:ea typeface="微软雅黑"/>
                <a:cs typeface="Posterama" panose="020B0504020200020000" pitchFamily="34" charset="0"/>
              </a:rPr>
              <a:t>Travelers Assured provided a spreadsheet with a total of 1,987 entries for customer and non-customer data.</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1,277 non-customer entries </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710 customer entries</a:t>
            </a:r>
          </a:p>
          <a:p>
            <a:pPr marL="285750" indent="-285750">
              <a:buFont typeface="Arial" panose="020B0604020202020204" pitchFamily="34" charset="0"/>
              <a:buChar char="•"/>
            </a:pPr>
            <a:r>
              <a:rPr lang="en-US" dirty="0">
                <a:solidFill>
                  <a:prstClr val="white"/>
                </a:solidFill>
                <a:ea typeface="微软雅黑"/>
                <a:cs typeface="Posterama" panose="020B0504020200020000" pitchFamily="34" charset="0"/>
              </a:rPr>
              <a:t>All individuals had the following information:</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Age (years)</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Employment Type (Government or Private Sector/Self Employed)</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Whether the customer is a college graduate ( Yes or No)</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Annual Income ($)</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Family Members</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whether they had a chronic disease (Yes or No)</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Frequent Flyer (Yes or No)</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Ever Travelled Abroad (True/False)</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Have they purchased Travel Insurance. </a:t>
            </a:r>
          </a:p>
          <a:p>
            <a:pPr marL="742950" lvl="1" indent="-285750">
              <a:buFont typeface="Arial" panose="020B0604020202020204" pitchFamily="34" charset="0"/>
              <a:buChar char="•"/>
            </a:pPr>
            <a:r>
              <a:rPr lang="en-US" dirty="0">
                <a:solidFill>
                  <a:prstClr val="white"/>
                </a:solidFill>
                <a:ea typeface="微软雅黑"/>
                <a:cs typeface="Posterama" panose="020B0504020200020000" pitchFamily="34" charset="0"/>
              </a:rPr>
              <a:t>Traveler </a:t>
            </a:r>
          </a:p>
        </p:txBody>
      </p:sp>
      <p:pic>
        <p:nvPicPr>
          <p:cNvPr id="18" name="Picture 17">
            <a:extLst>
              <a:ext uri="{FF2B5EF4-FFF2-40B4-BE49-F238E27FC236}">
                <a16:creationId xmlns:a16="http://schemas.microsoft.com/office/drawing/2014/main" id="{E4A26853-B019-AF88-3CE4-DDF2760EEC12}"/>
              </a:ext>
            </a:extLst>
          </p:cNvPr>
          <p:cNvPicPr>
            <a:picLocks noChangeAspect="1"/>
          </p:cNvPicPr>
          <p:nvPr/>
        </p:nvPicPr>
        <p:blipFill>
          <a:blip r:embed="rId2"/>
          <a:stretch>
            <a:fillRect/>
          </a:stretch>
        </p:blipFill>
        <p:spPr>
          <a:xfrm>
            <a:off x="6539048" y="1493330"/>
            <a:ext cx="5542794" cy="4115900"/>
          </a:xfrm>
          <a:prstGeom prst="rect">
            <a:avLst/>
          </a:prstGeom>
        </p:spPr>
      </p:pic>
    </p:spTree>
    <p:extLst>
      <p:ext uri="{BB962C8B-B14F-4D97-AF65-F5344CB8AC3E}">
        <p14:creationId xmlns:p14="http://schemas.microsoft.com/office/powerpoint/2010/main" val="1640288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1000"/>
                                        <p:tgtEl>
                                          <p:spTgt spid="13">
                                            <p:txEl>
                                              <p:pRg st="1" end="1"/>
                                            </p:txEl>
                                          </p:spTgt>
                                        </p:tgtEl>
                                      </p:cBhvr>
                                    </p:animEffect>
                                    <p:anim calcmode="lin" valueType="num">
                                      <p:cBhvr>
                                        <p:cTn id="20"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1000"/>
                                        <p:tgtEl>
                                          <p:spTgt spid="13">
                                            <p:txEl>
                                              <p:pRg st="2" end="2"/>
                                            </p:txEl>
                                          </p:spTgt>
                                        </p:tgtEl>
                                      </p:cBhvr>
                                    </p:animEffect>
                                    <p:anim calcmode="lin" valueType="num">
                                      <p:cBhvr>
                                        <p:cTn id="2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fade">
                                      <p:cBhvr>
                                        <p:cTn id="31" dur="1000"/>
                                        <p:tgtEl>
                                          <p:spTgt spid="13">
                                            <p:txEl>
                                              <p:pRg st="3" end="3"/>
                                            </p:txEl>
                                          </p:spTgt>
                                        </p:tgtEl>
                                      </p:cBhvr>
                                    </p:animEffect>
                                    <p:anim calcmode="lin" valueType="num">
                                      <p:cBhvr>
                                        <p:cTn id="32"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
                                            <p:txEl>
                                              <p:pRg st="4" end="4"/>
                                            </p:txEl>
                                          </p:spTgt>
                                        </p:tgtEl>
                                        <p:attrNameLst>
                                          <p:attrName>style.visibility</p:attrName>
                                        </p:attrNameLst>
                                      </p:cBhvr>
                                      <p:to>
                                        <p:strVal val="visible"/>
                                      </p:to>
                                    </p:set>
                                    <p:animEffect transition="in" filter="fade">
                                      <p:cBhvr>
                                        <p:cTn id="36" dur="1000"/>
                                        <p:tgtEl>
                                          <p:spTgt spid="13">
                                            <p:txEl>
                                              <p:pRg st="4" end="4"/>
                                            </p:txEl>
                                          </p:spTgt>
                                        </p:tgtEl>
                                      </p:cBhvr>
                                    </p:animEffect>
                                    <p:anim calcmode="lin" valueType="num">
                                      <p:cBhvr>
                                        <p:cTn id="37"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
                                            <p:txEl>
                                              <p:pRg st="5" end="5"/>
                                            </p:txEl>
                                          </p:spTgt>
                                        </p:tgtEl>
                                        <p:attrNameLst>
                                          <p:attrName>style.visibility</p:attrName>
                                        </p:attrNameLst>
                                      </p:cBhvr>
                                      <p:to>
                                        <p:strVal val="visible"/>
                                      </p:to>
                                    </p:set>
                                    <p:animEffect transition="in" filter="fade">
                                      <p:cBhvr>
                                        <p:cTn id="41" dur="1000"/>
                                        <p:tgtEl>
                                          <p:spTgt spid="13">
                                            <p:txEl>
                                              <p:pRg st="5" end="5"/>
                                            </p:txEl>
                                          </p:spTgt>
                                        </p:tgtEl>
                                      </p:cBhvr>
                                    </p:animEffect>
                                    <p:anim calcmode="lin" valueType="num">
                                      <p:cBhvr>
                                        <p:cTn id="42"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
                                            <p:txEl>
                                              <p:pRg st="6" end="6"/>
                                            </p:txEl>
                                          </p:spTgt>
                                        </p:tgtEl>
                                        <p:attrNameLst>
                                          <p:attrName>style.visibility</p:attrName>
                                        </p:attrNameLst>
                                      </p:cBhvr>
                                      <p:to>
                                        <p:strVal val="visible"/>
                                      </p:to>
                                    </p:set>
                                    <p:animEffect transition="in" filter="fade">
                                      <p:cBhvr>
                                        <p:cTn id="46" dur="1000"/>
                                        <p:tgtEl>
                                          <p:spTgt spid="13">
                                            <p:txEl>
                                              <p:pRg st="6" end="6"/>
                                            </p:txEl>
                                          </p:spTgt>
                                        </p:tgtEl>
                                      </p:cBhvr>
                                    </p:animEffect>
                                    <p:anim calcmode="lin" valueType="num">
                                      <p:cBhvr>
                                        <p:cTn id="47"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13">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
                                            <p:txEl>
                                              <p:pRg st="7" end="7"/>
                                            </p:txEl>
                                          </p:spTgt>
                                        </p:tgtEl>
                                        <p:attrNameLst>
                                          <p:attrName>style.visibility</p:attrName>
                                        </p:attrNameLst>
                                      </p:cBhvr>
                                      <p:to>
                                        <p:strVal val="visible"/>
                                      </p:to>
                                    </p:set>
                                    <p:animEffect transition="in" filter="fade">
                                      <p:cBhvr>
                                        <p:cTn id="51" dur="1000"/>
                                        <p:tgtEl>
                                          <p:spTgt spid="13">
                                            <p:txEl>
                                              <p:pRg st="7" end="7"/>
                                            </p:txEl>
                                          </p:spTgt>
                                        </p:tgtEl>
                                      </p:cBhvr>
                                    </p:animEffect>
                                    <p:anim calcmode="lin" valueType="num">
                                      <p:cBhvr>
                                        <p:cTn id="52"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13">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
                                            <p:txEl>
                                              <p:pRg st="8" end="8"/>
                                            </p:txEl>
                                          </p:spTgt>
                                        </p:tgtEl>
                                        <p:attrNameLst>
                                          <p:attrName>style.visibility</p:attrName>
                                        </p:attrNameLst>
                                      </p:cBhvr>
                                      <p:to>
                                        <p:strVal val="visible"/>
                                      </p:to>
                                    </p:set>
                                    <p:animEffect transition="in" filter="fade">
                                      <p:cBhvr>
                                        <p:cTn id="56" dur="1000"/>
                                        <p:tgtEl>
                                          <p:spTgt spid="13">
                                            <p:txEl>
                                              <p:pRg st="8" end="8"/>
                                            </p:txEl>
                                          </p:spTgt>
                                        </p:tgtEl>
                                      </p:cBhvr>
                                    </p:animEffect>
                                    <p:anim calcmode="lin" valueType="num">
                                      <p:cBhvr>
                                        <p:cTn id="57"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
                                            <p:txEl>
                                              <p:pRg st="9" end="9"/>
                                            </p:txEl>
                                          </p:spTgt>
                                        </p:tgtEl>
                                        <p:attrNameLst>
                                          <p:attrName>style.visibility</p:attrName>
                                        </p:attrNameLst>
                                      </p:cBhvr>
                                      <p:to>
                                        <p:strVal val="visible"/>
                                      </p:to>
                                    </p:set>
                                    <p:animEffect transition="in" filter="fade">
                                      <p:cBhvr>
                                        <p:cTn id="61" dur="1000"/>
                                        <p:tgtEl>
                                          <p:spTgt spid="13">
                                            <p:txEl>
                                              <p:pRg st="9" end="9"/>
                                            </p:txEl>
                                          </p:spTgt>
                                        </p:tgtEl>
                                      </p:cBhvr>
                                    </p:animEffect>
                                    <p:anim calcmode="lin" valueType="num">
                                      <p:cBhvr>
                                        <p:cTn id="62"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3">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
                                            <p:txEl>
                                              <p:pRg st="10" end="10"/>
                                            </p:txEl>
                                          </p:spTgt>
                                        </p:tgtEl>
                                        <p:attrNameLst>
                                          <p:attrName>style.visibility</p:attrName>
                                        </p:attrNameLst>
                                      </p:cBhvr>
                                      <p:to>
                                        <p:strVal val="visible"/>
                                      </p:to>
                                    </p:set>
                                    <p:animEffect transition="in" filter="fade">
                                      <p:cBhvr>
                                        <p:cTn id="66" dur="1000"/>
                                        <p:tgtEl>
                                          <p:spTgt spid="13">
                                            <p:txEl>
                                              <p:pRg st="10" end="10"/>
                                            </p:txEl>
                                          </p:spTgt>
                                        </p:tgtEl>
                                      </p:cBhvr>
                                    </p:animEffect>
                                    <p:anim calcmode="lin" valueType="num">
                                      <p:cBhvr>
                                        <p:cTn id="67" dur="1000" fill="hold"/>
                                        <p:tgtEl>
                                          <p:spTgt spid="13">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3">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
                                            <p:txEl>
                                              <p:pRg st="11" end="11"/>
                                            </p:txEl>
                                          </p:spTgt>
                                        </p:tgtEl>
                                        <p:attrNameLst>
                                          <p:attrName>style.visibility</p:attrName>
                                        </p:attrNameLst>
                                      </p:cBhvr>
                                      <p:to>
                                        <p:strVal val="visible"/>
                                      </p:to>
                                    </p:set>
                                    <p:animEffect transition="in" filter="fade">
                                      <p:cBhvr>
                                        <p:cTn id="71" dur="1000"/>
                                        <p:tgtEl>
                                          <p:spTgt spid="13">
                                            <p:txEl>
                                              <p:pRg st="11" end="11"/>
                                            </p:txEl>
                                          </p:spTgt>
                                        </p:tgtEl>
                                      </p:cBhvr>
                                    </p:animEffect>
                                    <p:anim calcmode="lin" valueType="num">
                                      <p:cBhvr>
                                        <p:cTn id="72" dur="1000" fill="hold"/>
                                        <p:tgtEl>
                                          <p:spTgt spid="13">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3">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3">
                                            <p:txEl>
                                              <p:pRg st="12" end="12"/>
                                            </p:txEl>
                                          </p:spTgt>
                                        </p:tgtEl>
                                        <p:attrNameLst>
                                          <p:attrName>style.visibility</p:attrName>
                                        </p:attrNameLst>
                                      </p:cBhvr>
                                      <p:to>
                                        <p:strVal val="visible"/>
                                      </p:to>
                                    </p:set>
                                    <p:animEffect transition="in" filter="fade">
                                      <p:cBhvr>
                                        <p:cTn id="76" dur="1000"/>
                                        <p:tgtEl>
                                          <p:spTgt spid="13">
                                            <p:txEl>
                                              <p:pRg st="12" end="12"/>
                                            </p:txEl>
                                          </p:spTgt>
                                        </p:tgtEl>
                                      </p:cBhvr>
                                    </p:animEffect>
                                    <p:anim calcmode="lin" valueType="num">
                                      <p:cBhvr>
                                        <p:cTn id="77" dur="1000" fill="hold"/>
                                        <p:tgtEl>
                                          <p:spTgt spid="13">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3">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3">
                                            <p:txEl>
                                              <p:pRg st="13" end="13"/>
                                            </p:txEl>
                                          </p:spTgt>
                                        </p:tgtEl>
                                        <p:attrNameLst>
                                          <p:attrName>style.visibility</p:attrName>
                                        </p:attrNameLst>
                                      </p:cBhvr>
                                      <p:to>
                                        <p:strVal val="visible"/>
                                      </p:to>
                                    </p:set>
                                    <p:animEffect transition="in" filter="fade">
                                      <p:cBhvr>
                                        <p:cTn id="81" dur="1000"/>
                                        <p:tgtEl>
                                          <p:spTgt spid="13">
                                            <p:txEl>
                                              <p:pRg st="13" end="13"/>
                                            </p:txEl>
                                          </p:spTgt>
                                        </p:tgtEl>
                                      </p:cBhvr>
                                    </p:animEffect>
                                    <p:anim calcmode="lin" valueType="num">
                                      <p:cBhvr>
                                        <p:cTn id="82" dur="1000" fill="hold"/>
                                        <p:tgtEl>
                                          <p:spTgt spid="13">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1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16550" y="0"/>
            <a:ext cx="12208550" cy="1068117"/>
          </a:xfrm>
        </p:spPr>
        <p:txBody>
          <a:bodyPr anchor="ctr">
            <a:normAutofit fontScale="90000"/>
          </a:bodyPr>
          <a:lstStyle/>
          <a:p>
            <a:pPr algn="ctr"/>
            <a:r>
              <a:rPr lang="en-US" dirty="0"/>
              <a:t>Are there differences in the travel habits between customers and non-customers?</a:t>
            </a:r>
          </a:p>
        </p:txBody>
      </p:sp>
      <p:sp>
        <p:nvSpPr>
          <p:cNvPr id="52" name="Text Placeholder 2">
            <a:extLst>
              <a:ext uri="{FF2B5EF4-FFF2-40B4-BE49-F238E27FC236}">
                <a16:creationId xmlns:a16="http://schemas.microsoft.com/office/drawing/2014/main" id="{EB8BF437-8B7C-4F62-FBDF-3D35F9A9CED4}"/>
              </a:ext>
            </a:extLst>
          </p:cNvPr>
          <p:cNvSpPr>
            <a:spLocks noGrp="1"/>
          </p:cNvSpPr>
          <p:nvPr>
            <p:ph type="body" sz="quarter" idx="28"/>
          </p:nvPr>
        </p:nvSpPr>
        <p:spPr>
          <a:xfrm>
            <a:off x="211325" y="1259259"/>
            <a:ext cx="4260850" cy="2051050"/>
          </a:xfrm>
        </p:spPr>
        <p:txBody>
          <a:bodyPr/>
          <a:lstStyle/>
          <a:p>
            <a:r>
              <a:rPr lang="en-US" sz="1900" dirty="0"/>
              <a:t>Travel Assured customers are 20% more likely to be a Frequent Flyer and 36% more likely to have travelled abroad than their non-customer counterparts. </a:t>
            </a:r>
          </a:p>
          <a:p>
            <a:endParaRPr lang="en-US" sz="1900" dirty="0"/>
          </a:p>
          <a:p>
            <a:r>
              <a:rPr lang="en-US" sz="1900" dirty="0"/>
              <a:t>There is only 14% of non-customers who are frequent flyers, while 34% of customers are frequent flyers. </a:t>
            </a:r>
          </a:p>
          <a:p>
            <a:endParaRPr lang="en-US" sz="1900" dirty="0"/>
          </a:p>
          <a:p>
            <a:r>
              <a:rPr lang="en-US" sz="1900" dirty="0"/>
              <a:t>There is only 6% of non-customers who have ever travelled abroad, while 42% of customers have. </a:t>
            </a:r>
            <a:endParaRPr lang="en-US" dirty="0"/>
          </a:p>
        </p:txBody>
      </p:sp>
      <p:sp>
        <p:nvSpPr>
          <p:cNvPr id="54" name="Footer Placeholder 4">
            <a:extLst>
              <a:ext uri="{FF2B5EF4-FFF2-40B4-BE49-F238E27FC236}">
                <a16:creationId xmlns:a16="http://schemas.microsoft.com/office/drawing/2014/main" id="{6D9E6915-4923-8FC5-E9AE-8D11E6AEE3F5}"/>
              </a:ext>
            </a:extLst>
          </p:cNvPr>
          <p:cNvSpPr>
            <a:spLocks noGrp="1"/>
          </p:cNvSpPr>
          <p:nvPr>
            <p:ph type="ftr" sz="quarter" idx="52"/>
          </p:nvPr>
        </p:nvSpPr>
        <p:spPr>
          <a:xfrm>
            <a:off x="484632" y="6217920"/>
            <a:ext cx="4114800" cy="365125"/>
          </a:xfrm>
        </p:spPr>
        <p:txBody>
          <a:bodyPr/>
          <a:lstStyle/>
          <a:p>
            <a:r>
              <a:rPr lang="en-US" altLang="zh-CN" dirty="0"/>
              <a:t>Travel Insurance – Customer Profile and Habits</a:t>
            </a:r>
            <a:endParaRPr lang="en-US" noProof="0" dirty="0"/>
          </a:p>
        </p:txBody>
      </p:sp>
      <p:pic>
        <p:nvPicPr>
          <p:cNvPr id="18" name="Picture 17" descr="Chart&#10;&#10;Description automatically generated">
            <a:extLst>
              <a:ext uri="{FF2B5EF4-FFF2-40B4-BE49-F238E27FC236}">
                <a16:creationId xmlns:a16="http://schemas.microsoft.com/office/drawing/2014/main" id="{E1E92531-E45F-274B-7201-9FED2E478F84}"/>
              </a:ext>
            </a:extLst>
          </p:cNvPr>
          <p:cNvPicPr>
            <a:picLocks noChangeAspect="1"/>
          </p:cNvPicPr>
          <p:nvPr/>
        </p:nvPicPr>
        <p:blipFill>
          <a:blip r:embed="rId3"/>
          <a:stretch>
            <a:fillRect/>
          </a:stretch>
        </p:blipFill>
        <p:spPr>
          <a:xfrm>
            <a:off x="5036439" y="1265734"/>
            <a:ext cx="6370472" cy="5134748"/>
          </a:xfrm>
          <a:prstGeom prst="rect">
            <a:avLst/>
          </a:prstGeom>
        </p:spPr>
      </p:pic>
      <p:sp>
        <p:nvSpPr>
          <p:cNvPr id="21" name="TextBox 20">
            <a:extLst>
              <a:ext uri="{FF2B5EF4-FFF2-40B4-BE49-F238E27FC236}">
                <a16:creationId xmlns:a16="http://schemas.microsoft.com/office/drawing/2014/main" id="{278B60A8-133A-1B95-BB61-AC8A531C9C4C}"/>
              </a:ext>
            </a:extLst>
          </p:cNvPr>
          <p:cNvSpPr txBox="1"/>
          <p:nvPr/>
        </p:nvSpPr>
        <p:spPr>
          <a:xfrm>
            <a:off x="10986155" y="6459599"/>
            <a:ext cx="420756"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b="0" i="0" u="none" strike="noStrike" kern="1200" cap="none" spc="0" normalizeH="0" baseline="0" noProof="0" smtClean="0">
                <a:ln>
                  <a:noFill/>
                </a:ln>
                <a:solidFill>
                  <a:srgbClr val="FFFFFF"/>
                </a:solidFill>
                <a:effectLst/>
                <a:uLnTx/>
                <a:uFillTx/>
                <a:latin typeface="Abad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lang="en-US" dirty="0"/>
          </a:p>
        </p:txBody>
      </p:sp>
    </p:spTree>
    <p:extLst>
      <p:ext uri="{BB962C8B-B14F-4D97-AF65-F5344CB8AC3E}">
        <p14:creationId xmlns:p14="http://schemas.microsoft.com/office/powerpoint/2010/main" val="2478079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2">
                                            <p:txEl>
                                              <p:pRg st="0" end="0"/>
                                            </p:txEl>
                                          </p:spTgt>
                                        </p:tgtEl>
                                        <p:attrNameLst>
                                          <p:attrName>style.visibility</p:attrName>
                                        </p:attrNameLst>
                                      </p:cBhvr>
                                      <p:to>
                                        <p:strVal val="visible"/>
                                      </p:to>
                                    </p:set>
                                    <p:animEffect transition="in" filter="fade">
                                      <p:cBhvr>
                                        <p:cTn id="14" dur="1000"/>
                                        <p:tgtEl>
                                          <p:spTgt spid="52">
                                            <p:txEl>
                                              <p:pRg st="0" end="0"/>
                                            </p:txEl>
                                          </p:spTgt>
                                        </p:tgtEl>
                                      </p:cBhvr>
                                    </p:animEffect>
                                    <p:anim calcmode="lin" valueType="num">
                                      <p:cBhvr>
                                        <p:cTn id="15"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2">
                                            <p:txEl>
                                              <p:pRg st="2" end="2"/>
                                            </p:txEl>
                                          </p:spTgt>
                                        </p:tgtEl>
                                        <p:attrNameLst>
                                          <p:attrName>style.visibility</p:attrName>
                                        </p:attrNameLst>
                                      </p:cBhvr>
                                      <p:to>
                                        <p:strVal val="visible"/>
                                      </p:to>
                                    </p:set>
                                    <p:animEffect transition="in" filter="fade">
                                      <p:cBhvr>
                                        <p:cTn id="21" dur="1000"/>
                                        <p:tgtEl>
                                          <p:spTgt spid="52">
                                            <p:txEl>
                                              <p:pRg st="2" end="2"/>
                                            </p:txEl>
                                          </p:spTgt>
                                        </p:tgtEl>
                                      </p:cBhvr>
                                    </p:animEffect>
                                    <p:anim calcmode="lin" valueType="num">
                                      <p:cBhvr>
                                        <p:cTn id="22" dur="1000" fill="hold"/>
                                        <p:tgtEl>
                                          <p:spTgt spid="5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2">
                                            <p:txEl>
                                              <p:pRg st="4" end="4"/>
                                            </p:txEl>
                                          </p:spTgt>
                                        </p:tgtEl>
                                        <p:attrNameLst>
                                          <p:attrName>style.visibility</p:attrName>
                                        </p:attrNameLst>
                                      </p:cBhvr>
                                      <p:to>
                                        <p:strVal val="visible"/>
                                      </p:to>
                                    </p:set>
                                    <p:animEffect transition="in" filter="fade">
                                      <p:cBhvr>
                                        <p:cTn id="28" dur="1000"/>
                                        <p:tgtEl>
                                          <p:spTgt spid="52">
                                            <p:txEl>
                                              <p:pRg st="4" end="4"/>
                                            </p:txEl>
                                          </p:spTgt>
                                        </p:tgtEl>
                                      </p:cBhvr>
                                    </p:animEffect>
                                    <p:anim calcmode="lin" valueType="num">
                                      <p:cBhvr>
                                        <p:cTn id="29" dur="1000" fill="hold"/>
                                        <p:tgtEl>
                                          <p:spTgt spid="5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What is the typical profile of customers and non-customers?</a:t>
            </a:r>
            <a:br>
              <a:rPr lang="en-US" dirty="0"/>
            </a:br>
            <a:endParaRPr lang="en-US" dirty="0"/>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altLang="zh-CN" dirty="0"/>
              <a:t>Travel Insurance – Customer Profile and Habits</a:t>
            </a:r>
            <a:endParaRPr lang="en-US" noProof="0" dirty="0"/>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03429" y="6310300"/>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12" name="TextBox 11">
            <a:extLst>
              <a:ext uri="{FF2B5EF4-FFF2-40B4-BE49-F238E27FC236}">
                <a16:creationId xmlns:a16="http://schemas.microsoft.com/office/drawing/2014/main" id="{02FC2024-9567-55D0-E747-A10614E1AD9B}"/>
              </a:ext>
            </a:extLst>
          </p:cNvPr>
          <p:cNvSpPr txBox="1"/>
          <p:nvPr/>
        </p:nvSpPr>
        <p:spPr>
          <a:xfrm>
            <a:off x="148322" y="1622510"/>
            <a:ext cx="5883965" cy="5632311"/>
          </a:xfrm>
          <a:prstGeom prst="rect">
            <a:avLst/>
          </a:prstGeom>
        </p:spPr>
        <p:txBody>
          <a:bodyPr wrap="square" rtlCol="0">
            <a:spAutoFit/>
          </a:bodyPr>
          <a:lstStyle/>
          <a:p>
            <a:pPr marL="0" indent="0">
              <a:lnSpc>
                <a:spcPct val="100000"/>
              </a:lnSpc>
              <a:spcBef>
                <a:spcPts val="0"/>
              </a:spcBef>
              <a:buFontTx/>
              <a:buNone/>
            </a:pPr>
            <a:r>
              <a:rPr lang="en-US" dirty="0">
                <a:solidFill>
                  <a:prstClr val="white"/>
                </a:solidFill>
                <a:latin typeface="Posterama" panose="020B0504020200020000" pitchFamily="34" charset="0"/>
                <a:ea typeface="微软雅黑"/>
                <a:cs typeface="Posterama" panose="020B0504020200020000" pitchFamily="34" charset="0"/>
              </a:rPr>
              <a:t>Let’s look at the similarities between customers and non-customers first:</a:t>
            </a:r>
          </a:p>
          <a:p>
            <a:pPr marL="0" indent="0">
              <a:lnSpc>
                <a:spcPct val="100000"/>
              </a:lnSpc>
              <a:spcBef>
                <a:spcPts val="0"/>
              </a:spcBef>
              <a:buFontTx/>
              <a:buNone/>
            </a:pPr>
            <a:endParaRPr lang="en-US" dirty="0">
              <a:solidFill>
                <a:prstClr val="white"/>
              </a:solidFill>
              <a:latin typeface="Posterama" panose="020B0504020200020000" pitchFamily="34" charset="0"/>
              <a:ea typeface="微软雅黑"/>
              <a:cs typeface="Posterama" panose="020B0504020200020000" pitchFamily="34" charset="0"/>
            </a:endParaRPr>
          </a:p>
          <a:p>
            <a:pPr marL="742950" lvl="1" indent="-285750">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Family sizes for both groups fall between 3-5 family members on average.</a:t>
            </a:r>
          </a:p>
          <a:p>
            <a:pPr marL="742950" lvl="1" indent="-285750">
              <a:buFont typeface="Arial" panose="020B0604020202020204" pitchFamily="34" charset="0"/>
              <a:buChar char="•"/>
            </a:pPr>
            <a:endParaRPr lang="en-US" dirty="0">
              <a:solidFill>
                <a:prstClr val="white"/>
              </a:solidFill>
              <a:latin typeface="Posterama" panose="020B0504020200020000" pitchFamily="34" charset="0"/>
              <a:ea typeface="微软雅黑"/>
              <a:cs typeface="Posterama" panose="020B0504020200020000" pitchFamily="34" charset="0"/>
            </a:endParaRPr>
          </a:p>
          <a:p>
            <a:pPr marL="742950" lvl="1" indent="-285750">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Most individuals have graduated from a college/university</a:t>
            </a:r>
          </a:p>
          <a:p>
            <a:pPr marL="742950" lvl="1" indent="-285750">
              <a:buFont typeface="Arial" panose="020B0604020202020204" pitchFamily="34" charset="0"/>
              <a:buChar char="•"/>
            </a:pPr>
            <a:endParaRPr lang="en-US" dirty="0">
              <a:solidFill>
                <a:prstClr val="white"/>
              </a:solidFill>
              <a:latin typeface="Posterama" panose="020B0504020200020000" pitchFamily="34" charset="0"/>
              <a:ea typeface="微软雅黑"/>
              <a:cs typeface="Posterama" panose="020B0504020200020000" pitchFamily="34" charset="0"/>
            </a:endParaRPr>
          </a:p>
          <a:p>
            <a:pPr marL="742950" lvl="1" indent="-285750">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Many of the individuals are in the private/self employed sector (non-customers are 14% more likely to be in the government sector)</a:t>
            </a:r>
          </a:p>
          <a:p>
            <a:pPr lvl="1"/>
            <a:endParaRPr lang="en-US" dirty="0">
              <a:solidFill>
                <a:prstClr val="white"/>
              </a:solidFill>
              <a:latin typeface="Posterama" panose="020B0504020200020000" pitchFamily="34" charset="0"/>
              <a:ea typeface="微软雅黑"/>
              <a:cs typeface="Posterama" panose="020B0504020200020000" pitchFamily="34" charset="0"/>
            </a:endParaRPr>
          </a:p>
          <a:p>
            <a:pPr marL="742950" lvl="1" indent="-285750">
              <a:buFont typeface="Arial" panose="020B0604020202020204" pitchFamily="34" charset="0"/>
              <a:buChar char="•"/>
            </a:pPr>
            <a:r>
              <a:rPr lang="en-US" dirty="0">
                <a:solidFill>
                  <a:prstClr val="white"/>
                </a:solidFill>
                <a:latin typeface="Posterama" panose="020B0504020200020000" pitchFamily="34" charset="0"/>
                <a:ea typeface="微软雅黑"/>
                <a:cs typeface="Posterama" panose="020B0504020200020000" pitchFamily="34" charset="0"/>
              </a:rPr>
              <a:t>Chronic Diseases are not common among either group (71% customers without chronic disease vs 73% non-customers)</a:t>
            </a:r>
          </a:p>
          <a:p>
            <a:endParaRPr lang="en-US" dirty="0">
              <a:solidFill>
                <a:prstClr val="white"/>
              </a:solidFill>
              <a:latin typeface="Posterama" panose="020B0504020200020000" pitchFamily="34" charset="0"/>
              <a:ea typeface="微软雅黑"/>
              <a:cs typeface="Posterama" panose="020B0504020200020000" pitchFamily="34" charset="0"/>
            </a:endParaRPr>
          </a:p>
          <a:p>
            <a:pPr marL="742950" lvl="1" indent="-285750">
              <a:buFont typeface="Arial" panose="020B0604020202020204" pitchFamily="34" charset="0"/>
              <a:buChar char="•"/>
            </a:pPr>
            <a:endParaRPr lang="en-US" dirty="0">
              <a:solidFill>
                <a:prstClr val="white"/>
              </a:solidFill>
              <a:latin typeface="Posterama" panose="020B0504020200020000" pitchFamily="34" charset="0"/>
              <a:ea typeface="微软雅黑"/>
              <a:cs typeface="Posterama" panose="020B0504020200020000" pitchFamily="34" charset="0"/>
            </a:endParaRPr>
          </a:p>
          <a:p>
            <a:pPr marL="742950" lvl="1" indent="-285750">
              <a:buFont typeface="Arial" panose="020B0604020202020204" pitchFamily="34" charset="0"/>
              <a:buChar char="•"/>
            </a:pPr>
            <a:endParaRPr lang="en-US" dirty="0">
              <a:solidFill>
                <a:prstClr val="white"/>
              </a:solidFill>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endParaRPr lang="en-US" dirty="0">
              <a:solidFill>
                <a:prstClr val="white"/>
              </a:solidFill>
              <a:latin typeface="Posterama" panose="020B0504020200020000" pitchFamily="34" charset="0"/>
              <a:ea typeface="微软雅黑"/>
              <a:cs typeface="Posterama" panose="020B0504020200020000" pitchFamily="34" charset="0"/>
            </a:endParaRPr>
          </a:p>
        </p:txBody>
      </p:sp>
      <p:pic>
        <p:nvPicPr>
          <p:cNvPr id="4" name="Picture 3" descr="Chart">
            <a:extLst>
              <a:ext uri="{FF2B5EF4-FFF2-40B4-BE49-F238E27FC236}">
                <a16:creationId xmlns:a16="http://schemas.microsoft.com/office/drawing/2014/main" id="{3527BA66-1BF6-BF1B-EB75-09FAE70249C2}"/>
              </a:ext>
            </a:extLst>
          </p:cNvPr>
          <p:cNvPicPr>
            <a:picLocks noChangeAspect="1"/>
          </p:cNvPicPr>
          <p:nvPr/>
        </p:nvPicPr>
        <p:blipFill>
          <a:blip r:embed="rId3"/>
          <a:stretch>
            <a:fillRect/>
          </a:stretch>
        </p:blipFill>
        <p:spPr>
          <a:xfrm>
            <a:off x="6032287" y="770983"/>
            <a:ext cx="5947678" cy="5904441"/>
          </a:xfrm>
          <a:prstGeom prst="rect">
            <a:avLst/>
          </a:prstGeom>
        </p:spPr>
      </p:pic>
    </p:spTree>
    <p:extLst>
      <p:ext uri="{BB962C8B-B14F-4D97-AF65-F5344CB8AC3E}">
        <p14:creationId xmlns:p14="http://schemas.microsoft.com/office/powerpoint/2010/main" val="1246021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1000"/>
                                        <p:tgtEl>
                                          <p:spTgt spid="12">
                                            <p:txEl>
                                              <p:pRg st="4" end="4"/>
                                            </p:txEl>
                                          </p:spTgt>
                                        </p:tgtEl>
                                      </p:cBhvr>
                                    </p:animEffect>
                                    <p:anim calcmode="lin" valueType="num">
                                      <p:cBhvr>
                                        <p:cTn id="29"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fade">
                                      <p:cBhvr>
                                        <p:cTn id="35" dur="1000"/>
                                        <p:tgtEl>
                                          <p:spTgt spid="12">
                                            <p:txEl>
                                              <p:pRg st="6" end="6"/>
                                            </p:txEl>
                                          </p:spTgt>
                                        </p:tgtEl>
                                      </p:cBhvr>
                                    </p:animEffect>
                                    <p:anim calcmode="lin" valueType="num">
                                      <p:cBhvr>
                                        <p:cTn id="36"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8" end="8"/>
                                            </p:txEl>
                                          </p:spTgt>
                                        </p:tgtEl>
                                        <p:attrNameLst>
                                          <p:attrName>style.visibility</p:attrName>
                                        </p:attrNameLst>
                                      </p:cBhvr>
                                      <p:to>
                                        <p:strVal val="visible"/>
                                      </p:to>
                                    </p:set>
                                    <p:animEffect transition="in" filter="fade">
                                      <p:cBhvr>
                                        <p:cTn id="42" dur="1000"/>
                                        <p:tgtEl>
                                          <p:spTgt spid="12">
                                            <p:txEl>
                                              <p:pRg st="8" end="8"/>
                                            </p:txEl>
                                          </p:spTgt>
                                        </p:tgtEl>
                                      </p:cBhvr>
                                    </p:animEffect>
                                    <p:anim calcmode="lin" valueType="num">
                                      <p:cBhvr>
                                        <p:cTn id="43"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3DD3-A386-F1D3-9DA4-02AE5CF13BA6}"/>
              </a:ext>
            </a:extLst>
          </p:cNvPr>
          <p:cNvSpPr>
            <a:spLocks noGrp="1"/>
          </p:cNvSpPr>
          <p:nvPr>
            <p:ph type="title"/>
          </p:nvPr>
        </p:nvSpPr>
        <p:spPr>
          <a:xfrm>
            <a:off x="581709" y="274955"/>
            <a:ext cx="10889796" cy="1418998"/>
          </a:xfrm>
        </p:spPr>
        <p:txBody>
          <a:bodyPr/>
          <a:lstStyle/>
          <a:p>
            <a:r>
              <a:rPr lang="en-US" dirty="0"/>
              <a:t>Customer and Non-Customer Income Vs. Age </a:t>
            </a:r>
          </a:p>
        </p:txBody>
      </p:sp>
      <p:sp>
        <p:nvSpPr>
          <p:cNvPr id="4" name="Footer Placeholder 3">
            <a:extLst>
              <a:ext uri="{FF2B5EF4-FFF2-40B4-BE49-F238E27FC236}">
                <a16:creationId xmlns:a16="http://schemas.microsoft.com/office/drawing/2014/main" id="{3073EE2D-B02C-2A2C-F361-076E35333D4C}"/>
              </a:ext>
            </a:extLst>
          </p:cNvPr>
          <p:cNvSpPr>
            <a:spLocks noGrp="1"/>
          </p:cNvSpPr>
          <p:nvPr>
            <p:ph type="ftr" sz="quarter" idx="28"/>
          </p:nvPr>
        </p:nvSpPr>
        <p:spPr/>
        <p:txBody>
          <a:bodyPr/>
          <a:lstStyle/>
          <a:p>
            <a:r>
              <a:rPr lang="en-US" altLang="zh-CN" dirty="0"/>
              <a:t>Travel Insurance – Customer Profile and Habits</a:t>
            </a:r>
            <a:endParaRPr lang="en-US" noProof="0" dirty="0"/>
          </a:p>
        </p:txBody>
      </p:sp>
      <p:pic>
        <p:nvPicPr>
          <p:cNvPr id="6" name="Picture 5" descr="Chart, line chart&#10;&#10;Description automatically generated">
            <a:extLst>
              <a:ext uri="{FF2B5EF4-FFF2-40B4-BE49-F238E27FC236}">
                <a16:creationId xmlns:a16="http://schemas.microsoft.com/office/drawing/2014/main" id="{3794DD39-1EF8-8A66-C6FC-7531C2869F00}"/>
              </a:ext>
            </a:extLst>
          </p:cNvPr>
          <p:cNvPicPr>
            <a:picLocks noChangeAspect="1"/>
          </p:cNvPicPr>
          <p:nvPr/>
        </p:nvPicPr>
        <p:blipFill>
          <a:blip r:embed="rId3"/>
          <a:stretch>
            <a:fillRect/>
          </a:stretch>
        </p:blipFill>
        <p:spPr>
          <a:xfrm>
            <a:off x="4717773" y="984454"/>
            <a:ext cx="6892518" cy="5287473"/>
          </a:xfrm>
          <a:prstGeom prst="rect">
            <a:avLst/>
          </a:prstGeom>
        </p:spPr>
      </p:pic>
      <p:sp>
        <p:nvSpPr>
          <p:cNvPr id="7" name="Slide Number Placeholder 13">
            <a:extLst>
              <a:ext uri="{FF2B5EF4-FFF2-40B4-BE49-F238E27FC236}">
                <a16:creationId xmlns:a16="http://schemas.microsoft.com/office/drawing/2014/main" id="{F31E1660-60AE-CB1C-7D14-E630F0B996F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9" name="TextBox 8">
            <a:extLst>
              <a:ext uri="{FF2B5EF4-FFF2-40B4-BE49-F238E27FC236}">
                <a16:creationId xmlns:a16="http://schemas.microsoft.com/office/drawing/2014/main" id="{FCA5B8EA-DFFD-27F1-0EBF-E9BEF23E5911}"/>
              </a:ext>
            </a:extLst>
          </p:cNvPr>
          <p:cNvSpPr txBox="1"/>
          <p:nvPr/>
        </p:nvSpPr>
        <p:spPr>
          <a:xfrm>
            <a:off x="238539" y="984454"/>
            <a:ext cx="4340448" cy="3693319"/>
          </a:xfrm>
          <a:prstGeom prst="rect">
            <a:avLst/>
          </a:prstGeom>
        </p:spPr>
        <p:txBody>
          <a:bodyPr wrap="square" rtlCol="0">
            <a:spAutoFit/>
          </a:bodyPr>
          <a:lstStyle/>
          <a:p>
            <a:pPr marL="0" indent="0">
              <a:lnSpc>
                <a:spcPct val="100000"/>
              </a:lnSpc>
              <a:spcBef>
                <a:spcPts val="0"/>
              </a:spcBef>
              <a:buFontTx/>
              <a:buNone/>
            </a:pPr>
            <a:endParaRPr lang="en-US" dirty="0">
              <a:solidFill>
                <a:prstClr val="white"/>
              </a:solidFill>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endParaRPr lang="en-US" dirty="0">
              <a:solidFill>
                <a:prstClr val="white"/>
              </a:solidFill>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r>
              <a:rPr lang="en-US" dirty="0">
                <a:solidFill>
                  <a:prstClr val="white"/>
                </a:solidFill>
                <a:latin typeface="Posterama" panose="020B0504020200020000" pitchFamily="34" charset="0"/>
                <a:ea typeface="微软雅黑"/>
                <a:cs typeface="Posterama" panose="020B0504020200020000" pitchFamily="34" charset="0"/>
              </a:rPr>
              <a:t>Based on the data, Travel Assured customers tend to have higher income and be a little bit older than non-customers. </a:t>
            </a:r>
          </a:p>
          <a:p>
            <a:pPr marL="0" indent="0">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Customers on average make around $1,133,239 yearly, while the non-customer group only makes $821,300 yearly. A total average difference of $311,939 </a:t>
            </a:r>
          </a:p>
          <a:p>
            <a:pPr marL="0" indent="0">
              <a:lnSpc>
                <a:spcPct val="100000"/>
              </a:lnSpc>
              <a:spcBef>
                <a:spcPts val="0"/>
              </a:spcBef>
              <a:buFontTx/>
              <a:buNone/>
            </a:pPr>
            <a:endParaRPr lang="en-US"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535313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1000"/>
                                        <p:tgtEl>
                                          <p:spTgt spid="9">
                                            <p:txEl>
                                              <p:pRg st="4" end="4"/>
                                            </p:txEl>
                                          </p:spTgt>
                                        </p:tgtEl>
                                      </p:cBhvr>
                                    </p:animEffect>
                                    <p:anim calcmode="lin" valueType="num">
                                      <p:cBhvr>
                                        <p:cTn id="2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a:xfrm>
            <a:off x="254787" y="256189"/>
            <a:ext cx="11682426" cy="767782"/>
          </a:xfrm>
        </p:spPr>
        <p:txBody>
          <a:bodyPr/>
          <a:lstStyle/>
          <a:p>
            <a:pPr algn="ctr"/>
            <a:r>
              <a:rPr lang="en-US" u="sng" dirty="0"/>
              <a:t>Recommendations</a:t>
            </a:r>
            <a:br>
              <a:rPr lang="en-US" dirty="0"/>
            </a:br>
            <a:endParaRPr lang="en-US" dirty="0"/>
          </a:p>
        </p:txBody>
      </p:sp>
      <p:sp>
        <p:nvSpPr>
          <p:cNvPr id="4" name="Footer Placeholder 3">
            <a:extLst>
              <a:ext uri="{FF2B5EF4-FFF2-40B4-BE49-F238E27FC236}">
                <a16:creationId xmlns:a16="http://schemas.microsoft.com/office/drawing/2014/main" id="{39CB1ACF-8F27-E766-B1CB-FC58BC47D7A9}"/>
              </a:ext>
            </a:extLst>
          </p:cNvPr>
          <p:cNvSpPr>
            <a:spLocks noGrp="1"/>
          </p:cNvSpPr>
          <p:nvPr>
            <p:ph type="ftr" sz="quarter" idx="76"/>
          </p:nvPr>
        </p:nvSpPr>
        <p:spPr/>
        <p:txBody>
          <a:bodyPr/>
          <a:lstStyle/>
          <a:p>
            <a:r>
              <a:rPr lang="en-US" altLang="zh-CN" dirty="0"/>
              <a:t>Travel Insurance – Customer Profile and Habits</a:t>
            </a:r>
            <a:endParaRPr lang="en-US" noProof="0" dirty="0"/>
          </a:p>
        </p:txBody>
      </p:sp>
      <p:sp>
        <p:nvSpPr>
          <p:cNvPr id="54" name="TextBox 53">
            <a:extLst>
              <a:ext uri="{FF2B5EF4-FFF2-40B4-BE49-F238E27FC236}">
                <a16:creationId xmlns:a16="http://schemas.microsoft.com/office/drawing/2014/main" id="{BD40E11C-93EE-1549-2437-E218E63EF5A8}"/>
              </a:ext>
            </a:extLst>
          </p:cNvPr>
          <p:cNvSpPr txBox="1"/>
          <p:nvPr/>
        </p:nvSpPr>
        <p:spPr>
          <a:xfrm>
            <a:off x="254787" y="1023971"/>
            <a:ext cx="11279487" cy="2554545"/>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US" sz="2000" dirty="0">
                <a:solidFill>
                  <a:prstClr val="white"/>
                </a:solidFill>
                <a:latin typeface="Posterama" panose="020B0504020200020000" pitchFamily="34" charset="0"/>
                <a:ea typeface="微软雅黑"/>
                <a:cs typeface="Posterama" panose="020B0504020200020000" pitchFamily="34" charset="0"/>
              </a:rPr>
              <a:t>Run a contest for Frequent Flyers and Travel Abroad customers to get them engaged and act as a reminder for the product. </a:t>
            </a:r>
          </a:p>
          <a:p>
            <a:pPr marL="285750" indent="-285750">
              <a:lnSpc>
                <a:spcPct val="100000"/>
              </a:lnSpc>
              <a:spcBef>
                <a:spcPts val="0"/>
              </a:spcBef>
              <a:buFont typeface="Arial" panose="020B0604020202020204" pitchFamily="34" charset="0"/>
              <a:buChar char="•"/>
            </a:pPr>
            <a:endParaRPr lang="en-US" sz="2000"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sz="2000" dirty="0">
                <a:solidFill>
                  <a:prstClr val="white"/>
                </a:solidFill>
                <a:latin typeface="Posterama" panose="020B0504020200020000" pitchFamily="34" charset="0"/>
                <a:ea typeface="微软雅黑"/>
                <a:cs typeface="Posterama" panose="020B0504020200020000" pitchFamily="34" charset="0"/>
              </a:rPr>
              <a:t>Move marketing campaigns to affluent family friendly neighborhoods to target higher income individuals. </a:t>
            </a:r>
          </a:p>
          <a:p>
            <a:pPr>
              <a:lnSpc>
                <a:spcPct val="100000"/>
              </a:lnSpc>
              <a:spcBef>
                <a:spcPts val="0"/>
              </a:spcBef>
            </a:pPr>
            <a:endParaRPr lang="en-US" sz="2000"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sz="2000" dirty="0">
                <a:solidFill>
                  <a:prstClr val="white"/>
                </a:solidFill>
                <a:latin typeface="Posterama" panose="020B0504020200020000" pitchFamily="34" charset="0"/>
                <a:ea typeface="微软雅黑"/>
                <a:cs typeface="Posterama" panose="020B0504020200020000" pitchFamily="34" charset="0"/>
              </a:rPr>
              <a:t>Introduce a travel App that includes guidance and updates on the current state of the world and how to safely navigate travelling post-pandemic.</a:t>
            </a:r>
          </a:p>
        </p:txBody>
      </p:sp>
      <p:sp>
        <p:nvSpPr>
          <p:cNvPr id="6" name="TextBox 5">
            <a:extLst>
              <a:ext uri="{FF2B5EF4-FFF2-40B4-BE49-F238E27FC236}">
                <a16:creationId xmlns:a16="http://schemas.microsoft.com/office/drawing/2014/main" id="{33C3B1AF-F846-B89C-CB53-711519FF94B0}"/>
              </a:ext>
            </a:extLst>
          </p:cNvPr>
          <p:cNvSpPr txBox="1"/>
          <p:nvPr/>
        </p:nvSpPr>
        <p:spPr>
          <a:xfrm>
            <a:off x="11138034" y="6213713"/>
            <a:ext cx="39624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3157109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fade">
                                      <p:cBhvr>
                                        <p:cTn id="7" dur="1000"/>
                                        <p:tgtEl>
                                          <p:spTgt spid="54">
                                            <p:txEl>
                                              <p:pRg st="0" end="0"/>
                                            </p:txEl>
                                          </p:spTgt>
                                        </p:tgtEl>
                                      </p:cBhvr>
                                    </p:animEffect>
                                    <p:anim calcmode="lin" valueType="num">
                                      <p:cBhvr>
                                        <p:cTn id="8" dur="100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4">
                                            <p:txEl>
                                              <p:pRg st="2" end="2"/>
                                            </p:txEl>
                                          </p:spTgt>
                                        </p:tgtEl>
                                        <p:attrNameLst>
                                          <p:attrName>style.visibility</p:attrName>
                                        </p:attrNameLst>
                                      </p:cBhvr>
                                      <p:to>
                                        <p:strVal val="visible"/>
                                      </p:to>
                                    </p:set>
                                    <p:animEffect transition="in" filter="fade">
                                      <p:cBhvr>
                                        <p:cTn id="14" dur="1000"/>
                                        <p:tgtEl>
                                          <p:spTgt spid="54">
                                            <p:txEl>
                                              <p:pRg st="2" end="2"/>
                                            </p:txEl>
                                          </p:spTgt>
                                        </p:tgtEl>
                                      </p:cBhvr>
                                    </p:animEffect>
                                    <p:anim calcmode="lin" valueType="num">
                                      <p:cBhvr>
                                        <p:cTn id="15" dur="1000" fill="hold"/>
                                        <p:tgtEl>
                                          <p:spTgt spid="5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4">
                                            <p:txEl>
                                              <p:pRg st="4" end="4"/>
                                            </p:txEl>
                                          </p:spTgt>
                                        </p:tgtEl>
                                        <p:attrNameLst>
                                          <p:attrName>style.visibility</p:attrName>
                                        </p:attrNameLst>
                                      </p:cBhvr>
                                      <p:to>
                                        <p:strVal val="visible"/>
                                      </p:to>
                                    </p:set>
                                    <p:animEffect transition="in" filter="fade">
                                      <p:cBhvr>
                                        <p:cTn id="21" dur="1000"/>
                                        <p:tgtEl>
                                          <p:spTgt spid="54">
                                            <p:txEl>
                                              <p:pRg st="4" end="4"/>
                                            </p:txEl>
                                          </p:spTgt>
                                        </p:tgtEl>
                                      </p:cBhvr>
                                    </p:animEffect>
                                    <p:anim calcmode="lin" valueType="num">
                                      <p:cBhvr>
                                        <p:cTn id="22" dur="1000" fill="hold"/>
                                        <p:tgtEl>
                                          <p:spTgt spid="5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0" y="1"/>
            <a:ext cx="12192000" cy="866274"/>
          </a:xfrm>
        </p:spPr>
        <p:txBody>
          <a:bodyPr/>
          <a:lstStyle/>
          <a:p>
            <a:pPr algn="ctr"/>
            <a:r>
              <a:rPr lang="en-US" altLang="zh-CN" u="sng" dirty="0"/>
              <a:t>Summary</a:t>
            </a:r>
            <a:endParaRPr lang="en-US" u="sng"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277775" y="1021922"/>
            <a:ext cx="6010729" cy="2007158"/>
          </a:xfrm>
        </p:spPr>
        <p:txBody>
          <a:bodyPr/>
          <a:lstStyle/>
          <a:p>
            <a:r>
              <a:rPr lang="en-US" altLang="zh-CN" sz="1800" dirty="0"/>
              <a:t>Customer/Non-Customer Travel Habits:</a:t>
            </a:r>
          </a:p>
          <a:p>
            <a:pPr marL="285750" indent="-285750">
              <a:buFont typeface="Arial" panose="020B0604020202020204" pitchFamily="34" charset="0"/>
              <a:buChar char="•"/>
            </a:pPr>
            <a:r>
              <a:rPr lang="en-US" altLang="zh-CN" sz="1800" dirty="0"/>
              <a:t>Exploring the data let us know that customers are more likely to be Frequent Flyers and Travel Abroad than non-customers for travel insurance. </a:t>
            </a:r>
          </a:p>
          <a:p>
            <a:r>
              <a:rPr lang="en-US" altLang="zh-CN" sz="1800" dirty="0"/>
              <a:t>Customer/Non-Customer Profiles:</a:t>
            </a:r>
          </a:p>
          <a:p>
            <a:pPr marL="285750" indent="-285750">
              <a:buFont typeface="Arial" panose="020B0604020202020204" pitchFamily="34" charset="0"/>
              <a:buChar char="•"/>
            </a:pPr>
            <a:r>
              <a:rPr lang="en-US" altLang="zh-CN" sz="1800" dirty="0"/>
              <a:t>Customers tend to be individuals who graduated college and are in their 30s with income around $1,100,00.00. Customers also typically have families of 3-5 members, no chronic diseases, and work in the private/self employed sector. </a:t>
            </a:r>
          </a:p>
          <a:p>
            <a:pPr marL="285750" indent="-285750">
              <a:buFont typeface="Arial" panose="020B0604020202020204" pitchFamily="34" charset="0"/>
              <a:buChar char="•"/>
            </a:pPr>
            <a:r>
              <a:rPr lang="en-US" altLang="zh-CN" sz="1800" dirty="0"/>
              <a:t>Non-Customers are individuals who graduated college and are also in their 30s, however, their income is lower and around $821,300.00. Non-Customers also typically have families of 3-5 members, no chronic diseases, and work in the private/self employed sector. </a:t>
            </a:r>
            <a:endParaRPr lang="en-US" sz="1800" dirty="0"/>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altLang="zh-CN" dirty="0"/>
              <a:t>Travel Insurance – Customer Profile and Habits</a:t>
            </a:r>
            <a:endParaRPr lang="en-US" noProof="0" dirty="0"/>
          </a:p>
        </p:txBody>
      </p:sp>
      <p:pic>
        <p:nvPicPr>
          <p:cNvPr id="7" name="Picture Placeholder 6" descr="A picture containing outdoor, sky, sunset, orange&#10;&#10;Description automatically generated">
            <a:extLst>
              <a:ext uri="{FF2B5EF4-FFF2-40B4-BE49-F238E27FC236}">
                <a16:creationId xmlns:a16="http://schemas.microsoft.com/office/drawing/2014/main" id="{1020FB79-DD86-7116-C7EC-1866FF0A40A1}"/>
              </a:ext>
            </a:extLst>
          </p:cNvPr>
          <p:cNvPicPr>
            <a:picLocks noGrp="1" noChangeAspect="1"/>
          </p:cNvPicPr>
          <p:nvPr>
            <p:ph type="pic" sz="quarter" idx="48"/>
          </p:nvPr>
        </p:nvPicPr>
        <p:blipFill rotWithShape="1">
          <a:blip r:embed="rId3"/>
          <a:srcRect l="32709" r="33967" b="16873"/>
          <a:stretch/>
        </p:blipFill>
        <p:spPr>
          <a:xfrm>
            <a:off x="7665352" y="433138"/>
            <a:ext cx="4248873" cy="4731130"/>
          </a:xfrm>
        </p:spPr>
      </p:pic>
    </p:spTree>
    <p:extLst>
      <p:ext uri="{BB962C8B-B14F-4D97-AF65-F5344CB8AC3E}">
        <p14:creationId xmlns:p14="http://schemas.microsoft.com/office/powerpoint/2010/main" val="4157533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1000"/>
                                        <p:tgtEl>
                                          <p:spTgt spid="29">
                                            <p:txEl>
                                              <p:pRg st="1" end="1"/>
                                            </p:txEl>
                                          </p:spTgt>
                                        </p:tgtEl>
                                      </p:cBhvr>
                                    </p:animEffect>
                                    <p:anim calcmode="lin" valueType="num">
                                      <p:cBhvr>
                                        <p:cTn id="13"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9">
                                            <p:txEl>
                                              <p:pRg st="2" end="2"/>
                                            </p:txEl>
                                          </p:spTgt>
                                        </p:tgtEl>
                                        <p:attrNameLst>
                                          <p:attrName>style.visibility</p:attrName>
                                        </p:attrNameLst>
                                      </p:cBhvr>
                                      <p:to>
                                        <p:strVal val="visible"/>
                                      </p:to>
                                    </p:set>
                                    <p:animEffect transition="in" filter="fade">
                                      <p:cBhvr>
                                        <p:cTn id="19" dur="1000"/>
                                        <p:tgtEl>
                                          <p:spTgt spid="29">
                                            <p:txEl>
                                              <p:pRg st="2" end="2"/>
                                            </p:txEl>
                                          </p:spTgt>
                                        </p:tgtEl>
                                      </p:cBhvr>
                                    </p:animEffect>
                                    <p:anim calcmode="lin" valueType="num">
                                      <p:cBhvr>
                                        <p:cTn id="20"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9">
                                            <p:txEl>
                                              <p:pRg st="3" end="3"/>
                                            </p:txEl>
                                          </p:spTgt>
                                        </p:tgtEl>
                                        <p:attrNameLst>
                                          <p:attrName>style.visibility</p:attrName>
                                        </p:attrNameLst>
                                      </p:cBhvr>
                                      <p:to>
                                        <p:strVal val="visible"/>
                                      </p:to>
                                    </p:set>
                                    <p:animEffect transition="in" filter="fade">
                                      <p:cBhvr>
                                        <p:cTn id="26" dur="1000"/>
                                        <p:tgtEl>
                                          <p:spTgt spid="29">
                                            <p:txEl>
                                              <p:pRg st="3" end="3"/>
                                            </p:txEl>
                                          </p:spTgt>
                                        </p:tgtEl>
                                      </p:cBhvr>
                                    </p:animEffect>
                                    <p:anim calcmode="lin" valueType="num">
                                      <p:cBhvr>
                                        <p:cTn id="27"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9">
                                            <p:txEl>
                                              <p:pRg st="4" end="4"/>
                                            </p:txEl>
                                          </p:spTgt>
                                        </p:tgtEl>
                                        <p:attrNameLst>
                                          <p:attrName>style.visibility</p:attrName>
                                        </p:attrNameLst>
                                      </p:cBhvr>
                                      <p:to>
                                        <p:strVal val="visible"/>
                                      </p:to>
                                    </p:set>
                                    <p:animEffect transition="in" filter="fade">
                                      <p:cBhvr>
                                        <p:cTn id="33" dur="1000"/>
                                        <p:tgtEl>
                                          <p:spTgt spid="29">
                                            <p:txEl>
                                              <p:pRg st="4" end="4"/>
                                            </p:txEl>
                                          </p:spTgt>
                                        </p:tgtEl>
                                      </p:cBhvr>
                                    </p:animEffect>
                                    <p:anim calcmode="lin" valueType="num">
                                      <p:cBhvr>
                                        <p:cTn id="34" dur="1000" fill="hold"/>
                                        <p:tgtEl>
                                          <p:spTgt spid="29">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618</TotalTime>
  <Words>912</Words>
  <Application>Microsoft Office PowerPoint</Application>
  <PresentationFormat>Widescreen</PresentationFormat>
  <Paragraphs>89</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等线</vt:lpstr>
      <vt:lpstr>Abadi</vt:lpstr>
      <vt:lpstr>Arial</vt:lpstr>
      <vt:lpstr>Calibri</vt:lpstr>
      <vt:lpstr>Posterama</vt:lpstr>
      <vt:lpstr>Posterama Text Black</vt:lpstr>
      <vt:lpstr>Posterama Text SemiBold</vt:lpstr>
      <vt:lpstr>Office 主题​​</vt:lpstr>
      <vt:lpstr>Travel Insurance – Customer Profile  and Habits  </vt:lpstr>
      <vt:lpstr>Purpose:</vt:lpstr>
      <vt:lpstr>The Data</vt:lpstr>
      <vt:lpstr>Are there differences in the travel habits between customers and non-customers?</vt:lpstr>
      <vt:lpstr>What is the typical profile of customers and non-customers? </vt:lpstr>
      <vt:lpstr>Customer and Non-Customer Income Vs. Age </vt:lpstr>
      <vt:lpstr>Recommendations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Assured – Customer Segmentation</dc:title>
  <dc:creator>chad Brooks</dc:creator>
  <cp:lastModifiedBy>chad Brooks</cp:lastModifiedBy>
  <cp:revision>2</cp:revision>
  <dcterms:created xsi:type="dcterms:W3CDTF">2022-08-16T15:37:44Z</dcterms:created>
  <dcterms:modified xsi:type="dcterms:W3CDTF">2022-08-18T01:41:52Z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