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3605"/>
  </p:normalViewPr>
  <p:slideViewPr>
    <p:cSldViewPr snapToGrid="0" snapToObjects="1">
      <p:cViewPr varScale="1">
        <p:scale>
          <a:sx n="90" d="100"/>
          <a:sy n="90" d="100"/>
        </p:scale>
        <p:origin x="856" y="19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1617527" y="3336900"/>
            <a:ext cx="14144308"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await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None       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a:solidFill>
                  <a:srgbClr val="FFFF00"/>
                </a:solidFill>
                <a:latin typeface="Courier" charset="0"/>
                <a:ea typeface="Courier" charset="0"/>
                <a:cs typeface="Courier" charset="0"/>
                <a:sym typeface="Cabin"/>
              </a:rPr>
              <a:t>and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async</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b="1" u="none" strike="noStrike" cap="none" dirty="0">
                <a:solidFill>
                  <a:srgbClr val="FFFF00"/>
                </a:solidFill>
                <a:latin typeface="Courier" charset="0"/>
                <a:ea typeface="Courier" charset="0"/>
                <a:cs typeface="Courier" charset="0"/>
                <a:sym typeface="Cabin"/>
              </a:rPr>
              <a:t>print(</a:t>
            </a:r>
            <a:r>
              <a:rPr lang="en-US" sz="3600" b="1" u="none" strike="noStrike" cap="none" dirty="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b="1"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b="1" u="none" strike="noStrike" cap="none" dirty="0">
                <a:solidFill>
                  <a:srgbClr val="FFFF00"/>
                </a:solidFill>
                <a:latin typeface="Courier" charset="0"/>
                <a:ea typeface="Courier" charset="0"/>
                <a:cs typeface="Courier" charset="0"/>
                <a:sym typeface="Cabin"/>
              </a:rPr>
              <a:t>print(</a:t>
            </a:r>
            <a:r>
              <a:rPr lang="en-US" sz="3600" b="1" u="none" strike="noStrike" cap="none" dirty="0">
                <a:solidFill>
                  <a:srgbClr val="00FF00"/>
                </a:solidFill>
                <a:latin typeface="Courier" charset="0"/>
                <a:ea typeface="Courier" charset="0"/>
                <a:cs typeface="Courier" charset="0"/>
                <a:sym typeface="Cabin"/>
              </a:rPr>
              <a:t>x</a:t>
            </a:r>
            <a:r>
              <a:rPr lang="en-US" sz="3600" b="1" dirty="0">
                <a:solidFill>
                  <a:srgbClr val="FFFF00"/>
                </a:solidFill>
                <a:latin typeface="Courier" charset="0"/>
                <a:ea typeface="Courier" charset="0"/>
                <a:cs typeface="Courier" charset="0"/>
                <a:sym typeface="Cabin"/>
              </a:rPr>
              <a:t>)</a:t>
            </a:r>
            <a:endParaRPr lang="en-US" sz="3600" b="1"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if</a:t>
            </a:r>
            <a:r>
              <a:rPr lang="en-US" sz="2800" b="1" u="none" strike="noStrike" cap="none" dirty="0">
                <a:solidFill>
                  <a:srgbClr val="FF7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b="1" u="none" strike="noStrike" cap="none" dirty="0">
                <a:solidFill>
                  <a:srgbClr val="FF7F00"/>
                </a:solidFill>
                <a:latin typeface="Courier" charset="0"/>
                <a:ea typeface="Courier" charset="0"/>
                <a:cs typeface="Courier" charset="0"/>
                <a:sym typeface="Cabin"/>
              </a:rPr>
              <a:t>    </a:t>
            </a:r>
            <a:r>
              <a:rPr lang="en-US" sz="2800" b="1" u="none" strike="noStrike" cap="none" dirty="0">
                <a:solidFill>
                  <a:srgbClr val="FFFF00"/>
                </a:solidFill>
                <a:latin typeface="Courier" charset="0"/>
                <a:ea typeface="Courier" charset="0"/>
                <a:cs typeface="Courier" charset="0"/>
                <a:sym typeface="Cabin"/>
              </a:rPr>
              <a:t>print(</a:t>
            </a:r>
            <a:r>
              <a:rPr lang="en-US" sz="2800" b="1" u="none" strike="noStrike" cap="none" dirty="0">
                <a:solidFill>
                  <a:srgbClr val="00FF00"/>
                </a:solidFill>
                <a:latin typeface="Courier" charset="0"/>
                <a:ea typeface="Courier" charset="0"/>
                <a:cs typeface="Courier" charset="0"/>
                <a:sym typeface="Cabin"/>
              </a:rPr>
              <a:t>'</a:t>
            </a:r>
            <a:r>
              <a:rPr lang="en-US" sz="2800" b="1" dirty="0">
                <a:solidFill>
                  <a:srgbClr val="00FF00"/>
                </a:solidFill>
                <a:latin typeface="Courier" charset="0"/>
                <a:ea typeface="Courier" charset="0"/>
                <a:cs typeface="Courier" charset="0"/>
                <a:sym typeface="Cabin"/>
              </a:rPr>
              <a:t>Smaller'</a:t>
            </a:r>
            <a:r>
              <a:rPr lang="en-US" sz="2800" b="1" dirty="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if</a:t>
            </a:r>
            <a:r>
              <a:rPr lang="en-US" sz="2800" b="1" u="none" strike="noStrike" cap="none" dirty="0">
                <a:solidFill>
                  <a:srgbClr val="FF7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b="1" u="none" strike="noStrike" cap="none" dirty="0">
                <a:solidFill>
                  <a:srgbClr val="FF7F00"/>
                </a:solidFill>
                <a:latin typeface="Courier" charset="0"/>
                <a:ea typeface="Courier" charset="0"/>
                <a:cs typeface="Courier" charset="0"/>
                <a:sym typeface="Cabin"/>
              </a:rPr>
              <a:t>    </a:t>
            </a:r>
            <a:r>
              <a:rPr lang="en-US" sz="2800" b="1" u="none" strike="noStrike" cap="none" dirty="0">
                <a:solidFill>
                  <a:srgbClr val="FFFF00"/>
                </a:solidFill>
                <a:latin typeface="Courier" charset="0"/>
                <a:ea typeface="Courier" charset="0"/>
                <a:cs typeface="Courier" charset="0"/>
                <a:sym typeface="Cabin"/>
              </a:rPr>
              <a:t>print(</a:t>
            </a:r>
            <a:r>
              <a:rPr lang="en-US" sz="2800" b="1" u="none" strike="noStrike" cap="none" dirty="0">
                <a:solidFill>
                  <a:srgbClr val="00FF00"/>
                </a:solidFill>
                <a:latin typeface="Courier" charset="0"/>
                <a:ea typeface="Courier" charset="0"/>
                <a:cs typeface="Courier" charset="0"/>
                <a:sym typeface="Cabin"/>
              </a:rPr>
              <a:t>'</a:t>
            </a:r>
            <a:r>
              <a:rPr lang="en-US" sz="2800" b="1" dirty="0">
                <a:solidFill>
                  <a:srgbClr val="00FF00"/>
                </a:solidFill>
                <a:latin typeface="Courier" charset="0"/>
                <a:ea typeface="Courier" charset="0"/>
                <a:cs typeface="Courier" charset="0"/>
                <a:sym typeface="Cabin"/>
              </a:rPr>
              <a:t>Bigger'</a:t>
            </a:r>
            <a:r>
              <a:rPr lang="en-US" sz="2800" b="1" dirty="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b="1"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b="1" u="none" strike="noStrike" cap="none" dirty="0">
                <a:solidFill>
                  <a:srgbClr val="FFFF00"/>
                </a:solidFill>
                <a:latin typeface="Courier" charset="0"/>
                <a:ea typeface="Courier" charset="0"/>
                <a:cs typeface="Courier" charset="0"/>
                <a:sym typeface="Cabin"/>
              </a:rPr>
              <a:t>print(</a:t>
            </a:r>
            <a:r>
              <a:rPr lang="en-US" sz="2800" b="1" u="none" strike="noStrike" cap="none" dirty="0">
                <a:solidFill>
                  <a:srgbClr val="00FF00"/>
                </a:solidFill>
                <a:latin typeface="Courier" charset="0"/>
                <a:ea typeface="Courier" charset="0"/>
                <a:cs typeface="Courier" charset="0"/>
                <a:sym typeface="Cabin"/>
              </a:rPr>
              <a:t>'Finis'</a:t>
            </a:r>
            <a:r>
              <a:rPr lang="en-US" sz="2800" b="1" dirty="0">
                <a:solidFill>
                  <a:srgbClr val="FFFF00"/>
                </a:solidFill>
                <a:latin typeface="Courier" charset="0"/>
                <a:ea typeface="Courier" charset="0"/>
                <a:cs typeface="Courier" charset="0"/>
                <a:sym typeface="Cabin"/>
              </a:rPr>
              <a:t>)</a:t>
            </a:r>
            <a:endParaRPr lang="en-US" sz="2800" b="1"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1"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b="1"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while</a:t>
            </a:r>
            <a:r>
              <a:rPr lang="en-US" sz="2800" b="1" u="none" strike="noStrike" cap="none" dirty="0">
                <a:solidFill>
                  <a:srgbClr val="00FF00"/>
                </a:solidFill>
                <a:latin typeface="Courier" charset="0"/>
                <a:ea typeface="Courier" charset="0"/>
                <a:cs typeface="Courier" charset="0"/>
                <a:sym typeface="Cabin"/>
              </a:rPr>
              <a:t> n &gt; 0</a:t>
            </a:r>
            <a:r>
              <a:rPr lang="en-US" sz="2800" b="1"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print(</a:t>
            </a:r>
            <a:r>
              <a:rPr lang="en-US" sz="2800" b="1" u="none" strike="noStrike" cap="none" dirty="0">
                <a:solidFill>
                  <a:srgbClr val="00FF00"/>
                </a:solidFill>
                <a:latin typeface="Courier" charset="0"/>
                <a:ea typeface="Courier" charset="0"/>
                <a:cs typeface="Courier" charset="0"/>
                <a:sym typeface="Cabin"/>
              </a:rPr>
              <a:t>n</a:t>
            </a:r>
            <a:r>
              <a:rPr lang="en-US" sz="2800" b="1"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b="1" u="none" strike="noStrike" cap="none" dirty="0">
                <a:solidFill>
                  <a:srgbClr val="FFFF00"/>
                </a:solidFill>
                <a:latin typeface="Courier" charset="0"/>
                <a:ea typeface="Courier" charset="0"/>
                <a:cs typeface="Courier" charset="0"/>
                <a:sym typeface="Cabin"/>
              </a:rPr>
              <a:t>    </a:t>
            </a:r>
            <a:r>
              <a:rPr lang="en-US" sz="2800" b="1"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b="1" dirty="0">
                <a:solidFill>
                  <a:srgbClr val="FFFF00"/>
                </a:solidFill>
                <a:latin typeface="Courier" charset="0"/>
                <a:ea typeface="Courier" charset="0"/>
                <a:cs typeface="Courier" charset="0"/>
                <a:sym typeface="Cabin"/>
              </a:rPr>
              <a:t>p</a:t>
            </a:r>
            <a:r>
              <a:rPr lang="en-US" sz="2800" b="1" u="none" strike="noStrike" cap="none" dirty="0">
                <a:solidFill>
                  <a:srgbClr val="FFFF00"/>
                </a:solidFill>
                <a:latin typeface="Courier" charset="0"/>
                <a:ea typeface="Courier" charset="0"/>
                <a:cs typeface="Courier" charset="0"/>
                <a:sym typeface="Cabin"/>
              </a:rPr>
              <a:t>rint(</a:t>
            </a:r>
            <a:r>
              <a:rPr lang="en-US" sz="2800" b="1" u="none" strike="noStrike" cap="none" dirty="0">
                <a:solidFill>
                  <a:srgbClr val="00FF00"/>
                </a:solidFill>
                <a:latin typeface="Courier" charset="0"/>
                <a:ea typeface="Courier" charset="0"/>
                <a:cs typeface="Courier" charset="0"/>
                <a:sym typeface="Cabin"/>
              </a:rPr>
              <a:t>'Blastoff</a:t>
            </a:r>
            <a:r>
              <a:rPr lang="en-US" sz="2800" b="1"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b="1" dirty="0">
                <a:solidFill>
                  <a:srgbClr val="FFFF00"/>
                </a:solidFill>
                <a:latin typeface="Courier"/>
                <a:ea typeface="Courier"/>
                <a:cs typeface="Courier"/>
                <a:sym typeface="Courier New"/>
              </a:rPr>
              <a:t>name = </a:t>
            </a:r>
            <a:r>
              <a:rPr lang="en-US" sz="2800" b="1" dirty="0">
                <a:solidFill>
                  <a:schemeClr val="bg1"/>
                </a:solidFill>
                <a:latin typeface="Courier"/>
                <a:ea typeface="Courier"/>
                <a:cs typeface="Courier"/>
                <a:sym typeface="Courier New"/>
              </a:rPr>
              <a:t>input</a:t>
            </a:r>
            <a:r>
              <a:rPr lang="en-US" sz="2800" b="1" dirty="0">
                <a:solidFill>
                  <a:srgbClr val="FFFF00"/>
                </a:solidFill>
                <a:latin typeface="Courier"/>
                <a:ea typeface="Courier"/>
                <a:cs typeface="Courier"/>
                <a:sym typeface="Courier New"/>
              </a:rPr>
              <a:t>('Enter file:')</a:t>
            </a:r>
          </a:p>
          <a:p>
            <a:pPr lvl="0">
              <a:buClr>
                <a:srgbClr val="00FF00"/>
              </a:buClr>
              <a:buSzPct val="25000"/>
            </a:pPr>
            <a:r>
              <a:rPr lang="en-US" sz="2800" b="1" dirty="0">
                <a:solidFill>
                  <a:srgbClr val="FFFF00"/>
                </a:solidFill>
                <a:latin typeface="Courier"/>
                <a:ea typeface="Courier"/>
                <a:cs typeface="Courier"/>
                <a:sym typeface="Courier New"/>
              </a:rPr>
              <a:t>handle = open(name, 'r')</a:t>
            </a:r>
          </a:p>
          <a:p>
            <a:pPr lvl="0" algn="ctr"/>
            <a:endParaRPr lang="en-US" sz="2800" b="1" dirty="0">
              <a:solidFill>
                <a:srgbClr val="00FF00"/>
              </a:solidFill>
              <a:latin typeface="Courier"/>
              <a:ea typeface="Courier"/>
              <a:cs typeface="Courier"/>
              <a:sym typeface="Courier New"/>
            </a:endParaRPr>
          </a:p>
          <a:p>
            <a:pPr lvl="0">
              <a:buClr>
                <a:srgbClr val="00FF00"/>
              </a:buClr>
              <a:buSzPct val="25000"/>
            </a:pPr>
            <a:r>
              <a:rPr lang="en-US" sz="2800" b="1" dirty="0">
                <a:solidFill>
                  <a:srgbClr val="FFFF00"/>
                </a:solidFill>
                <a:latin typeface="Courier"/>
                <a:ea typeface="Courier"/>
                <a:cs typeface="Courier"/>
                <a:sym typeface="Courier New"/>
              </a:rPr>
              <a:t>counts = </a:t>
            </a:r>
            <a:r>
              <a:rPr lang="en-US" sz="2800" b="1" dirty="0" err="1">
                <a:solidFill>
                  <a:srgbClr val="FFFF00"/>
                </a:solidFill>
                <a:latin typeface="Courier"/>
                <a:ea typeface="Courier"/>
                <a:cs typeface="Courier"/>
                <a:sym typeface="Courier New"/>
              </a:rPr>
              <a:t>dict</a:t>
            </a:r>
            <a:r>
              <a:rPr lang="en-US" sz="2800" b="1" dirty="0">
                <a:solidFill>
                  <a:srgbClr val="FFFF00"/>
                </a:solidFill>
                <a:latin typeface="Courier"/>
                <a:ea typeface="Courier"/>
                <a:cs typeface="Courier"/>
                <a:sym typeface="Courier New"/>
              </a:rPr>
              <a:t>()</a:t>
            </a:r>
          </a:p>
          <a:p>
            <a:pPr lvl="0">
              <a:buClr>
                <a:srgbClr val="00FF00"/>
              </a:buClr>
              <a:buSzPct val="25000"/>
            </a:pPr>
            <a:r>
              <a:rPr lang="en-US" sz="2800" b="1" dirty="0">
                <a:solidFill>
                  <a:srgbClr val="00FA00"/>
                </a:solidFill>
                <a:latin typeface="Courier"/>
                <a:ea typeface="Courier"/>
                <a:cs typeface="Courier"/>
                <a:sym typeface="Courier New"/>
              </a:rPr>
              <a:t>for line in handle:</a:t>
            </a:r>
          </a:p>
          <a:p>
            <a:pPr lvl="0">
              <a:buClr>
                <a:srgbClr val="00FF00"/>
              </a:buClr>
              <a:buSzPct val="25000"/>
            </a:pPr>
            <a:r>
              <a:rPr lang="en-US" sz="2800" b="1" dirty="0">
                <a:solidFill>
                  <a:srgbClr val="00FA00"/>
                </a:solidFill>
                <a:latin typeface="Courier"/>
                <a:ea typeface="Courier"/>
                <a:cs typeface="Courier"/>
                <a:sym typeface="Courier New"/>
              </a:rPr>
              <a:t>    words = </a:t>
            </a:r>
            <a:r>
              <a:rPr lang="en-US" sz="2800" b="1" dirty="0" err="1">
                <a:solidFill>
                  <a:srgbClr val="00FA00"/>
                </a:solidFill>
                <a:latin typeface="Courier"/>
                <a:ea typeface="Courier"/>
                <a:cs typeface="Courier"/>
                <a:sym typeface="Courier New"/>
              </a:rPr>
              <a:t>line.split</a:t>
            </a:r>
            <a:r>
              <a:rPr lang="en-US" sz="2800" b="1" dirty="0">
                <a:solidFill>
                  <a:srgbClr val="00FA00"/>
                </a:solidFill>
                <a:latin typeface="Courier"/>
                <a:ea typeface="Courier"/>
                <a:cs typeface="Courier"/>
                <a:sym typeface="Courier New"/>
              </a:rPr>
              <a:t>()</a:t>
            </a:r>
          </a:p>
          <a:p>
            <a:pPr lvl="0">
              <a:buClr>
                <a:srgbClr val="00FF00"/>
              </a:buClr>
              <a:buSzPct val="25000"/>
            </a:pPr>
            <a:r>
              <a:rPr lang="en-US" sz="2800" b="1" dirty="0">
                <a:solidFill>
                  <a:srgbClr val="00FA00"/>
                </a:solidFill>
                <a:latin typeface="Courier"/>
                <a:ea typeface="Courier"/>
                <a:cs typeface="Courier"/>
                <a:sym typeface="Courier New"/>
              </a:rPr>
              <a:t>    for word in words:</a:t>
            </a:r>
          </a:p>
          <a:p>
            <a:pPr lvl="0">
              <a:buClr>
                <a:srgbClr val="00FF00"/>
              </a:buClr>
              <a:buSzPct val="25000"/>
            </a:pPr>
            <a:r>
              <a:rPr lang="en-US" sz="2800" b="1" dirty="0">
                <a:solidFill>
                  <a:srgbClr val="00FA00"/>
                </a:solidFill>
                <a:latin typeface="Courier"/>
                <a:ea typeface="Courier"/>
                <a:cs typeface="Courier"/>
                <a:sym typeface="Courier New"/>
              </a:rPr>
              <a:t>        counts[word] = </a:t>
            </a:r>
            <a:r>
              <a:rPr lang="en-US" sz="2800" b="1" dirty="0" err="1">
                <a:solidFill>
                  <a:srgbClr val="00FA00"/>
                </a:solidFill>
                <a:latin typeface="Courier"/>
                <a:ea typeface="Courier"/>
                <a:cs typeface="Courier"/>
                <a:sym typeface="Courier New"/>
              </a:rPr>
              <a:t>counts.get</a:t>
            </a:r>
            <a:r>
              <a:rPr lang="en-US" sz="2800" b="1" dirty="0">
                <a:solidFill>
                  <a:srgbClr val="00FA00"/>
                </a:solidFill>
                <a:latin typeface="Courier"/>
                <a:ea typeface="Courier"/>
                <a:cs typeface="Courier"/>
                <a:sym typeface="Courier New"/>
              </a:rPr>
              <a:t>(word,0) + 1</a:t>
            </a:r>
          </a:p>
          <a:p>
            <a:pPr lvl="0">
              <a:buClr>
                <a:srgbClr val="00FF00"/>
              </a:buClr>
            </a:pPr>
            <a:endParaRPr lang="en-US" sz="2800" b="1" dirty="0">
              <a:solidFill>
                <a:srgbClr val="00FF00"/>
              </a:solidFill>
              <a:latin typeface="Courier"/>
              <a:ea typeface="Courier"/>
              <a:cs typeface="Courier"/>
              <a:sym typeface="Courier New"/>
            </a:endParaRPr>
          </a:p>
          <a:p>
            <a:pPr lvl="0">
              <a:buClr>
                <a:srgbClr val="00FF00"/>
              </a:buClr>
              <a:buSzPct val="25000"/>
            </a:pPr>
            <a:r>
              <a:rPr lang="en-US" sz="2800" b="1" dirty="0" err="1">
                <a:solidFill>
                  <a:srgbClr val="FFFF00"/>
                </a:solidFill>
                <a:latin typeface="Courier"/>
                <a:ea typeface="Courier"/>
                <a:cs typeface="Courier"/>
                <a:sym typeface="Courier New"/>
              </a:rPr>
              <a:t>bigcount</a:t>
            </a:r>
            <a:r>
              <a:rPr lang="en-US" sz="2800" b="1" dirty="0">
                <a:solidFill>
                  <a:srgbClr val="FFFF00"/>
                </a:solidFill>
                <a:latin typeface="Courier"/>
                <a:ea typeface="Courier"/>
                <a:cs typeface="Courier"/>
                <a:sym typeface="Courier New"/>
              </a:rPr>
              <a:t> = None</a:t>
            </a:r>
          </a:p>
          <a:p>
            <a:pPr lvl="0">
              <a:buClr>
                <a:srgbClr val="00FF00"/>
              </a:buClr>
              <a:buSzPct val="25000"/>
            </a:pPr>
            <a:r>
              <a:rPr lang="en-US" sz="2800" b="1" dirty="0" err="1">
                <a:solidFill>
                  <a:srgbClr val="FFFF00"/>
                </a:solidFill>
                <a:latin typeface="Courier"/>
                <a:ea typeface="Courier"/>
                <a:cs typeface="Courier"/>
                <a:sym typeface="Courier New"/>
              </a:rPr>
              <a:t>bigword</a:t>
            </a:r>
            <a:r>
              <a:rPr lang="en-US" sz="2800" b="1" dirty="0">
                <a:solidFill>
                  <a:srgbClr val="FFFF00"/>
                </a:solidFill>
                <a:latin typeface="Courier"/>
                <a:ea typeface="Courier"/>
                <a:cs typeface="Courier"/>
                <a:sym typeface="Courier New"/>
              </a:rPr>
              <a:t> = None</a:t>
            </a:r>
          </a:p>
          <a:p>
            <a:pPr lvl="0">
              <a:buClr>
                <a:srgbClr val="00FF00"/>
              </a:buClr>
              <a:buSzPct val="25000"/>
            </a:pPr>
            <a:r>
              <a:rPr lang="en-US" sz="2800" b="1" dirty="0">
                <a:solidFill>
                  <a:srgbClr val="00FA00"/>
                </a:solidFill>
                <a:latin typeface="Courier"/>
                <a:ea typeface="Courier"/>
                <a:cs typeface="Courier"/>
                <a:sym typeface="Courier New"/>
              </a:rPr>
              <a:t>for </a:t>
            </a:r>
            <a:r>
              <a:rPr lang="en-US" sz="2800" b="1" dirty="0" err="1">
                <a:solidFill>
                  <a:srgbClr val="00FA00"/>
                </a:solidFill>
                <a:latin typeface="Courier"/>
                <a:ea typeface="Courier"/>
                <a:cs typeface="Courier"/>
                <a:sym typeface="Courier New"/>
              </a:rPr>
              <a:t>word,count</a:t>
            </a:r>
            <a:r>
              <a:rPr lang="en-US" sz="2800" b="1" dirty="0">
                <a:solidFill>
                  <a:srgbClr val="00FA00"/>
                </a:solidFill>
                <a:latin typeface="Courier"/>
                <a:ea typeface="Courier"/>
                <a:cs typeface="Courier"/>
                <a:sym typeface="Courier New"/>
              </a:rPr>
              <a:t> in </a:t>
            </a:r>
            <a:r>
              <a:rPr lang="en-US" sz="2800" b="1" dirty="0" err="1">
                <a:solidFill>
                  <a:srgbClr val="00FA00"/>
                </a:solidFill>
                <a:latin typeface="Courier"/>
                <a:ea typeface="Courier"/>
                <a:cs typeface="Courier"/>
                <a:sym typeface="Courier New"/>
              </a:rPr>
              <a:t>counts.items</a:t>
            </a:r>
            <a:r>
              <a:rPr lang="en-US" sz="2800" b="1" dirty="0">
                <a:solidFill>
                  <a:srgbClr val="00FA00"/>
                </a:solidFill>
                <a:latin typeface="Courier"/>
                <a:ea typeface="Courier"/>
                <a:cs typeface="Courier"/>
                <a:sym typeface="Courier New"/>
              </a:rPr>
              <a:t>():</a:t>
            </a:r>
          </a:p>
          <a:p>
            <a:pPr lvl="0">
              <a:buClr>
                <a:srgbClr val="00FF00"/>
              </a:buClr>
              <a:buSzPct val="25000"/>
            </a:pPr>
            <a:r>
              <a:rPr lang="en-US" sz="2800" b="1" dirty="0">
                <a:solidFill>
                  <a:srgbClr val="FF9300"/>
                </a:solidFill>
                <a:latin typeface="Courier"/>
                <a:ea typeface="Courier"/>
                <a:cs typeface="Courier"/>
                <a:sym typeface="Courier New"/>
              </a:rPr>
              <a:t>    if </a:t>
            </a:r>
            <a:r>
              <a:rPr lang="en-US" sz="2800" b="1" dirty="0" err="1">
                <a:solidFill>
                  <a:srgbClr val="FF9300"/>
                </a:solidFill>
                <a:latin typeface="Courier"/>
                <a:ea typeface="Courier"/>
                <a:cs typeface="Courier"/>
                <a:sym typeface="Courier New"/>
              </a:rPr>
              <a:t>bigcount</a:t>
            </a:r>
            <a:r>
              <a:rPr lang="en-US" sz="2800" b="1" dirty="0">
                <a:solidFill>
                  <a:srgbClr val="FF9300"/>
                </a:solidFill>
                <a:latin typeface="Courier"/>
                <a:ea typeface="Courier"/>
                <a:cs typeface="Courier"/>
                <a:sym typeface="Courier New"/>
              </a:rPr>
              <a:t> is None or count &gt; </a:t>
            </a:r>
            <a:r>
              <a:rPr lang="en-US" sz="2800" b="1" dirty="0" err="1">
                <a:solidFill>
                  <a:srgbClr val="FF9300"/>
                </a:solidFill>
                <a:latin typeface="Courier"/>
                <a:ea typeface="Courier"/>
                <a:cs typeface="Courier"/>
                <a:sym typeface="Courier New"/>
              </a:rPr>
              <a:t>bigcount</a:t>
            </a:r>
            <a:r>
              <a:rPr lang="en-US" sz="2800" b="1" dirty="0">
                <a:solidFill>
                  <a:srgbClr val="FF9300"/>
                </a:solidFill>
                <a:latin typeface="Courier"/>
                <a:ea typeface="Courier"/>
                <a:cs typeface="Courier"/>
                <a:sym typeface="Courier New"/>
              </a:rPr>
              <a:t>:</a:t>
            </a:r>
          </a:p>
          <a:p>
            <a:pPr lvl="0">
              <a:buClr>
                <a:srgbClr val="00FF00"/>
              </a:buClr>
              <a:buSzPct val="25000"/>
            </a:pPr>
            <a:r>
              <a:rPr lang="en-US" sz="2800" b="1" dirty="0">
                <a:solidFill>
                  <a:srgbClr val="FF9300"/>
                </a:solidFill>
                <a:latin typeface="Courier"/>
                <a:ea typeface="Courier"/>
                <a:cs typeface="Courier"/>
                <a:sym typeface="Courier New"/>
              </a:rPr>
              <a:t>        </a:t>
            </a:r>
            <a:r>
              <a:rPr lang="en-US" sz="2800" b="1" dirty="0" err="1">
                <a:solidFill>
                  <a:srgbClr val="FF9300"/>
                </a:solidFill>
                <a:latin typeface="Courier"/>
                <a:ea typeface="Courier"/>
                <a:cs typeface="Courier"/>
                <a:sym typeface="Courier New"/>
              </a:rPr>
              <a:t>bigword</a:t>
            </a:r>
            <a:r>
              <a:rPr lang="en-US" sz="2800" b="1" dirty="0">
                <a:solidFill>
                  <a:srgbClr val="FF9300"/>
                </a:solidFill>
                <a:latin typeface="Courier"/>
                <a:ea typeface="Courier"/>
                <a:cs typeface="Courier"/>
                <a:sym typeface="Courier New"/>
              </a:rPr>
              <a:t> = word</a:t>
            </a:r>
          </a:p>
          <a:p>
            <a:pPr lvl="0">
              <a:buClr>
                <a:srgbClr val="00FF00"/>
              </a:buClr>
              <a:buSzPct val="25000"/>
            </a:pPr>
            <a:r>
              <a:rPr lang="en-US" sz="2800" b="1" dirty="0">
                <a:solidFill>
                  <a:srgbClr val="FF9300"/>
                </a:solidFill>
                <a:latin typeface="Courier"/>
                <a:ea typeface="Courier"/>
                <a:cs typeface="Courier"/>
                <a:sym typeface="Courier New"/>
              </a:rPr>
              <a:t>        </a:t>
            </a:r>
            <a:r>
              <a:rPr lang="en-US" sz="2800" b="1" dirty="0" err="1">
                <a:solidFill>
                  <a:srgbClr val="FF9300"/>
                </a:solidFill>
                <a:latin typeface="Courier"/>
                <a:ea typeface="Courier"/>
                <a:cs typeface="Courier"/>
                <a:sym typeface="Courier New"/>
              </a:rPr>
              <a:t>bigcount</a:t>
            </a:r>
            <a:r>
              <a:rPr lang="en-US" sz="2800" b="1" dirty="0">
                <a:solidFill>
                  <a:srgbClr val="FF9300"/>
                </a:solidFill>
                <a:latin typeface="Courier"/>
                <a:ea typeface="Courier"/>
                <a:cs typeface="Courier"/>
                <a:sym typeface="Courier New"/>
              </a:rPr>
              <a:t> = count</a:t>
            </a:r>
          </a:p>
          <a:p>
            <a:pPr lvl="0">
              <a:buClr>
                <a:srgbClr val="00FF00"/>
              </a:buClr>
            </a:pPr>
            <a:endParaRPr lang="en-US" sz="2800" b="1" dirty="0">
              <a:solidFill>
                <a:srgbClr val="00FF00"/>
              </a:solidFill>
              <a:latin typeface="Courier"/>
              <a:ea typeface="Courier"/>
              <a:cs typeface="Courier"/>
              <a:sym typeface="Courier New"/>
            </a:endParaRPr>
          </a:p>
          <a:p>
            <a:pPr lvl="0">
              <a:buClr>
                <a:srgbClr val="00FF00"/>
              </a:buClr>
              <a:buSzPct val="25000"/>
            </a:pPr>
            <a:r>
              <a:rPr lang="en-US" sz="2800" b="1" dirty="0">
                <a:solidFill>
                  <a:srgbClr val="FFFF00"/>
                </a:solidFill>
                <a:latin typeface="Courier"/>
                <a:ea typeface="Courier"/>
                <a:cs typeface="Courier"/>
                <a:sym typeface="Courier New"/>
              </a:rPr>
              <a:t>print(</a:t>
            </a:r>
            <a:r>
              <a:rPr lang="en-US" sz="2800" b="1" dirty="0" err="1">
                <a:solidFill>
                  <a:srgbClr val="FFFF00"/>
                </a:solidFill>
                <a:latin typeface="Courier"/>
                <a:ea typeface="Courier"/>
                <a:cs typeface="Courier"/>
                <a:sym typeface="Courier New"/>
              </a:rPr>
              <a:t>bigword</a:t>
            </a:r>
            <a:r>
              <a:rPr lang="en-US" sz="2800" b="1" dirty="0">
                <a:solidFill>
                  <a:srgbClr val="FFFF00"/>
                </a:solidFill>
                <a:latin typeface="Courier"/>
                <a:ea typeface="Courier"/>
                <a:cs typeface="Courier"/>
                <a:sym typeface="Courier New"/>
              </a:rPr>
              <a:t>, </a:t>
            </a:r>
            <a:r>
              <a:rPr lang="en-US" sz="2800" b="1" dirty="0" err="1">
                <a:solidFill>
                  <a:srgbClr val="FFFF00"/>
                </a:solidFill>
                <a:latin typeface="Courier"/>
                <a:ea typeface="Courier"/>
                <a:cs typeface="Courier"/>
                <a:sym typeface="Courier New"/>
              </a:rPr>
              <a:t>bigcount</a:t>
            </a:r>
            <a:r>
              <a:rPr lang="en-US" sz="2800" b="1"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a:ea typeface="Courier"/>
                <a:cs typeface="Courier"/>
                <a:sym typeface="Courier New"/>
              </a:rPr>
              <a:t>name = </a:t>
            </a:r>
            <a:r>
              <a:rPr lang="en-US" sz="2800" b="1" i="0" u="none" strike="noStrike" cap="none" dirty="0">
                <a:solidFill>
                  <a:schemeClr val="bg1"/>
                </a:solidFill>
                <a:latin typeface="Courier"/>
                <a:ea typeface="Courier"/>
                <a:cs typeface="Courier"/>
                <a:sym typeface="Courier New"/>
              </a:rPr>
              <a:t>input</a:t>
            </a:r>
            <a:r>
              <a:rPr lang="en-US" sz="2800" b="1"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a:ea typeface="Courier"/>
                <a:cs typeface="Courier"/>
                <a:sym typeface="Courier New"/>
              </a:rPr>
              <a:t>counts = </a:t>
            </a:r>
            <a:r>
              <a:rPr lang="en-US" sz="2800" b="1" i="0" u="none" strike="noStrike" cap="none" dirty="0" err="1">
                <a:solidFill>
                  <a:srgbClr val="FFFF00"/>
                </a:solidFill>
                <a:latin typeface="Courier"/>
                <a:ea typeface="Courier"/>
                <a:cs typeface="Courier"/>
                <a:sym typeface="Courier New"/>
              </a:rPr>
              <a:t>dict</a:t>
            </a:r>
            <a:r>
              <a:rPr lang="en-US" sz="2800" b="1" i="0" u="none" strike="noStrike" cap="none" dirty="0">
                <a:solidFill>
                  <a:srgbClr val="FFFF00"/>
                </a:solidFill>
                <a:latin typeface="Courier"/>
                <a:ea typeface="Courier"/>
                <a:cs typeface="Courier"/>
                <a:sym typeface="Courier New"/>
              </a:rPr>
              <a:t>()</a:t>
            </a:r>
          </a:p>
          <a:p>
            <a:pPr lvl="0">
              <a:buClr>
                <a:srgbClr val="00FF00"/>
              </a:buClr>
              <a:buSzPct val="25000"/>
            </a:pPr>
            <a:r>
              <a:rPr lang="en-US" sz="2800" b="1" dirty="0">
                <a:solidFill>
                  <a:srgbClr val="00FF00"/>
                </a:solidFill>
                <a:latin typeface="Courier"/>
                <a:ea typeface="Courier"/>
                <a:cs typeface="Courier"/>
                <a:sym typeface="Courier New"/>
              </a:rPr>
              <a:t>for line in handle:</a:t>
            </a:r>
          </a:p>
          <a:p>
            <a:pPr lvl="0">
              <a:buClr>
                <a:srgbClr val="00FF00"/>
              </a:buClr>
              <a:buSzPct val="25000"/>
            </a:pPr>
            <a:r>
              <a:rPr lang="en-US" sz="2800" b="1" dirty="0">
                <a:solidFill>
                  <a:srgbClr val="00FF00"/>
                </a:solidFill>
                <a:latin typeface="Courier"/>
                <a:ea typeface="Courier"/>
                <a:cs typeface="Courier"/>
                <a:sym typeface="Courier New"/>
              </a:rPr>
              <a:t>    words = </a:t>
            </a:r>
            <a:r>
              <a:rPr lang="en-US" sz="2800" b="1" dirty="0" err="1">
                <a:solidFill>
                  <a:srgbClr val="00FF00"/>
                </a:solidFill>
                <a:latin typeface="Courier"/>
                <a:ea typeface="Courier"/>
                <a:cs typeface="Courier"/>
                <a:sym typeface="Courier New"/>
              </a:rPr>
              <a:t>line.split</a:t>
            </a:r>
            <a:r>
              <a:rPr lang="en-US" sz="2800" b="1" dirty="0">
                <a:solidFill>
                  <a:srgbClr val="00FF00"/>
                </a:solidFill>
                <a:latin typeface="Courier"/>
                <a:ea typeface="Courier"/>
                <a:cs typeface="Courier"/>
                <a:sym typeface="Courier New"/>
              </a:rPr>
              <a:t>()</a:t>
            </a:r>
          </a:p>
          <a:p>
            <a:pPr lvl="0">
              <a:buClr>
                <a:srgbClr val="00FF00"/>
              </a:buClr>
              <a:buSzPct val="25000"/>
            </a:pPr>
            <a:r>
              <a:rPr lang="en-US" sz="2800" b="1" dirty="0">
                <a:solidFill>
                  <a:srgbClr val="00FF00"/>
                </a:solidFill>
                <a:latin typeface="Courier"/>
                <a:ea typeface="Courier"/>
                <a:cs typeface="Courier"/>
                <a:sym typeface="Courier New"/>
              </a:rPr>
              <a:t>    for word in words:</a:t>
            </a:r>
          </a:p>
          <a:p>
            <a:pPr lvl="0">
              <a:buClr>
                <a:srgbClr val="00FF00"/>
              </a:buClr>
              <a:buSzPct val="25000"/>
            </a:pPr>
            <a:r>
              <a:rPr lang="en-US" sz="2800" b="1" dirty="0">
                <a:solidFill>
                  <a:srgbClr val="00FF00"/>
                </a:solidFill>
                <a:latin typeface="Courier"/>
                <a:ea typeface="Courier"/>
                <a:cs typeface="Courier"/>
                <a:sym typeface="Courier New"/>
              </a:rPr>
              <a:t>        counts[word] = </a:t>
            </a:r>
            <a:r>
              <a:rPr lang="en-US" sz="2800" b="1" dirty="0" err="1">
                <a:solidFill>
                  <a:srgbClr val="00FF00"/>
                </a:solidFill>
                <a:latin typeface="Courier"/>
                <a:ea typeface="Courier"/>
                <a:cs typeface="Courier"/>
                <a:sym typeface="Courier New"/>
              </a:rPr>
              <a:t>counts.get</a:t>
            </a:r>
            <a:r>
              <a:rPr lang="en-US" sz="2800" b="1"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a:ea typeface="Courier"/>
                <a:cs typeface="Courier"/>
                <a:sym typeface="Courier New"/>
              </a:rPr>
              <a:t>bigcount</a:t>
            </a:r>
            <a:r>
              <a:rPr lang="en-US" sz="2800" b="1"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FFFF00"/>
                </a:solidFill>
                <a:latin typeface="Courier"/>
                <a:ea typeface="Courier"/>
                <a:cs typeface="Courier"/>
                <a:sym typeface="Courier New"/>
              </a:rPr>
              <a:t>bigword</a:t>
            </a:r>
            <a:r>
              <a:rPr lang="en-US" sz="2800" b="1"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00FF00"/>
                </a:solidFill>
                <a:latin typeface="Courier"/>
                <a:ea typeface="Courier"/>
                <a:cs typeface="Courier"/>
                <a:sym typeface="Courier New"/>
              </a:rPr>
              <a:t>for </a:t>
            </a:r>
            <a:r>
              <a:rPr lang="en-US" sz="2800" b="1" i="0" u="none" strike="noStrike" cap="none" dirty="0" err="1">
                <a:solidFill>
                  <a:srgbClr val="00FF00"/>
                </a:solidFill>
                <a:latin typeface="Courier"/>
                <a:ea typeface="Courier"/>
                <a:cs typeface="Courier"/>
                <a:sym typeface="Courier New"/>
              </a:rPr>
              <a:t>word,count</a:t>
            </a:r>
            <a:r>
              <a:rPr lang="en-US" sz="2800" b="1" i="0" u="none" strike="noStrike" cap="none" dirty="0">
                <a:solidFill>
                  <a:srgbClr val="00FF00"/>
                </a:solidFill>
                <a:latin typeface="Courier"/>
                <a:ea typeface="Courier"/>
                <a:cs typeface="Courier"/>
                <a:sym typeface="Courier New"/>
              </a:rPr>
              <a:t> in </a:t>
            </a:r>
            <a:r>
              <a:rPr lang="en-US" sz="2800" b="1" i="0" u="none" strike="noStrike" cap="none" dirty="0" err="1">
                <a:solidFill>
                  <a:srgbClr val="00FF00"/>
                </a:solidFill>
                <a:latin typeface="Courier"/>
                <a:ea typeface="Courier"/>
                <a:cs typeface="Courier"/>
                <a:sym typeface="Courier New"/>
              </a:rPr>
              <a:t>counts.items</a:t>
            </a:r>
            <a:r>
              <a:rPr lang="en-US" sz="2800" b="1"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00FF"/>
                </a:solidFill>
                <a:latin typeface="Courier"/>
                <a:ea typeface="Courier"/>
                <a:cs typeface="Courier"/>
                <a:sym typeface="Courier New"/>
              </a:rPr>
              <a:t>  </a:t>
            </a:r>
            <a:r>
              <a:rPr lang="en-US" sz="2800" b="1" i="0" u="none" strike="noStrike" cap="none" dirty="0">
                <a:solidFill>
                  <a:srgbClr val="FF7F00"/>
                </a:solidFill>
                <a:latin typeface="Courier"/>
                <a:ea typeface="Courier"/>
                <a:cs typeface="Courier"/>
                <a:sym typeface="Courier New"/>
              </a:rPr>
              <a:t>  </a:t>
            </a:r>
            <a:r>
              <a:rPr lang="en-US" sz="2800" b="1" i="0" u="none" strike="noStrike" cap="none" dirty="0">
                <a:solidFill>
                  <a:srgbClr val="FF9900"/>
                </a:solidFill>
                <a:latin typeface="Courier"/>
                <a:ea typeface="Courier"/>
                <a:cs typeface="Courier"/>
                <a:sym typeface="Courier New"/>
              </a:rPr>
              <a:t>if </a:t>
            </a:r>
            <a:r>
              <a:rPr lang="en-US" sz="2800" b="1" i="0" u="none" strike="noStrike" cap="none" dirty="0" err="1">
                <a:solidFill>
                  <a:srgbClr val="FF9900"/>
                </a:solidFill>
                <a:latin typeface="Courier"/>
                <a:ea typeface="Courier"/>
                <a:cs typeface="Courier"/>
                <a:sym typeface="Courier New"/>
              </a:rPr>
              <a:t>bigcount</a:t>
            </a:r>
            <a:r>
              <a:rPr lang="en-US" sz="2800" b="1" i="0" u="none" strike="noStrike" cap="none" dirty="0">
                <a:solidFill>
                  <a:srgbClr val="FF9900"/>
                </a:solidFill>
                <a:latin typeface="Courier"/>
                <a:ea typeface="Courier"/>
                <a:cs typeface="Courier"/>
                <a:sym typeface="Courier New"/>
              </a:rPr>
              <a:t> is None or count &gt; </a:t>
            </a:r>
            <a:r>
              <a:rPr lang="en-US" sz="2800" b="1" i="0" u="none" strike="noStrike" cap="none" dirty="0" err="1">
                <a:solidFill>
                  <a:srgbClr val="FF9900"/>
                </a:solidFill>
                <a:latin typeface="Courier"/>
                <a:ea typeface="Courier"/>
                <a:cs typeface="Courier"/>
                <a:sym typeface="Courier New"/>
              </a:rPr>
              <a:t>bigcount</a:t>
            </a:r>
            <a:r>
              <a:rPr lang="en-US" sz="2800" b="1"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a:ea typeface="Courier"/>
                <a:cs typeface="Courier"/>
                <a:sym typeface="Courier New"/>
              </a:rPr>
              <a:t>        </a:t>
            </a:r>
            <a:r>
              <a:rPr lang="en-US" sz="2800" b="1" i="0" u="none" strike="noStrike" cap="none" dirty="0" err="1">
                <a:solidFill>
                  <a:srgbClr val="FF9900"/>
                </a:solidFill>
                <a:latin typeface="Courier"/>
                <a:ea typeface="Courier"/>
                <a:cs typeface="Courier"/>
                <a:sym typeface="Courier New"/>
              </a:rPr>
              <a:t>bigword</a:t>
            </a:r>
            <a:r>
              <a:rPr lang="en-US" sz="2800" b="1"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9900"/>
                </a:solidFill>
                <a:latin typeface="Courier"/>
                <a:ea typeface="Courier"/>
                <a:cs typeface="Courier"/>
                <a:sym typeface="Courier New"/>
              </a:rPr>
              <a:t>        </a:t>
            </a:r>
            <a:r>
              <a:rPr lang="en-US" sz="2800" b="1" i="0" u="none" strike="noStrike" cap="none" dirty="0" err="1">
                <a:solidFill>
                  <a:srgbClr val="FF9900"/>
                </a:solidFill>
                <a:latin typeface="Courier"/>
                <a:ea typeface="Courier"/>
                <a:cs typeface="Courier"/>
                <a:sym typeface="Courier New"/>
              </a:rPr>
              <a:t>bigcount</a:t>
            </a:r>
            <a:r>
              <a:rPr lang="en-US" sz="2800" b="1"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b="1"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a:solidFill>
                  <a:srgbClr val="FFFF00"/>
                </a:solidFill>
                <a:latin typeface="Courier"/>
                <a:ea typeface="Courier"/>
                <a:cs typeface="Courier"/>
                <a:sym typeface="Courier New"/>
              </a:rPr>
              <a:t>print(</a:t>
            </a:r>
            <a:r>
              <a:rPr lang="en-US" sz="2800" b="1" i="0" u="none" strike="noStrike" cap="none" dirty="0" err="1">
                <a:solidFill>
                  <a:srgbClr val="FFFF00"/>
                </a:solidFill>
                <a:latin typeface="Courier"/>
                <a:ea typeface="Courier"/>
                <a:cs typeface="Courier"/>
                <a:sym typeface="Courier New"/>
              </a:rPr>
              <a:t>bigword</a:t>
            </a:r>
            <a:r>
              <a:rPr lang="en-US" sz="2800" b="1" i="0" u="none" strike="noStrike" cap="none" dirty="0">
                <a:solidFill>
                  <a:srgbClr val="FFFF00"/>
                </a:solidFill>
                <a:latin typeface="Courier"/>
                <a:ea typeface="Courier"/>
                <a:cs typeface="Courier"/>
                <a:sym typeface="Courier New"/>
              </a:rPr>
              <a:t>, </a:t>
            </a:r>
            <a:r>
              <a:rPr lang="en-US" sz="2800" b="1" i="0" u="none" strike="noStrike" cap="none" dirty="0" err="1">
                <a:solidFill>
                  <a:srgbClr val="FFFF00"/>
                </a:solidFill>
                <a:latin typeface="Courier"/>
                <a:ea typeface="Courier"/>
                <a:cs typeface="Courier"/>
                <a:sym typeface="Courier New"/>
              </a:rPr>
              <a:t>bigcount</a:t>
            </a:r>
            <a:r>
              <a:rPr lang="en-US" sz="2800" b="1"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Continue</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TotalTime>
  <Words>2524</Words>
  <Application>Microsoft Macintosh PowerPoint</Application>
  <PresentationFormat>Custom</PresentationFormat>
  <Paragraphs>419</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Cabin</vt:lpstr>
      <vt:lpstr>Ovo</vt:lpstr>
      <vt:lpstr>Arial</vt:lpstr>
      <vt:lpstr>Courier</vt:lpstr>
      <vt:lpstr>Courier New</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Severance, Charles</cp:lastModifiedBy>
  <cp:revision>70</cp:revision>
  <dcterms:modified xsi:type="dcterms:W3CDTF">2024-01-06T04:22:14Z</dcterms:modified>
</cp:coreProperties>
</file>