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67"/>
    <p:restoredTop sz="94422"/>
  </p:normalViewPr>
  <p:slideViewPr>
    <p:cSldViewPr snapToGrid="0" snapToObjects="1">
      <p:cViewPr varScale="1">
        <p:scale>
          <a:sx n="161" d="100"/>
          <a:sy n="161" d="100"/>
        </p:scale>
        <p:origin x="760" y="192"/>
      </p:cViewPr>
      <p:guideLst>
        <p:guide orient="horz" pos="1620"/>
        <p:guide pos="2880"/>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a:solidFill>
                  <a:schemeClr val="dk2"/>
                </a:solidFill>
                <a:latin typeface="+mn-lt"/>
                <a:ea typeface="Arial"/>
                <a:cs typeface="Arial"/>
                <a:sym typeface="Arial"/>
              </a:rPr>
              <a:t>acknowledgement </a:t>
            </a:r>
            <a:r>
              <a:rPr lang="en" sz="1100" b="0" i="0" u="none" strike="noStrike" cap="none" dirty="0">
                <a:solidFill>
                  <a:schemeClr val="dk2"/>
                </a:solidFill>
                <a:latin typeface="+mn-lt"/>
                <a:ea typeface="Arial"/>
                <a:cs typeface="Arial"/>
                <a:sym typeface="Arial"/>
              </a:rPr>
              <a:t>page</a:t>
            </a:r>
            <a:r>
              <a:rPr lang="en-US" sz="1100" b="0" i="0" u="none" strike="noStrike" cap="none" dirty="0">
                <a:solidFill>
                  <a:schemeClr val="dk2"/>
                </a:solidFill>
                <a:latin typeface="+mn-lt"/>
                <a:ea typeface="Arial"/>
                <a:cs typeface="Arial"/>
                <a:sym typeface="Arial"/>
              </a:rPr>
              <a:t>(s) at the end</a:t>
            </a:r>
            <a:r>
              <a:rPr lang="en" sz="1100" b="0" i="0" u="none" strike="noStrike" cap="none">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464695"/>
            <a:ext cx="7453282"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4029168"/>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xfrm>
            <a:off x="650081" y="1464470"/>
            <a:ext cx="7836750" cy="2241244"/>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6"/>
            <a:ext cx="1866678" cy="1823"/>
          </a:xfrm>
          <a:prstGeom prst="straightConnector1">
            <a:avLst/>
          </a:prstGeom>
          <a:noFill/>
          <a:ln w="38100" cap="flat" cmpd="sng">
            <a:solidFill>
              <a:srgbClr val="773F9B"/>
            </a:solidFill>
            <a:prstDash val="solid"/>
            <a:miter/>
            <a:headEnd type="none" w="med" len="med"/>
            <a:tailEnd type="triangle" w="lg" len="lg"/>
          </a:ln>
        </p:spPr>
      </p:cxnSp>
      <p:sp>
        <p:nvSpPr>
          <p:cNvPr id="253" name="Shape 253"/>
          <p:cNvSpPr txBox="1"/>
          <p:nvPr/>
        </p:nvSpPr>
        <p:spPr>
          <a:xfrm>
            <a:off x="2298226" y="158480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381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381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381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38100" cap="flat" cmpd="sng">
            <a:solidFill>
              <a:srgbClr val="773F9B"/>
            </a:solidFill>
            <a:prstDash val="solid"/>
            <a:miter/>
            <a:headEnd type="none" w="med" len="med"/>
            <a:tailEnd type="triangle" w="lg" len="lg"/>
          </a:ln>
        </p:spPr>
      </p:cxnSp>
      <p:sp>
        <p:nvSpPr>
          <p:cNvPr id="264" name="Shape 264"/>
          <p:cNvSpPr/>
          <p:nvPr/>
        </p:nvSpPr>
        <p:spPr>
          <a:xfrm>
            <a:off x="5142325" y="4585828"/>
            <a:ext cx="40016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381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381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28694"/>
            <a:ext cx="4521994" cy="231316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605594"/>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Sadly the original source of this data (</a:t>
            </a:r>
            <a:r>
              <a:rPr lang="en" sz="2000" u="none" strike="noStrike" cap="none" dirty="0" err="1">
                <a:solidFill>
                  <a:srgbClr val="FFFF00"/>
                </a:solidFill>
                <a:sym typeface="Cabin"/>
              </a:rPr>
              <a:t>gmane.org</a:t>
            </a:r>
            <a:r>
              <a:rPr lang="en" sz="2000" u="none" strike="noStrike" cap="none" dirty="0">
                <a:solidFill>
                  <a:srgbClr val="FFFF00"/>
                </a:solidFill>
                <a:sym typeface="Cabin"/>
              </a:rPr>
              <a:t>)</a:t>
            </a:r>
            <a:r>
              <a:rPr lang="en" sz="2000" u="none" strike="noStrike" cap="none" dirty="0">
                <a:solidFill>
                  <a:srgbClr val="FFFFFF"/>
                </a:solidFill>
                <a:sym typeface="Cabin"/>
              </a:rPr>
              <a:t> </a:t>
            </a:r>
            <a:r>
              <a:rPr lang="en" sz="2000" dirty="0">
                <a:solidFill>
                  <a:srgbClr val="FFFFFF"/>
                </a:solidFill>
                <a:sym typeface="Cabin"/>
              </a:rPr>
              <a:t>has been shut down</a:t>
            </a:r>
          </a:p>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We made a copy of a subset of the data before it was shut down </a:t>
            </a:r>
            <a:endParaRPr lang="en-US" sz="2000" u="none" strike="noStrike" cap="none" dirty="0">
              <a:solidFill>
                <a:srgbClr val="FFFFFF"/>
              </a:solidFill>
              <a:sym typeface="Cabin"/>
            </a:endParaRPr>
          </a:p>
        </p:txBody>
      </p:sp>
      <p:sp>
        <p:nvSpPr>
          <p:cNvPr id="285" name="Shape 285"/>
          <p:cNvSpPr txBox="1"/>
          <p:nvPr/>
        </p:nvSpPr>
        <p:spPr>
          <a:xfrm>
            <a:off x="650081" y="3178439"/>
            <a:ext cx="7664937"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a:solidFill>
                  <a:srgbClr val="FFFF00"/>
                </a:solidFill>
                <a:latin typeface="Courier"/>
                <a:ea typeface="Courier New"/>
                <a:cs typeface="Courier"/>
                <a:sym typeface="Courier New"/>
              </a:rPr>
              <a:t>Use this for your testing:</a:t>
            </a:r>
          </a:p>
          <a:p>
            <a:pPr lvl="0" algn="ctr">
              <a:spcBef>
                <a:spcPts val="0"/>
              </a:spcBef>
              <a:buNone/>
            </a:pPr>
            <a:endParaRPr lang="en-US" sz="1800" dirty="0">
              <a:solidFill>
                <a:srgbClr val="FFFF00"/>
              </a:solidFill>
              <a:latin typeface="Courier"/>
              <a:ea typeface="Courier New"/>
              <a:cs typeface="Courier"/>
              <a:sym typeface="Courier New"/>
            </a:endParaRPr>
          </a:p>
          <a:p>
            <a:pPr lvl="0" algn="ctr">
              <a:spcBef>
                <a:spcPts val="0"/>
              </a:spcBef>
              <a:buNone/>
            </a:pPr>
            <a:r>
              <a:rPr lang="en" sz="1800" dirty="0">
                <a:solidFill>
                  <a:srgbClr val="FFFF00"/>
                </a:solidFill>
                <a:latin typeface="Courier"/>
                <a:ea typeface="Courier New"/>
                <a:cs typeface="Courier"/>
                <a:sym typeface="Courier New"/>
              </a:rPr>
              <a:t>https://</a:t>
            </a:r>
            <a:r>
              <a:rPr lang="en" sz="1800" dirty="0" err="1">
                <a:solidFill>
                  <a:srgbClr val="FFFF00"/>
                </a:solidFill>
                <a:latin typeface="Courier"/>
                <a:ea typeface="Courier New"/>
                <a:cs typeface="Courier"/>
                <a:sym typeface="Courier New"/>
              </a:rPr>
              <a:t>mbox.dr-chuck.net</a:t>
            </a:r>
            <a:r>
              <a:rPr lang="en" sz="1800" dirty="0">
                <a:solidFill>
                  <a:srgbClr val="FFFF00"/>
                </a:solidFill>
                <a:latin typeface="Courier"/>
                <a:ea typeface="Courier New"/>
                <a:cs typeface="Courier"/>
                <a:sym typeface="Courier New"/>
              </a:rPr>
              <a:t>/</a:t>
            </a:r>
            <a:r>
              <a:rPr lang="en" sz="1800" dirty="0" err="1">
                <a:solidFill>
                  <a:srgbClr val="FFFF00"/>
                </a:solidFill>
                <a:latin typeface="Courier"/>
                <a:ea typeface="Courier New"/>
                <a:cs typeface="Courier"/>
                <a:sym typeface="Courier New"/>
              </a:rPr>
              <a:t>sakai.devel</a:t>
            </a:r>
            <a:r>
              <a:rPr lang="en" sz="1800" dirty="0">
                <a:solidFill>
                  <a:srgbClr val="FFFF00"/>
                </a:solidFill>
                <a:latin typeface="Courier"/>
                <a:ea typeface="Courier New"/>
                <a:cs typeface="Courier"/>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cxnSpLocks/>
            <a:stCxn id="296" idx="3"/>
            <a:endCxn id="291" idx="2"/>
          </p:cNvCxnSpPr>
          <p:nvPr/>
        </p:nvCxnSpPr>
        <p:spPr>
          <a:xfrm>
            <a:off x="2146474" y="838887"/>
            <a:ext cx="1700560" cy="24886"/>
          </a:xfrm>
          <a:prstGeom prst="straightConnector1">
            <a:avLst/>
          </a:prstGeom>
          <a:noFill/>
          <a:ln w="38100" cap="flat" cmpd="sng">
            <a:solidFill>
              <a:srgbClr val="773F9B"/>
            </a:solidFill>
            <a:prstDash val="solid"/>
            <a:miter/>
            <a:headEnd type="none" w="med" len="med"/>
            <a:tailEnd type="triangle" w="lg" len="lg"/>
          </a:ln>
        </p:spPr>
      </p:cxnSp>
      <p:sp>
        <p:nvSpPr>
          <p:cNvPr id="293" name="Shape 293"/>
          <p:cNvSpPr txBox="1"/>
          <p:nvPr/>
        </p:nvSpPr>
        <p:spPr>
          <a:xfrm>
            <a:off x="2343611" y="653776"/>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dirty="0" err="1">
                <a:solidFill>
                  <a:srgbClr val="FFFFFF"/>
                </a:solidFill>
                <a:latin typeface="Helvetica Neue"/>
                <a:ea typeface="Helvetica Neue"/>
                <a:cs typeface="Helvetica Neue"/>
                <a:sym typeface="Helvetica Neue"/>
              </a:rPr>
              <a:t>gmane.py</a:t>
            </a:r>
            <a:endParaRPr lang="en" sz="1800" b="0" i="0" u="none" strike="noStrike" cap="none" dirty="0">
              <a:solidFill>
                <a:srgbClr val="FFFFFF"/>
              </a:solidFill>
              <a:latin typeface="Helvetica Neue"/>
              <a:ea typeface="Helvetica Neue"/>
              <a:cs typeface="Helvetica Neue"/>
              <a:sym typeface="Helvetica Neue"/>
            </a:endParaRPr>
          </a:p>
        </p:txBody>
      </p:sp>
      <p:cxnSp>
        <p:nvCxnSpPr>
          <p:cNvPr id="294" name="Shape 294"/>
          <p:cNvCxnSpPr>
            <a:endCxn id="306" idx="1"/>
          </p:cNvCxnSpPr>
          <p:nvPr/>
        </p:nvCxnSpPr>
        <p:spPr>
          <a:xfrm>
            <a:off x="4577002" y="1088566"/>
            <a:ext cx="8219" cy="831037"/>
          </a:xfrm>
          <a:prstGeom prst="straightConnector1">
            <a:avLst/>
          </a:prstGeom>
          <a:noFill/>
          <a:ln w="381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38100" cap="flat" cmpd="sng">
            <a:solidFill>
              <a:srgbClr val="773F9B"/>
            </a:solidFill>
            <a:prstDash val="solid"/>
            <a:miter/>
            <a:headEnd type="none" w="med" len="med"/>
            <a:tailEnd type="triangle" w="lg" len="lg"/>
          </a:ln>
        </p:spPr>
      </p:cxnSp>
      <p:cxnSp>
        <p:nvCxnSpPr>
          <p:cNvPr id="301" name="Shape 301"/>
          <p:cNvCxnSpPr>
            <a:endCxn id="298" idx="3"/>
          </p:cNvCxnSpPr>
          <p:nvPr/>
        </p:nvCxnSpPr>
        <p:spPr>
          <a:xfrm flipV="1">
            <a:off x="5255831" y="1506108"/>
            <a:ext cx="1231475" cy="595250"/>
          </a:xfrm>
          <a:prstGeom prst="straightConnector1">
            <a:avLst/>
          </a:prstGeom>
          <a:noFill/>
          <a:ln w="38100" cap="flat" cmpd="sng">
            <a:solidFill>
              <a:srgbClr val="773F9B"/>
            </a:solidFill>
            <a:prstDash val="solid"/>
            <a:miter/>
            <a:headEnd type="none" w="med" len="med"/>
            <a:tailEnd type="triangle" w="lg" len="lg"/>
          </a:ln>
        </p:spPr>
      </p:cxnSp>
      <p:cxnSp>
        <p:nvCxnSpPr>
          <p:cNvPr id="302" name="Shape 302"/>
          <p:cNvCxnSpPr>
            <a:stCxn id="299" idx="3"/>
            <a:endCxn id="290" idx="0"/>
          </p:cNvCxnSpPr>
          <p:nvPr/>
        </p:nvCxnSpPr>
        <p:spPr>
          <a:xfrm flipH="1">
            <a:off x="7973510" y="1096602"/>
            <a:ext cx="1" cy="335400"/>
          </a:xfrm>
          <a:prstGeom prst="straightConnector1">
            <a:avLst/>
          </a:prstGeom>
          <a:noFill/>
          <a:ln w="38100" cap="flat" cmpd="sng">
            <a:solidFill>
              <a:srgbClr val="773F9B"/>
            </a:solidFill>
            <a:prstDash val="solid"/>
            <a:miter/>
            <a:headEnd type="none" w="med" len="med"/>
            <a:tailEnd type="triangle" w="lg" len="lg"/>
          </a:ln>
        </p:spPr>
      </p:cxnSp>
      <p:sp>
        <p:nvSpPr>
          <p:cNvPr id="303" name="Shape 303"/>
          <p:cNvSpPr/>
          <p:nvPr/>
        </p:nvSpPr>
        <p:spPr>
          <a:xfrm>
            <a:off x="2766624" y="4361356"/>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2" y="1718130"/>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endParaRPr lang="en" sz="1800" b="0" i="0" u="none" strike="noStrike" cap="none" dirty="0">
              <a:solidFill>
                <a:srgbClr val="FFFFFF"/>
              </a:solidFill>
              <a:latin typeface="Helvetica Neue"/>
              <a:ea typeface="Helvetica Neue"/>
              <a:cs typeface="Helvetica Neue"/>
              <a:sym typeface="Helvetica Neue"/>
            </a:endParaRP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381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a:endCxn id="309" idx="2"/>
          </p:cNvCxnSpPr>
          <p:nvPr/>
        </p:nvCxnSpPr>
        <p:spPr>
          <a:xfrm flipV="1">
            <a:off x="7973510" y="3800644"/>
            <a:ext cx="1" cy="272897"/>
          </a:xfrm>
          <a:prstGeom prst="straightConnector1">
            <a:avLst/>
          </a:prstGeom>
          <a:noFill/>
          <a:ln w="381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381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381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lvl="0" algn="ctr">
              <a:buClr>
                <a:srgbClr val="660066"/>
              </a:buClr>
              <a:buSzPct val="25000"/>
            </a:pPr>
            <a:r>
              <a:rPr lang="en" sz="1500" dirty="0" err="1">
                <a:solidFill>
                  <a:srgbClr val="660066"/>
                </a:solidFill>
                <a:latin typeface="Arial Regular" charset="0"/>
                <a:ea typeface="Arial Regular" charset="0"/>
                <a:cs typeface="Arial Regular" charset="0"/>
                <a:sym typeface="Cabin"/>
              </a:rPr>
              <a:t>content.sqlite</a:t>
            </a:r>
            <a:endParaRPr lang="en" sz="1500"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a:solidFill>
                  <a:srgbClr val="660066"/>
                </a:solidFill>
                <a:latin typeface="Arial Regular" charset="0"/>
                <a:ea typeface="Arial Regular" charset="0"/>
                <a:cs typeface="Arial Regular" charset="0"/>
                <a:sym typeface="Cabin"/>
              </a:rPr>
              <a:t>mapping</a:t>
            </a:r>
            <a:r>
              <a:rPr lang="en" sz="1500" u="none" strike="noStrike" cap="none" dirty="0">
                <a:solidFill>
                  <a:srgbClr val="660066"/>
                </a:solidFill>
                <a:latin typeface="Arial Regular" charset="0"/>
                <a:ea typeface="Arial Regular" charset="0"/>
                <a:cs typeface="Arial Regular" charset="0"/>
                <a:sym typeface="Cabin"/>
              </a:rPr>
              <a:t>.</a:t>
            </a:r>
            <a:r>
              <a:rPr lang="en" sz="1500" u="none" strike="noStrike" cap="none" dirty="0" err="1">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stCxn id="28" idx="4"/>
            <a:endCxn id="305" idx="1"/>
          </p:cNvCxnSpPr>
          <p:nvPr/>
        </p:nvCxnSpPr>
        <p:spPr>
          <a:xfrm flipV="1">
            <a:off x="3443267" y="1369750"/>
            <a:ext cx="499482" cy="243685"/>
          </a:xfrm>
          <a:prstGeom prst="straightConnector1">
            <a:avLst/>
          </a:prstGeom>
          <a:noFill/>
          <a:ln w="381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a:solidFill>
                  <a:srgbClr val="FFFFFF"/>
                </a:solidFill>
                <a:latin typeface="Helvetica Neue"/>
                <a:ea typeface="Helvetica Neue"/>
                <a:cs typeface="Helvetica Neue"/>
                <a:sym typeface="Helvetica Neue"/>
              </a:rPr>
              <a:t>Thes</a:t>
            </a:r>
            <a:r>
              <a:rPr lang="en-US" sz="1000" b="0" i="0" u="none" strike="noStrike" cap="none" dirty="0">
                <a:solidFill>
                  <a:srgbClr val="FFFFFF"/>
                </a:solidFill>
                <a:latin typeface="Helvetica Neue"/>
                <a:ea typeface="Helvetica Neue"/>
                <a:cs typeface="Helvetica Neue"/>
                <a:sym typeface="Helvetica Neue"/>
              </a:rPr>
              <a:t>e</a:t>
            </a:r>
            <a:r>
              <a:rPr lang="en" sz="1000" b="0" i="0" u="none" strike="noStrike" cap="none" dirty="0">
                <a:solidFill>
                  <a:srgbClr val="FFFFFF"/>
                </a:solidFill>
                <a:latin typeface="Helvetica Neue"/>
                <a:ea typeface="Helvetica Neue"/>
                <a:cs typeface="Helvetica Neue"/>
                <a:sym typeface="Helvetica Neue"/>
              </a:rPr>
              <a:t> slide</a:t>
            </a:r>
            <a:r>
              <a:rPr lang="en-US" sz="1000" b="0" i="0" u="none" strike="noStrike" cap="none">
                <a:solidFill>
                  <a:srgbClr val="FFFFFF"/>
                </a:solidFill>
                <a:latin typeface="Helvetica Neue"/>
                <a:ea typeface="Helvetica Neue"/>
                <a:cs typeface="Helvetica Neue"/>
                <a:sym typeface="Helvetica Neue"/>
              </a:rPr>
              <a:t>s</a:t>
            </a:r>
            <a:r>
              <a:rPr lang="en" sz="1000" b="0" i="0" u="none" strike="noStrike" cap="none">
                <a:solidFill>
                  <a:srgbClr val="FFFFFF"/>
                </a:solidFill>
                <a:latin typeface="Helvetica Neue"/>
                <a:ea typeface="Helvetica Neue"/>
                <a:cs typeface="Helvetica Neue"/>
                <a:sym typeface="Helvetica Neue"/>
              </a:rPr>
              <a:t> </a:t>
            </a:r>
            <a:r>
              <a:rPr lang="en" sz="1000" b="0" i="0" u="none" strike="noStrike" cap="none" dirty="0">
                <a:solidFill>
                  <a:srgbClr val="FFFFFF"/>
                </a:solidFill>
                <a:latin typeface="Helvetica Neue"/>
                <a:ea typeface="Helvetica Neue"/>
                <a:cs typeface="Helvetica Neue"/>
                <a:sym typeface="Helvetica Neue"/>
              </a:rPr>
              <a:t>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38100" cap="flat" cmpd="sng">
            <a:solidFill>
              <a:srgbClr val="773F9B"/>
            </a:solidFill>
            <a:prstDash val="solid"/>
            <a:miter/>
            <a:headEnd type="none" w="med" len="med"/>
            <a:tailEnd type="triangle"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38100" cap="flat" cmpd="sng">
            <a:solidFill>
              <a:srgbClr val="773F9B"/>
            </a:solidFill>
            <a:prstDash val="solid"/>
            <a:miter/>
            <a:headEnd type="none" w="med" len="med"/>
            <a:tailEnd type="triangle"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cxnSpLocks/>
            <a:stCxn id="131" idx="4"/>
            <a:endCxn id="4" idx="1"/>
          </p:cNvCxnSpPr>
          <p:nvPr/>
        </p:nvCxnSpPr>
        <p:spPr>
          <a:xfrm flipV="1">
            <a:off x="5016590" y="2264137"/>
            <a:ext cx="1930302" cy="1829200"/>
          </a:xfrm>
          <a:prstGeom prst="straightConnector1">
            <a:avLst/>
          </a:prstGeom>
          <a:noFill/>
          <a:ln w="38100" cap="flat" cmpd="sng">
            <a:solidFill>
              <a:srgbClr val="773F9B"/>
            </a:solidFill>
            <a:prstDash val="solid"/>
            <a:miter/>
            <a:headEnd type="none" w="med" len="med"/>
            <a:tailEnd type="triangle" w="lg" len="lg"/>
          </a:ln>
        </p:spPr>
      </p:cxnSp>
      <p:cxnSp>
        <p:nvCxnSpPr>
          <p:cNvPr id="135" name="Shape 135"/>
          <p:cNvCxnSpPr>
            <a:stCxn id="131" idx="4"/>
          </p:cNvCxnSpPr>
          <p:nvPr/>
        </p:nvCxnSpPr>
        <p:spPr>
          <a:xfrm>
            <a:off x="5016590" y="4093337"/>
            <a:ext cx="1856399" cy="0"/>
          </a:xfrm>
          <a:prstGeom prst="straightConnector1">
            <a:avLst/>
          </a:prstGeom>
          <a:noFill/>
          <a:ln w="38100" cap="flat" cmpd="sng">
            <a:solidFill>
              <a:srgbClr val="773F9B"/>
            </a:solidFill>
            <a:prstDash val="solid"/>
            <a:miter/>
            <a:headEnd type="none" w="med" len="med"/>
            <a:tailEnd type="triangle"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00708" y="2963873"/>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dirty="0">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pic>
        <p:nvPicPr>
          <p:cNvPr id="4" name="Picture 3" descr="A map of europe with red points&#10;&#10;Description automatically generated">
            <a:extLst>
              <a:ext uri="{FF2B5EF4-FFF2-40B4-BE49-F238E27FC236}">
                <a16:creationId xmlns:a16="http://schemas.microsoft.com/office/drawing/2014/main" id="{91F51BF1-2786-90E8-4B3F-8A44A8587F49}"/>
              </a:ext>
            </a:extLst>
          </p:cNvPr>
          <p:cNvPicPr>
            <a:picLocks noChangeAspect="1"/>
          </p:cNvPicPr>
          <p:nvPr/>
        </p:nvPicPr>
        <p:blipFill>
          <a:blip r:embed="rId5"/>
          <a:stretch>
            <a:fillRect/>
          </a:stretch>
        </p:blipFill>
        <p:spPr>
          <a:xfrm>
            <a:off x="6946892" y="1590570"/>
            <a:ext cx="1901442" cy="13471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xfrm>
            <a:off x="650081" y="1723740"/>
            <a:ext cx="7836750" cy="2948328"/>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xfrm>
            <a:off x="650081" y="1622937"/>
            <a:ext cx="7836750" cy="1189481"/>
          </a:xfrm>
          <a:prstGeom prst="rect">
            <a:avLst/>
          </a:prstGeom>
          <a:noFill/>
          <a:ln>
            <a:noFill/>
          </a:ln>
        </p:spPr>
        <p:txBody>
          <a:bodyPr lIns="21425" tIns="21425" rIns="21425" bIns="21425" anchor="t" anchorCtr="0">
            <a:noAutofit/>
          </a:bodyPr>
          <a:lstStyle/>
          <a:p>
            <a:pPr marL="101600" marR="0" lvl="0" indent="0" algn="l" rtl="0">
              <a:spcBef>
                <a:spcPts val="0"/>
              </a:spcBef>
              <a:buClr>
                <a:srgbClr val="FFFFFF"/>
              </a:buClr>
              <a:buSzPct val="100000"/>
              <a:buNone/>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lvl="0">
              <a:buSzPct val="25000"/>
            </a:pPr>
            <a:r>
              <a:rPr lang="en" sz="4300" u="none" strike="noStrike" cap="none" dirty="0" err="1">
                <a:solidFill>
                  <a:srgbClr val="FFD966"/>
                </a:solidFill>
                <a:sym typeface="Cabin"/>
              </a:rPr>
              <a:t>OpenGeo</a:t>
            </a:r>
            <a:endParaRPr lang="en" sz="4300" u="none" strike="noStrike" cap="none" dirty="0">
              <a:solidFill>
                <a:srgbClr val="FFD966"/>
              </a:solidFill>
              <a:sym typeface="Cabin"/>
            </a:endParaRPr>
          </a:p>
        </p:txBody>
      </p:sp>
      <p:sp>
        <p:nvSpPr>
          <p:cNvPr id="158" name="Shape 158"/>
          <p:cNvSpPr txBox="1">
            <a:spLocks noGrp="1"/>
          </p:cNvSpPr>
          <p:nvPr>
            <p:ph type="body" idx="1"/>
          </p:nvPr>
        </p:nvSpPr>
        <p:spPr>
          <a:xfrm>
            <a:off x="650080" y="1464469"/>
            <a:ext cx="4335387"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an annotated Open Street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proxied </a:t>
            </a:r>
            <a:r>
              <a:rPr lang="en" sz="2000" u="none" strike="noStrike" cap="none" dirty="0" err="1">
                <a:solidFill>
                  <a:srgbClr val="FFFFFF"/>
                </a:solidFill>
                <a:sym typeface="Cabin"/>
              </a:rPr>
              <a:t>GeoAPI</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Visualized in a browser using the Open Street Map</a:t>
            </a:r>
          </a:p>
        </p:txBody>
      </p:sp>
      <p:sp>
        <p:nvSpPr>
          <p:cNvPr id="160" name="Shape 160"/>
          <p:cNvSpPr/>
          <p:nvPr/>
        </p:nvSpPr>
        <p:spPr>
          <a:xfrm>
            <a:off x="4868779" y="4574897"/>
            <a:ext cx="389206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opengeo.zip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4" name="Picture 3" descr="A map of europe with red points&#10;&#10;Description automatically generated">
            <a:extLst>
              <a:ext uri="{FF2B5EF4-FFF2-40B4-BE49-F238E27FC236}">
                <a16:creationId xmlns:a16="http://schemas.microsoft.com/office/drawing/2014/main" id="{AAB44B88-3681-4317-F642-D27274FFC661}"/>
              </a:ext>
            </a:extLst>
          </p:cNvPr>
          <p:cNvPicPr>
            <a:picLocks noChangeAspect="1"/>
          </p:cNvPicPr>
          <p:nvPr/>
        </p:nvPicPr>
        <p:blipFill>
          <a:blip r:embed="rId3"/>
          <a:stretch>
            <a:fillRect/>
          </a:stretch>
        </p:blipFill>
        <p:spPr>
          <a:xfrm>
            <a:off x="5225590" y="1606162"/>
            <a:ext cx="3535257" cy="25046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cxnSp>
        <p:nvCxnSpPr>
          <p:cNvPr id="167" name="Shape 167"/>
          <p:cNvCxnSpPr>
            <a:endCxn id="165" idx="2"/>
          </p:cNvCxnSpPr>
          <p:nvPr/>
        </p:nvCxnSpPr>
        <p:spPr>
          <a:xfrm>
            <a:off x="1875516" y="2121304"/>
            <a:ext cx="1664699" cy="0"/>
          </a:xfrm>
          <a:prstGeom prst="straightConnector1">
            <a:avLst/>
          </a:prstGeom>
          <a:noFill/>
          <a:ln w="38100" cap="sq" cmpd="sng">
            <a:solidFill>
              <a:srgbClr val="773F9B"/>
            </a:solidFill>
            <a:prstDash val="solid"/>
            <a:miter/>
            <a:headEnd type="none" w="med" len="med"/>
            <a:tailEnd type="triangle"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38100" cap="sq" cmpd="sng">
            <a:solidFill>
              <a:srgbClr val="773F9B"/>
            </a:solidFill>
            <a:prstDash val="solid"/>
            <a:miter/>
            <a:headEnd type="none" w="med" len="med"/>
            <a:tailEnd type="triangle" w="lg" len="lg"/>
          </a:ln>
        </p:spPr>
      </p:cxnSp>
      <p:cxnSp>
        <p:nvCxnSpPr>
          <p:cNvPr id="170" name="Shape 170"/>
          <p:cNvCxnSpPr>
            <a:stCxn id="165" idx="3"/>
          </p:cNvCxnSpPr>
          <p:nvPr/>
        </p:nvCxnSpPr>
        <p:spPr>
          <a:xfrm>
            <a:off x="4278403" y="2346098"/>
            <a:ext cx="0" cy="306300"/>
          </a:xfrm>
          <a:prstGeom prst="straightConnector1">
            <a:avLst/>
          </a:prstGeom>
          <a:noFill/>
          <a:ln w="38100" cap="sq" cmpd="sng">
            <a:solidFill>
              <a:srgbClr val="773F9B"/>
            </a:solidFill>
            <a:prstDash val="solid"/>
            <a:miter/>
            <a:headEnd type="none" w="med" len="med"/>
            <a:tailEnd type="triangle"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Technion, </a:t>
            </a:r>
            <a:r>
              <a:rPr lang="en" sz="1000" b="0" i="0" u="none" strike="noStrike" cap="none" dirty="0" err="1">
                <a:solidFill>
                  <a:srgbClr val="FFFFFF"/>
                </a:solidFill>
                <a:latin typeface="Helvetica Neue"/>
                <a:ea typeface="Helvetica Neue"/>
                <a:cs typeface="Helvetica Neue"/>
                <a:sym typeface="Helvetica Neue"/>
              </a:rPr>
              <a:t>Viazman</a:t>
            </a:r>
            <a:r>
              <a:rPr lang="en" sz="1000" b="0" i="0" u="none" strike="noStrike" cap="none" dirty="0">
                <a:solidFill>
                  <a:srgbClr val="FFFFFF"/>
                </a:solidFill>
                <a:latin typeface="Helvetica Neue"/>
                <a:ea typeface="Helvetica Neue"/>
                <a:cs typeface="Helvetica Neue"/>
                <a:sym typeface="Helvetica Neue"/>
              </a:rPr>
              <a:t> 87, </a:t>
            </a:r>
            <a:r>
              <a:rPr lang="en" sz="1000" b="0" i="0" u="none" strike="noStrike" cap="none" dirty="0" err="1">
                <a:solidFill>
                  <a:srgbClr val="FFFFFF"/>
                </a:solidFill>
                <a:latin typeface="Helvetica Neue"/>
                <a:ea typeface="Helvetica Neue"/>
                <a:cs typeface="Helvetica Neue"/>
                <a:sym typeface="Helvetica Neue"/>
              </a:rPr>
              <a:t>Kesalsaba</a:t>
            </a:r>
            <a:r>
              <a:rPr lang="en" sz="1000" b="0" i="0" u="none" strike="noStrike" cap="none" dirty="0">
                <a:solidFill>
                  <a:srgbClr val="FFFFFF"/>
                </a:solidFill>
                <a:latin typeface="Helvetica Neue"/>
                <a:ea typeface="Helvetica Neue"/>
                <a:cs typeface="Helvetica Neue"/>
                <a:sym typeface="Helvetica Neue"/>
              </a:rPr>
              <a:t>, 32000, Israel 32.7775 35.0216667</a:t>
            </a:r>
          </a:p>
          <a:p>
            <a:pPr marL="0" marR="0" lvl="0" indent="0" algn="l" rtl="0">
              <a:spcBef>
                <a:spcPts val="0"/>
              </a:spcBef>
              <a:buSzPct val="25000"/>
              <a:buNone/>
            </a:pPr>
            <a:r>
              <a:rPr lang="en" sz="1000" b="0" i="0" u="none" strike="noStrike" cap="none" dirty="0" err="1">
                <a:solidFill>
                  <a:srgbClr val="FFFFFF"/>
                </a:solidFill>
                <a:latin typeface="Helvetica Neue"/>
                <a:ea typeface="Helvetica Neue"/>
                <a:cs typeface="Helvetica Neue"/>
                <a:sym typeface="Helvetica Neue"/>
              </a:rPr>
              <a:t>Kokshetau</a:t>
            </a:r>
            <a:r>
              <a:rPr lang="en" sz="1000" b="0" i="0" u="none" strike="noStrike" cap="none" dirty="0">
                <a:solidFill>
                  <a:srgbClr val="FFFFFF"/>
                </a:solidFill>
                <a:latin typeface="Helvetica Neue"/>
                <a:ea typeface="Helvetica Neue"/>
                <a:cs typeface="Helvetica Neue"/>
                <a:sym typeface="Helvetica Neue"/>
              </a:rPr>
              <a:t>, Kazakhstan 53.2833333 69.3833333</a:t>
            </a:r>
          </a:p>
          <a:p>
            <a:pPr marL="0" marR="0" lvl="0" indent="0" algn="l" rtl="0">
              <a:spcBef>
                <a:spcPts val="0"/>
              </a:spcBef>
              <a:buSzPct val="25000"/>
              <a:buNone/>
            </a:pPr>
            <a:r>
              <a:rPr lang="en" sz="1000" b="0" i="0" u="none" strike="noStrike" cap="none" dirty="0">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US" sz="1000" b="0" i="0" u="none" strike="noStrike" cap="none" dirty="0">
                <a:solidFill>
                  <a:srgbClr val="FFFFFF"/>
                </a:solidFill>
                <a:latin typeface="Helvetica Neue"/>
                <a:ea typeface="Helvetica Neue"/>
                <a:cs typeface="Helvetica Neue"/>
                <a:sym typeface="Helvetica Neue"/>
              </a:rPr>
              <a:t>Technical University Munich 48.14907275 11.567444920339295</a:t>
            </a:r>
          </a:p>
          <a:p>
            <a:pPr marL="0" marR="0" lvl="0" indent="0" algn="l" rtl="0">
              <a:spcBef>
                <a:spcPts val="0"/>
              </a:spcBef>
              <a:buSzPct val="25000"/>
              <a:buNone/>
            </a:pPr>
            <a:r>
              <a:rPr lang="en-US" sz="1000" b="0" i="0" u="none" strike="noStrike" cap="none" dirty="0">
                <a:solidFill>
                  <a:srgbClr val="FFFFFF"/>
                </a:solidFill>
                <a:latin typeface="Helvetica Neue"/>
                <a:ea typeface="Helvetica Neue"/>
                <a:cs typeface="Helvetica Neue"/>
                <a:sym typeface="Helvetica Neue"/>
              </a:rPr>
              <a:t>178 records written to </a:t>
            </a:r>
            <a:r>
              <a:rPr lang="en-US" sz="1000" b="0" i="0" u="none" strike="noStrike" cap="none" dirty="0" err="1">
                <a:solidFill>
                  <a:srgbClr val="FFFFFF"/>
                </a:solidFill>
                <a:latin typeface="Helvetica Neue"/>
                <a:ea typeface="Helvetica Neue"/>
                <a:cs typeface="Helvetica Neue"/>
                <a:sym typeface="Helvetica Neue"/>
              </a:rPr>
              <a:t>where.js</a:t>
            </a:r>
            <a:endParaRPr lang="en-US"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SzPct val="25000"/>
              <a:buNone/>
            </a:pPr>
            <a:r>
              <a:rPr lang="en-US" sz="1000" b="0" i="0" u="none" strike="noStrike" cap="none" dirty="0">
                <a:solidFill>
                  <a:srgbClr val="FFFFFF"/>
                </a:solidFill>
                <a:latin typeface="Helvetica Neue"/>
                <a:ea typeface="Helvetica Neue"/>
                <a:cs typeface="Helvetica Neue"/>
                <a:sym typeface="Helvetica Neue"/>
              </a:rPr>
              <a:t>Open </a:t>
            </a:r>
            <a:r>
              <a:rPr lang="en-US" sz="1000" b="0" i="0" u="none" strike="noStrike" cap="none" dirty="0" err="1">
                <a:solidFill>
                  <a:srgbClr val="FFFFFF"/>
                </a:solidFill>
                <a:latin typeface="Helvetica Neue"/>
                <a:ea typeface="Helvetica Neue"/>
                <a:cs typeface="Helvetica Neue"/>
                <a:sym typeface="Helvetica Neue"/>
              </a:rPr>
              <a:t>where.html</a:t>
            </a:r>
            <a:r>
              <a:rPr lang="en-US" sz="1000" b="0" i="0" u="none" strike="noStrike" cap="none" dirty="0">
                <a:solidFill>
                  <a:srgbClr val="FFFFFF"/>
                </a:solidFill>
                <a:latin typeface="Helvetica Neue"/>
                <a:ea typeface="Helvetica Neue"/>
                <a:cs typeface="Helvetica Neue"/>
                <a:sym typeface="Helvetica Neue"/>
              </a:rPr>
              <a:t> to view the data in a browser</a:t>
            </a:r>
            <a:endParaRPr lang="en" sz="1000" b="0" i="0" u="none" strike="noStrike" cap="none" dirty="0">
              <a:solidFill>
                <a:srgbClr val="FFFFFF"/>
              </a:solidFill>
              <a:latin typeface="Helvetica Neue"/>
              <a:ea typeface="Helvetica Neue"/>
              <a:cs typeface="Helvetica Neue"/>
              <a:sym typeface="Helvetica Neue"/>
            </a:endParaRPr>
          </a:p>
        </p:txBody>
      </p:sp>
      <p:grpSp>
        <p:nvGrpSpPr>
          <p:cNvPr id="173" name="Shape 173"/>
          <p:cNvGrpSpPr/>
          <p:nvPr/>
        </p:nvGrpSpPr>
        <p:grpSpPr>
          <a:xfrm>
            <a:off x="261937" y="1590570"/>
            <a:ext cx="1645596" cy="1083469"/>
            <a:chOff x="465666" y="2827680"/>
            <a:chExt cx="2925504" cy="1926167"/>
          </a:xfrm>
        </p:grpSpPr>
        <p:pic>
          <p:nvPicPr>
            <p:cNvPr id="174" name="Shape 174"/>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893120" y="3227456"/>
              <a:ext cx="249805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dirty="0">
                  <a:solidFill>
                    <a:srgbClr val="660066"/>
                  </a:solidFill>
                  <a:latin typeface="Helvetica Neue"/>
                  <a:ea typeface="Helvetica Neue"/>
                  <a:cs typeface="Helvetica Neue"/>
                  <a:sym typeface="Helvetica Neue"/>
                </a:rPr>
                <a:t>Open Street Map 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38100" cap="sq" cmpd="sng">
            <a:solidFill>
              <a:srgbClr val="773F9B"/>
            </a:solidFill>
            <a:prstDash val="solid"/>
            <a:miter/>
            <a:headEnd type="none" w="med" len="med"/>
            <a:tailEnd type="triangle"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38100" cap="sq" cmpd="sng">
            <a:solidFill>
              <a:srgbClr val="773F9B"/>
            </a:solidFill>
            <a:prstDash val="solid"/>
            <a:miter/>
            <a:headEnd type="none" w="med" len="med"/>
            <a:tailEnd type="triangle" w="lg" len="lg"/>
          </a:ln>
        </p:spPr>
      </p:cxnSp>
      <p:cxnSp>
        <p:nvCxnSpPr>
          <p:cNvPr id="181" name="Shape 181"/>
          <p:cNvCxnSpPr>
            <a:cxnSpLocks/>
            <a:stCxn id="178" idx="4"/>
            <a:endCxn id="3" idx="1"/>
          </p:cNvCxnSpPr>
          <p:nvPr/>
        </p:nvCxnSpPr>
        <p:spPr>
          <a:xfrm flipV="1">
            <a:off x="6700569" y="2214147"/>
            <a:ext cx="419400" cy="224794"/>
          </a:xfrm>
          <a:prstGeom prst="straightConnector1">
            <a:avLst/>
          </a:prstGeom>
          <a:noFill/>
          <a:ln w="38100" cap="sq" cmpd="sng">
            <a:solidFill>
              <a:srgbClr val="773F9B"/>
            </a:solidFill>
            <a:prstDash val="solid"/>
            <a:miter/>
            <a:headEnd type="none" w="med" len="med"/>
            <a:tailEnd type="triangle" w="lg" len="lg"/>
          </a:ln>
        </p:spPr>
      </p:cxnSp>
      <p:cxnSp>
        <p:nvCxnSpPr>
          <p:cNvPr id="182" name="Shape 182"/>
          <p:cNvCxnSpPr>
            <a:cxnSpLocks/>
            <a:stCxn id="179" idx="3"/>
            <a:endCxn id="3" idx="0"/>
          </p:cNvCxnSpPr>
          <p:nvPr/>
        </p:nvCxnSpPr>
        <p:spPr>
          <a:xfrm flipH="1">
            <a:off x="7971824" y="1012460"/>
            <a:ext cx="76695" cy="567605"/>
          </a:xfrm>
          <a:prstGeom prst="straightConnector1">
            <a:avLst/>
          </a:prstGeom>
          <a:noFill/>
          <a:ln w="38100" cap="sq" cmpd="sng">
            <a:solidFill>
              <a:srgbClr val="773F9B"/>
            </a:solidFill>
            <a:prstDash val="solid"/>
            <a:miter/>
            <a:headEnd type="none" w="med" len="med"/>
            <a:tailEnd type="triangle" w="lg" len="lg"/>
          </a:ln>
        </p:spPr>
      </p:cxnSp>
      <p:sp>
        <p:nvSpPr>
          <p:cNvPr id="21" name="Shape 160"/>
          <p:cNvSpPr/>
          <p:nvPr/>
        </p:nvSpPr>
        <p:spPr>
          <a:xfrm>
            <a:off x="4778734" y="4574897"/>
            <a:ext cx="407080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opengeo.zip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3" name="Picture 2" descr="A map of europe with red pins&#10;&#10;Description automatically generated">
            <a:extLst>
              <a:ext uri="{FF2B5EF4-FFF2-40B4-BE49-F238E27FC236}">
                <a16:creationId xmlns:a16="http://schemas.microsoft.com/office/drawing/2014/main" id="{42DD948A-D9A2-9CC6-C445-17B62B718374}"/>
              </a:ext>
            </a:extLst>
          </p:cNvPr>
          <p:cNvPicPr>
            <a:picLocks noChangeAspect="1"/>
          </p:cNvPicPr>
          <p:nvPr/>
        </p:nvPicPr>
        <p:blipFill rotWithShape="1">
          <a:blip r:embed="rId5"/>
          <a:srcRect r="32144"/>
          <a:stretch/>
        </p:blipFill>
        <p:spPr>
          <a:xfrm>
            <a:off x="7119969" y="1580065"/>
            <a:ext cx="1703709" cy="12681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70"/>
            <a:ext cx="4093369" cy="2970886"/>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986453" y="4575338"/>
            <a:ext cx="4111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129846" y="1054725"/>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xfrm>
            <a:off x="650081" y="1464470"/>
            <a:ext cx="7836750" cy="2532706"/>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1225</Words>
  <Application>Microsoft Macintosh PowerPoint</Application>
  <PresentationFormat>On-screen Show (16:9)</PresentationFormat>
  <Paragraphs>152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Regular</vt:lpstr>
      <vt:lpstr>Cabin</vt:lpstr>
      <vt:lpstr>Arial</vt:lpstr>
      <vt:lpstr>Courier</vt:lpstr>
      <vt:lpstr>Gill Sans</vt:lpstr>
      <vt:lpstr>Helvetica Neue</vt:lpstr>
      <vt:lpstr>Merriweather Sans</vt:lpstr>
      <vt:lpstr>Title &amp; Subtitle</vt:lpstr>
      <vt:lpstr>Retrieving and Visualizing Data</vt:lpstr>
      <vt:lpstr>Multi-Step Data Analysis</vt:lpstr>
      <vt:lpstr>Many Data Mining Technologies</vt:lpstr>
      <vt:lpstr>"Personal Data Mining"</vt:lpstr>
      <vt:lpstr>OpenGeo</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Severance, Charles</cp:lastModifiedBy>
  <cp:revision>25</cp:revision>
  <dcterms:modified xsi:type="dcterms:W3CDTF">2024-02-05T11:25:20Z</dcterms:modified>
</cp:coreProperties>
</file>