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212" y="484094"/>
            <a:ext cx="10555941" cy="6091518"/>
          </a:xfrm>
        </p:spPr>
        <p:txBody>
          <a:bodyPr/>
          <a:lstStyle/>
          <a:p>
            <a:r>
              <a:rPr lang="en-US" sz="4800" b="1" i="1" dirty="0" smtClean="0"/>
              <a:t>F</a:t>
            </a:r>
            <a:r>
              <a:rPr lang="id-ID" sz="4000" b="1" i="1" smtClean="0">
                <a:latin typeface="Agency FB" panose="020B0503020202020204" pitchFamily="34" charset="0"/>
              </a:rPr>
              <a:t>inding</a:t>
            </a:r>
            <a:r>
              <a:rPr lang="en-US" sz="4400" b="1" i="1" smtClean="0"/>
              <a:t> </a:t>
            </a:r>
            <a:r>
              <a:rPr lang="en-US" sz="4800" b="1" i="1" dirty="0"/>
              <a:t>T</a:t>
            </a:r>
            <a:r>
              <a:rPr lang="en-US" sz="4000" b="1" i="1" dirty="0">
                <a:latin typeface="Agency FB" panose="020B0503020202020204" pitchFamily="34" charset="0"/>
              </a:rPr>
              <a:t>HE</a:t>
            </a:r>
            <a:r>
              <a:rPr lang="en-US" sz="4400" b="1" dirty="0"/>
              <a:t> </a:t>
            </a:r>
            <a:r>
              <a:rPr lang="en-US" sz="4800" b="1" i="1" dirty="0" smtClean="0"/>
              <a:t>M</a:t>
            </a:r>
            <a:r>
              <a:rPr lang="en-US" sz="4000" b="1" i="1" dirty="0" smtClean="0">
                <a:latin typeface="Agency FB" panose="020B0503020202020204" pitchFamily="34" charset="0"/>
              </a:rPr>
              <a:t>AXIMU</a:t>
            </a:r>
            <a:r>
              <a:rPr lang="id-ID" sz="4000" b="1" i="1" dirty="0" smtClean="0">
                <a:latin typeface="Agency FB" panose="020B0503020202020204" pitchFamily="34" charset="0"/>
              </a:rPr>
              <a:t>M </a:t>
            </a:r>
            <a:r>
              <a:rPr lang="en-US" sz="4800" b="1" i="1" dirty="0" smtClean="0"/>
              <a:t>P</a:t>
            </a:r>
            <a:r>
              <a:rPr lang="en-US" sz="4000" b="1" i="1" dirty="0" smtClean="0">
                <a:latin typeface="Agency FB" panose="020B0503020202020204" pitchFamily="34" charset="0"/>
              </a:rPr>
              <a:t>ROBABILITY</a:t>
            </a:r>
            <a:r>
              <a:rPr lang="id-ID" sz="4000" b="1" i="1" dirty="0" smtClean="0">
                <a:latin typeface="Agency FB" panose="020B0503020202020204" pitchFamily="34" charset="0"/>
              </a:rPr>
              <a:t/>
            </a:r>
            <a:br>
              <a:rPr lang="id-ID" sz="4000" b="1" i="1" dirty="0" smtClean="0">
                <a:latin typeface="Agency FB" panose="020B0503020202020204" pitchFamily="34" charset="0"/>
              </a:rPr>
            </a:br>
            <a:r>
              <a:rPr lang="id-ID" sz="4000" b="1" i="1" dirty="0" smtClean="0">
                <a:latin typeface="+mn-lt"/>
              </a:rPr>
              <a:t/>
            </a:r>
            <a:br>
              <a:rPr lang="id-ID" sz="4000" b="1" i="1" dirty="0" smtClean="0">
                <a:latin typeface="+mn-lt"/>
              </a:rPr>
            </a:br>
            <a:r>
              <a:rPr lang="id-ID" sz="3200" b="1" dirty="0" smtClean="0">
                <a:latin typeface="Agency FB" panose="020B0503020202020204" pitchFamily="34" charset="0"/>
              </a:rPr>
              <a:t>o</a:t>
            </a:r>
            <a:r>
              <a:rPr lang="id-ID" sz="3200" b="1" dirty="0">
                <a:latin typeface="Agency FB" panose="020B0503020202020204" pitchFamily="34" charset="0"/>
              </a:rPr>
              <a:t>f</a:t>
            </a:r>
            <a:r>
              <a:rPr lang="id-ID" sz="4400" b="1" dirty="0"/>
              <a:t/>
            </a:r>
            <a:br>
              <a:rPr lang="id-ID" sz="4400" b="1" dirty="0"/>
            </a:br>
            <a:r>
              <a:rPr lang="en-US" sz="4800" b="1" dirty="0" smtClean="0"/>
              <a:t>M</a:t>
            </a:r>
            <a:r>
              <a:rPr lang="en-US" sz="4400" dirty="0" smtClean="0">
                <a:latin typeface="+mn-lt"/>
              </a:rPr>
              <a:t>ACROSTATE</a:t>
            </a:r>
            <a:r>
              <a:rPr lang="id-ID" sz="4400" b="1" dirty="0"/>
              <a:t/>
            </a:r>
            <a:br>
              <a:rPr lang="id-ID" sz="4400" b="1" dirty="0"/>
            </a:br>
            <a:r>
              <a:rPr lang="en-US" sz="4800" b="1" dirty="0" smtClean="0"/>
              <a:t>(N</a:t>
            </a:r>
            <a:r>
              <a:rPr lang="en-US" sz="3600" dirty="0" smtClean="0">
                <a:latin typeface="+mn-lt"/>
              </a:rPr>
              <a:t>UMERAL</a:t>
            </a:r>
            <a:r>
              <a:rPr lang="en-US" sz="4400" b="1" dirty="0" smtClean="0"/>
              <a:t> </a:t>
            </a:r>
            <a:r>
              <a:rPr lang="en-US" sz="2800" dirty="0" smtClean="0">
                <a:latin typeface="+mn-lt"/>
              </a:rPr>
              <a:t>OF</a:t>
            </a:r>
            <a:r>
              <a:rPr lang="id-ID" sz="4400" b="1" dirty="0"/>
              <a:t> </a:t>
            </a:r>
            <a:r>
              <a:rPr lang="en-US" sz="4800" b="1" dirty="0" smtClean="0"/>
              <a:t>O</a:t>
            </a:r>
            <a:r>
              <a:rPr lang="en-US" sz="3600" dirty="0" smtClean="0">
                <a:latin typeface="+mn-lt"/>
              </a:rPr>
              <a:t>CCUPYING</a:t>
            </a:r>
            <a:r>
              <a:rPr lang="id-ID" sz="4800" b="1" dirty="0" smtClean="0"/>
              <a:t>)</a:t>
            </a:r>
            <a:r>
              <a:rPr lang="id-ID" sz="4800" b="1" dirty="0"/>
              <a:t/>
            </a:r>
            <a:br>
              <a:rPr lang="id-ID" sz="4800" b="1" dirty="0"/>
            </a:br>
            <a:r>
              <a:rPr lang="id-ID" sz="4400" b="1" dirty="0" smtClean="0"/>
              <a:t/>
            </a:r>
            <a:br>
              <a:rPr lang="id-ID" sz="4400" b="1" dirty="0" smtClean="0"/>
            </a:br>
            <a:r>
              <a:rPr lang="en-US" sz="2800" b="1" dirty="0" smtClean="0">
                <a:latin typeface="Script MT Bold" panose="03040602040607080904" pitchFamily="66" charset="0"/>
              </a:rPr>
              <a:t>FRO</a:t>
            </a:r>
            <a:r>
              <a:rPr lang="id-ID" sz="2800" b="1" dirty="0" smtClean="0">
                <a:latin typeface="Script MT Bold" panose="03040602040607080904" pitchFamily="66" charset="0"/>
              </a:rPr>
              <a:t>M</a:t>
            </a:r>
            <a:r>
              <a:rPr lang="id-ID" sz="4400" b="1" dirty="0"/>
              <a:t/>
            </a:r>
            <a:br>
              <a:rPr lang="id-ID" sz="4400" b="1" dirty="0"/>
            </a:br>
            <a:r>
              <a:rPr lang="en-US" sz="4800" b="1" dirty="0" smtClean="0"/>
              <a:t>M</a:t>
            </a:r>
            <a:r>
              <a:rPr lang="en-US" sz="4000" dirty="0" smtClean="0">
                <a:latin typeface="+mn-lt"/>
              </a:rPr>
              <a:t>OLECULAR</a:t>
            </a:r>
            <a:r>
              <a:rPr lang="en-US" sz="4400" b="1" dirty="0" smtClean="0"/>
              <a:t> </a:t>
            </a:r>
            <a:r>
              <a:rPr lang="en-US" sz="4800" b="1" dirty="0"/>
              <a:t>D</a:t>
            </a:r>
            <a:r>
              <a:rPr lang="en-US" sz="4000" dirty="0">
                <a:latin typeface="+mn-lt"/>
              </a:rPr>
              <a:t>ISTRIBUTION</a:t>
            </a:r>
            <a:r>
              <a:rPr lang="en-US" sz="4400" b="1" dirty="0"/>
              <a:t> </a:t>
            </a:r>
            <a:r>
              <a:rPr lang="en-US" sz="4800" b="1" dirty="0" smtClean="0"/>
              <a:t>I</a:t>
            </a:r>
            <a:r>
              <a:rPr lang="en-US" sz="4000" dirty="0" smtClean="0">
                <a:latin typeface="+mn-lt"/>
              </a:rPr>
              <a:t>N</a:t>
            </a:r>
            <a:r>
              <a:rPr lang="id-ID" sz="4400" b="1" dirty="0"/>
              <a:t/>
            </a:r>
            <a:br>
              <a:rPr lang="id-ID" sz="4400" b="1" dirty="0"/>
            </a:br>
            <a:r>
              <a:rPr lang="en-US" sz="4800" b="1" dirty="0" smtClean="0"/>
              <a:t>A</a:t>
            </a:r>
            <a:r>
              <a:rPr lang="en-US" sz="4400" b="1" dirty="0" smtClean="0"/>
              <a:t> </a:t>
            </a:r>
            <a:r>
              <a:rPr lang="en-US" sz="4800" b="1" dirty="0"/>
              <a:t>M</a:t>
            </a:r>
            <a:r>
              <a:rPr lang="en-US" sz="4000" b="1" dirty="0">
                <a:latin typeface="Agency FB" panose="020B0503020202020204" pitchFamily="34" charset="0"/>
              </a:rPr>
              <a:t>AXWELL</a:t>
            </a:r>
            <a:r>
              <a:rPr lang="en-US" sz="4400" b="1" dirty="0"/>
              <a:t>-B</a:t>
            </a:r>
            <a:r>
              <a:rPr lang="en-US" sz="4000" b="1" dirty="0">
                <a:latin typeface="Agency FB" panose="020B0503020202020204" pitchFamily="34" charset="0"/>
              </a:rPr>
              <a:t>OLTZMAN</a:t>
            </a:r>
            <a:r>
              <a:rPr lang="en-US" sz="4400" b="1" dirty="0"/>
              <a:t> </a:t>
            </a:r>
            <a:r>
              <a:rPr lang="en-US" sz="4800" b="1" dirty="0" smtClean="0"/>
              <a:t>S</a:t>
            </a:r>
            <a:r>
              <a:rPr lang="en-US" sz="4000" b="1" dirty="0" smtClean="0">
                <a:latin typeface="Agency FB" panose="020B0503020202020204" pitchFamily="34" charset="0"/>
              </a:rPr>
              <a:t>TATISTIC</a:t>
            </a:r>
            <a:r>
              <a:rPr lang="id-ID" sz="4400" b="1" dirty="0"/>
              <a:t/>
            </a:r>
            <a:br>
              <a:rPr lang="id-ID" sz="4400" b="1" dirty="0"/>
            </a:br>
            <a:r>
              <a:rPr lang="en-US" sz="3600" b="1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BY</a:t>
            </a:r>
            <a:r>
              <a:rPr lang="en-US" sz="4400" b="1" dirty="0" smtClean="0"/>
              <a:t> </a:t>
            </a:r>
            <a:r>
              <a:rPr lang="id-ID" sz="4400" b="1" dirty="0" smtClean="0"/>
              <a:t/>
            </a:r>
            <a:br>
              <a:rPr lang="id-ID" sz="4400" b="1" dirty="0" smtClean="0"/>
            </a:br>
            <a:r>
              <a:rPr lang="en-US" sz="4800" b="1" i="1" dirty="0" smtClean="0"/>
              <a:t>G</a:t>
            </a:r>
            <a:r>
              <a:rPr lang="en-US" sz="4000" i="1" dirty="0" smtClean="0">
                <a:latin typeface="Broadway" panose="04040905080B02020502" pitchFamily="82" charset="0"/>
              </a:rPr>
              <a:t>ENETIC</a:t>
            </a:r>
            <a:r>
              <a:rPr lang="en-US" sz="4400" b="1" dirty="0" smtClean="0"/>
              <a:t> </a:t>
            </a:r>
            <a:r>
              <a:rPr lang="en-US" sz="4800" b="1" i="1" dirty="0"/>
              <a:t>A</a:t>
            </a:r>
            <a:r>
              <a:rPr lang="en-US" sz="4000" i="1" dirty="0">
                <a:latin typeface="Broadway" panose="04040905080B02020502" pitchFamily="82" charset="0"/>
              </a:rPr>
              <a:t>LGORITHM</a:t>
            </a:r>
            <a:r>
              <a:rPr lang="en-US" sz="4400" b="1" dirty="0"/>
              <a:t> </a:t>
            </a:r>
            <a:r>
              <a:rPr lang="en-US" sz="4800" b="1" dirty="0">
                <a:latin typeface="Agency FB" panose="020B0503020202020204" pitchFamily="34" charset="0"/>
              </a:rPr>
              <a:t>(GA)</a:t>
            </a:r>
            <a:endParaRPr lang="en-US" sz="4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PROSES dalam Genetic algorithm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MENGHENTIKAN ITERASI &amp; MENAMPILKAN </a:t>
            </a:r>
            <a:r>
              <a:rPr lang="id-ID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HASIL TERBAIK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284" y="1867989"/>
            <a:ext cx="10178655" cy="4640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/>
              <a:t>num2str(f</a:t>
            </a:r>
            <a:r>
              <a:rPr lang="id-ID" b="1" dirty="0" smtClean="0"/>
              <a:t>)</a:t>
            </a:r>
          </a:p>
          <a:p>
            <a:endParaRPr lang="id-ID" dirty="0"/>
          </a:p>
          <a:p>
            <a:r>
              <a:rPr lang="id-ID" b="1" dirty="0"/>
              <a:t>x(1</a:t>
            </a:r>
            <a:r>
              <a:rPr lang="id-ID" b="1" dirty="0" smtClean="0"/>
              <a:t>,:)</a:t>
            </a:r>
          </a:p>
          <a:p>
            <a:endParaRPr lang="id-ID" dirty="0"/>
          </a:p>
          <a:p>
            <a:r>
              <a:rPr lang="id-ID" b="1" dirty="0"/>
              <a:t>num2str(f(1))</a:t>
            </a:r>
            <a:endParaRPr lang="id-ID" dirty="0"/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1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HASIL RUNNING MATLAB SCRIPT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411" y="1240971"/>
            <a:ext cx="10113339" cy="5215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  <a:p>
            <a:pPr algn="ctr"/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0.4008    0.3637    0.4156    0.2883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0.2405    0.9176    0.0016    0.8772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0.7570    0.2155    0.0594    0.1312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0.9208    0.5818    0.8246    0.2579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0.1709    0.2032    0.1456    0.8445</a:t>
            </a:r>
          </a:p>
          <a:p>
            <a:pPr algn="ctr"/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x =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0.4008    0.3637    0.4156    0.2883    1.4684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0.2405    0.9176    0.0016    0.8772    2.0369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0.7570    0.2155    0.0594    0.1312    1.1631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0.9208    0.5818    0.8246    0.2579    2.5851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0.1709    0.2032    0.1456    0.8445    1.3642</a:t>
            </a:r>
          </a:p>
        </p:txBody>
      </p:sp>
    </p:spTree>
    <p:extLst>
      <p:ext uri="{BB962C8B-B14F-4D97-AF65-F5344CB8AC3E}">
        <p14:creationId xmlns:p14="http://schemas.microsoft.com/office/powerpoint/2010/main" val="28697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LANJUTAN HASIL RUNNING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411" y="1240971"/>
            <a:ext cx="10113339" cy="5215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x =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0.2730    0.2477    0.2830    0.1964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0.1181    0.4505    0.0008    0.4306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0.6508    0.1852    0.0511    0.1128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0.3562    0.2251    0.3190    0.0998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0.1253    0.1490    0.1067    0.6191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x =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1.0919    0.9907    1.1320    0.7854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0.4722    1.8020    0.0032    1.7226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2.6033    0.7410    0.2043    0.4514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1.4248    0.9002    1.2760    0.3990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0.5010    0.5958    0.4269    2.4763</a:t>
            </a:r>
          </a:p>
        </p:txBody>
      </p:sp>
    </p:spTree>
    <p:extLst>
      <p:ext uri="{BB962C8B-B14F-4D97-AF65-F5344CB8AC3E}">
        <p14:creationId xmlns:p14="http://schemas.microsoft.com/office/powerpoint/2010/main" val="11765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LANJUTAN HASIL RUNNING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411" y="1240971"/>
            <a:ext cx="10113339" cy="5215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x =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1     1     1     1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0     2     0     2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3     1     0     0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1     1     1     0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1     1     0     2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x =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1     1     1     1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0     2     0     2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3     1     0     0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1     1     1     1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1     1     0     2</a:t>
            </a:r>
          </a:p>
        </p:txBody>
      </p:sp>
    </p:spTree>
    <p:extLst>
      <p:ext uri="{BB962C8B-B14F-4D97-AF65-F5344CB8AC3E}">
        <p14:creationId xmlns:p14="http://schemas.microsoft.com/office/powerpoint/2010/main" val="28811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LANJUTAN HASIL RUNNING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411" y="1240971"/>
            <a:ext cx="10113339" cy="5215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0     1     2     3</a:t>
            </a:r>
          </a:p>
          <a:p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Ex =</a:t>
            </a:r>
          </a:p>
          <a:p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6</a:t>
            </a: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8</a:t>
            </a: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</a:t>
            </a: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6</a:t>
            </a: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7</a:t>
            </a:r>
          </a:p>
          <a:p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W =</a:t>
            </a:r>
          </a:p>
          <a:p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1.0000</a:t>
            </a: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0.2500</a:t>
            </a: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0.1667</a:t>
            </a: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1.0000</a:t>
            </a:r>
          </a:p>
          <a:p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0.5000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LANJUTAN HASIL RUNNING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411" y="1240971"/>
            <a:ext cx="10113339" cy="5215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f =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1.0e+50 *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-3.0000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-5.0000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-2.0000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-3.0000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-</a:t>
            </a:r>
            <a:r>
              <a:rPr lang="id-ID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4.0000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x1 =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1     3     0     0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2     2     1     0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4     0     0     1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3     0     0     1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3     1     1     1</a:t>
            </a:r>
          </a:p>
        </p:txBody>
      </p:sp>
    </p:spTree>
    <p:extLst>
      <p:ext uri="{BB962C8B-B14F-4D97-AF65-F5344CB8AC3E}">
        <p14:creationId xmlns:p14="http://schemas.microsoft.com/office/powerpoint/2010/main" val="28787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LANJUTAN HASIL RUNNING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411" y="1240971"/>
            <a:ext cx="10113339" cy="5215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x2 =</a:t>
            </a:r>
          </a:p>
          <a:p>
            <a:endParaRPr lang="id-ID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2     1     1     2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3     0     4     1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3     3     0     0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4     0     2     1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3     1     1     0</a:t>
            </a:r>
          </a:p>
          <a:p>
            <a:endParaRPr lang="id-ID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x3 =</a:t>
            </a:r>
          </a:p>
          <a:p>
            <a:endParaRPr lang="id-ID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1     3     0     0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2     1     1     0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2     1     1     2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2     2     1     0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3     0     0     1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3     0     4     1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3     1     1     0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3     1     1     1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3     3     0     0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4     0     0     1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4     0     2     1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4     4     3     2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0     0     2     0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1     1     2     1</a:t>
            </a:r>
          </a:p>
          <a:p>
            <a:r>
              <a:rPr lang="id-ID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0     1     1     3</a:t>
            </a:r>
          </a:p>
        </p:txBody>
      </p:sp>
    </p:spTree>
    <p:extLst>
      <p:ext uri="{BB962C8B-B14F-4D97-AF65-F5344CB8AC3E}">
        <p14:creationId xmlns:p14="http://schemas.microsoft.com/office/powerpoint/2010/main" val="154545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LANJUTAN HASIL RUNNING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411" y="1240971"/>
            <a:ext cx="10113339" cy="5215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Ex3 =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3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3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9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4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3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11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3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6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3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3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7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16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4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 8</a:t>
            </a:r>
          </a:p>
          <a:p>
            <a:r>
              <a:rPr lang="id-ID" dirty="0">
                <a:latin typeface="Cambria Math" panose="02040503050406030204" pitchFamily="18" charset="0"/>
                <a:ea typeface="Cambria Math" panose="02040503050406030204" pitchFamily="18" charset="0"/>
              </a:rPr>
              <a:t>    12</a:t>
            </a:r>
          </a:p>
        </p:txBody>
      </p:sp>
    </p:spTree>
    <p:extLst>
      <p:ext uri="{BB962C8B-B14F-4D97-AF65-F5344CB8AC3E}">
        <p14:creationId xmlns:p14="http://schemas.microsoft.com/office/powerpoint/2010/main" val="72501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LANJUTAN HASIL RUNNING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411" y="1240971"/>
            <a:ext cx="10113339" cy="5215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W3 =</a:t>
            </a:r>
          </a:p>
          <a:p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0.1667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0.5000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0.2500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0.2500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0.1667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0.0069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0.1667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0.1667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0.0278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0.0417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0.0208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0.0001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0.5000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0.5000</a:t>
            </a:r>
          </a:p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    0.1667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3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LANJUTAN HASIL RUNNING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411" y="1240971"/>
            <a:ext cx="10113339" cy="5215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f3 =</a:t>
            </a:r>
          </a:p>
          <a:p>
            <a:endParaRPr lang="pl-PL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1.0e+51 *</a:t>
            </a:r>
          </a:p>
          <a:p>
            <a:endParaRPr lang="pl-PL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0.0000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0.0000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-0.8000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-0.2000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0.0000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-1.2000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-0.1000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-0.5000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-0.2000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-0.1000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-0.7000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-2.2000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-0.3000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-0.6000</a:t>
            </a:r>
          </a:p>
          <a:p>
            <a:r>
              <a:rPr lang="pl-PL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-1.0000</a:t>
            </a:r>
          </a:p>
        </p:txBody>
      </p:sp>
    </p:spTree>
    <p:extLst>
      <p:ext uri="{BB962C8B-B14F-4D97-AF65-F5344CB8AC3E}">
        <p14:creationId xmlns:p14="http://schemas.microsoft.com/office/powerpoint/2010/main" val="32139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9842146" cy="895086"/>
          </a:xfrm>
          <a:ln w="6350">
            <a:noFill/>
          </a:ln>
        </p:spPr>
        <p:txBody>
          <a:bodyPr>
            <a:normAutofit/>
          </a:bodyPr>
          <a:lstStyle/>
          <a:p>
            <a:r>
              <a:rPr lang="id-ID" sz="4800" b="1" i="1" dirty="0" smtClean="0">
                <a:latin typeface="Broadway" panose="04040905080B02020502" pitchFamily="82" charset="0"/>
              </a:rPr>
              <a:t>FUNGSI TUJUAN</a:t>
            </a:r>
            <a:endParaRPr lang="id-ID" sz="4800" b="1" i="1" dirty="0">
              <a:latin typeface="Broadway" panose="04040905080B020205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896036"/>
                <a:ext cx="9842146" cy="3913094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Persamaan Distribusi Partikel dalam Statistika Maxwell Boltzman: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𝑴𝑩</m:t>
                          </m:r>
                        </m:sub>
                      </m:sSub>
                      <m:r>
                        <a:rPr lang="id-ID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d-ID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d-ID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id-ID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d-ID" sz="3200" b="1" i="1" smtClean="0">
                                      <a:latin typeface="Cambria Math" panose="02040503050406030204" pitchFamily="18" charset="0"/>
                                    </a:rPr>
                                    <m:t>𝒍𝒆𝒗𝒆𝒍</m:t>
                                  </m:r>
                                </m:sub>
                              </m:sSub>
                            </m:e>
                          </m:nary>
                        </m:sup>
                        <m:e>
                          <m:f>
                            <m:fPr>
                              <m:ctrlPr>
                                <a:rPr lang="id-ID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id-ID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3200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id-ID" sz="32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id-ID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32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id-ID" sz="32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id-ID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id-ID" sz="3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id-ID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d-ID" b="1" dirty="0" smtClean="0"/>
              </a:p>
              <a:p>
                <a:pPr marL="0" indent="0">
                  <a:buNone/>
                </a:pPr>
                <a:r>
                  <a:rPr lang="id-ID" dirty="0" smtClean="0"/>
                  <a:t>Keterangan 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d-ID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sub>
                    </m:sSub>
                  </m:oMath>
                </a14:m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 Banyaknya cara menyusun partikel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 Degenerasi (kamar) pada </a:t>
                </a:r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Energy Level  </a:t>
                </a:r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ke-i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 Banyaknya partikel pada </a:t>
                </a:r>
                <a:r>
                  <a:rPr lang="id-ID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Energy Level  </a:t>
                </a:r>
                <a:r>
                  <a:rPr lang="id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ke-i</a:t>
                </a:r>
              </a:p>
              <a:p>
                <a:pPr marL="0" indent="0">
                  <a:buNone/>
                </a:pPr>
                <a:endParaRPr lang="id-ID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896036"/>
                <a:ext cx="9842146" cy="3913094"/>
              </a:xfrm>
              <a:blipFill>
                <a:blip r:embed="rId2"/>
                <a:stretch>
                  <a:fillRect l="-557" t="-46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5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LANJUTAN HASIL RUNNING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411" y="1240971"/>
            <a:ext cx="10113339" cy="5215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x =</a:t>
            </a:r>
          </a:p>
          <a:p>
            <a:endParaRPr lang="pl-PL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2     1     1     0</a:t>
            </a:r>
          </a:p>
          <a:p>
            <a:r>
              <a:rPr lang="pl-PL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3     0     0     1</a:t>
            </a:r>
          </a:p>
          <a:p>
            <a:r>
              <a:rPr lang="pl-PL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1     3     0     0</a:t>
            </a:r>
          </a:p>
          <a:p>
            <a:r>
              <a:rPr lang="pl-PL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4     0     0     1</a:t>
            </a:r>
          </a:p>
          <a:p>
            <a:r>
              <a:rPr lang="pl-PL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3     1     1     </a:t>
            </a:r>
            <a:r>
              <a:rPr lang="pl-PL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id-ID" sz="12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ans =</a:t>
            </a:r>
          </a:p>
          <a:p>
            <a:endParaRPr lang="fr-F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0.5</a:t>
            </a:r>
          </a:p>
          <a:p>
            <a:r>
              <a:rPr lang="fr-F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0.1666666666666667</a:t>
            </a:r>
          </a:p>
          <a:p>
            <a:r>
              <a:rPr lang="fr-F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0.1666666666666667</a:t>
            </a:r>
          </a:p>
          <a:p>
            <a:r>
              <a:rPr lang="fr-F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-1e+50</a:t>
            </a:r>
          </a:p>
          <a:p>
            <a:r>
              <a:rPr lang="fr-F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-1e+50</a:t>
            </a:r>
          </a:p>
          <a:p>
            <a:endParaRPr lang="fr-F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ans =</a:t>
            </a:r>
          </a:p>
          <a:p>
            <a:endParaRPr lang="fr-F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2     1     1     0</a:t>
            </a:r>
          </a:p>
          <a:p>
            <a:endParaRPr lang="fr-F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ans </a:t>
            </a:r>
            <a:r>
              <a:rPr lang="fr-F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  <a:p>
            <a:endParaRPr lang="fr-F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pl-PL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PROSES dalam Genetic algorithm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667436"/>
            <a:ext cx="10111089" cy="4450976"/>
          </a:xfrm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INISIALISASI KROMOSOM AWAL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MENCARI NILAI FITNESS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PROSES CROSS 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PROSES MUTASI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PENGGABUNGAN SEMUA HASIL YANG DIPEROLEH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MENCARI NILAI FITNESS LAGI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MENGURUTKAN HASIL BERDASARKAN NILAI FITNESS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MENGHENTIKAN ITERASI &amp; MENAMPILKAN HASIL TERBAIK</a:t>
            </a: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PROSES dalam Genetic algorithm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INISIALISASI KROMOSOM AWAL</a:t>
            </a:r>
          </a:p>
          <a:p>
            <a:pPr marL="0" indent="0">
              <a:buNone/>
            </a:pP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Membangkitkan bil. </a:t>
            </a:r>
            <a:r>
              <a:rPr lang="id-ID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andom antara 0 sampai 1</a:t>
            </a:r>
          </a:p>
          <a:p>
            <a:pPr marL="0" indent="0">
              <a:buNone/>
            </a:pPr>
            <a:r>
              <a:rPr lang="id-ID" sz="3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id-ID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8698" y="2305455"/>
            <a:ext cx="5398850" cy="42029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rand(n, El) </a:t>
            </a:r>
          </a:p>
          <a:p>
            <a:r>
              <a:rPr lang="sv-SE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 = [x sum(x')'] </a:t>
            </a:r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 i = 1:n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for j = 1:El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x(i,j) = x(i,j)/x(i,El+1); 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end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nd</a:t>
            </a: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 = x(:,1:El)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 = x*N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sv-SE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 = round(x) </a:t>
            </a:r>
            <a:endParaRPr lang="id-ID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 = [x(:,1:El-1) N-sum(x(:,1:El-1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)')']</a:t>
            </a: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 i = 1:El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int(i) = i-1; </a:t>
            </a:r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 = x*int'; 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290865" y="2305454"/>
            <a:ext cx="4040171" cy="42029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clear; clc;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 = 4; % </a:t>
            </a:r>
            <a:r>
              <a:rPr lang="fr-FR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constrain</a:t>
            </a:r>
            <a:r>
              <a:rPr lang="fr-F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jumlah</a:t>
            </a:r>
            <a:r>
              <a:rPr lang="fr-F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1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partikel</a:t>
            </a:r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El = 4; % </a:t>
            </a:r>
            <a:r>
              <a:rPr lang="es-ES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banyaknya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energy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1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level</a:t>
            </a:r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s-E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 = 3; % constrain total jumlah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energi</a:t>
            </a:r>
          </a:p>
          <a:p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id-ID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gi = 1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 % degenerasi</a:t>
            </a: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 = 5; % banyaknya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kromosom</a:t>
            </a: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Iteration = 100; % banyaknya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iterasi</a:t>
            </a:r>
          </a:p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%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==== </a:t>
            </a:r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Inisialisasi Kromosom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Awal ==== </a:t>
            </a:r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id-ID" dirty="0"/>
          </a:p>
        </p:txBody>
      </p:sp>
      <p:sp>
        <p:nvSpPr>
          <p:cNvPr id="6" name="Right Arrow 5"/>
          <p:cNvSpPr/>
          <p:nvPr/>
        </p:nvSpPr>
        <p:spPr>
          <a:xfrm>
            <a:off x="5291848" y="4095345"/>
            <a:ext cx="894944" cy="7782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1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PROSES dalam Genetic algorithm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7" y="1183342"/>
                <a:ext cx="10272452" cy="5325034"/>
              </a:xfrm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d-ID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MENCARI NILAI FITNESS</a:t>
                </a:r>
              </a:p>
              <a:p>
                <a:pPr marL="0" indent="0">
                  <a:buNone/>
                </a:pPr>
                <a:r>
                  <a:rPr lang="id-ID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Menggunakan fungsi tujuan, yaitu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d-ID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sub>
                    </m:sSub>
                  </m:oMath>
                </a14:m>
                <a:endParaRPr lang="id-ID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36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id-ID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d-ID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7" y="1183342"/>
                <a:ext cx="10272452" cy="5325034"/>
              </a:xfrm>
              <a:blipFill>
                <a:blip r:embed="rId2"/>
                <a:stretch>
                  <a:fillRect l="-1126" t="-91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90865" y="2305454"/>
            <a:ext cx="10233264" cy="42029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ones(n,1); </a:t>
            </a:r>
            <a:endParaRPr lang="id-ID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 i = 1:n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for j = 1:El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W(i) = W(i)*((gi^x(i,j))/factorial(x(i,j))); </a:t>
            </a:r>
            <a:endParaRPr lang="id-ID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end</a:t>
            </a:r>
            <a:endParaRPr lang="id-ID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b="1" dirty="0">
                <a:latin typeface="Cambria Math" panose="02040503050406030204" pitchFamily="18" charset="0"/>
                <a:ea typeface="Cambria Math" panose="02040503050406030204" pitchFamily="18" charset="0"/>
              </a:rPr>
              <a:t>f = W - (10^50)*abs(Ex-E) - (10^50)*abs(sum(x')'-N)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302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PROSES dalam Genetic algorithm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PROSES CROSSOVER &amp; MUTASI </a:t>
            </a:r>
            <a:endParaRPr lang="id-ID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Membangkitkan random integer</a:t>
            </a: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22868" y="2305455"/>
            <a:ext cx="4894679" cy="42029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% ======= Proses Mutasi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=========</a:t>
            </a: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x2 </a:t>
            </a:r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x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for </a:t>
            </a:r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 = 1:n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x2(i,randi(El)) = randi(N+1)-1;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end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290865" y="2305455"/>
            <a:ext cx="5162186" cy="42029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 iteration </a:t>
            </a:r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1 :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Iteration</a:t>
            </a: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% ======= Proses Crossover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========</a:t>
            </a: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%   x1 = zeros(n,El);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x1 </a:t>
            </a:r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x; </a:t>
            </a:r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for i = 1:n</a:t>
            </a:r>
            <a:endParaRPr lang="id-ID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x1(i</a:t>
            </a:r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,:) = round((x(randi(n),:)+x(randi(n),:))/2); </a:t>
            </a:r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%      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x1(i,1:round(El/2</a:t>
            </a:r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)) = x(randi(n),1:round(El/2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));</a:t>
            </a: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%      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s-ES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x1(</a:t>
            </a:r>
            <a:r>
              <a:rPr lang="es-ES" sz="1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i,round</a:t>
            </a:r>
            <a:r>
              <a:rPr lang="es-ES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(El/2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)+1 : El) = x(</a:t>
            </a:r>
            <a:r>
              <a:rPr lang="es-ES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randi</a:t>
            </a:r>
            <a:r>
              <a:rPr lang="es-E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(n),round(El/2)+1 : El);</a:t>
            </a:r>
            <a:endParaRPr lang="es-E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end</a:t>
            </a:r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id-ID" dirty="0"/>
          </a:p>
        </p:txBody>
      </p:sp>
      <p:sp>
        <p:nvSpPr>
          <p:cNvPr id="6" name="Right Arrow 5"/>
          <p:cNvSpPr/>
          <p:nvPr/>
        </p:nvSpPr>
        <p:spPr>
          <a:xfrm>
            <a:off x="6251272" y="4082223"/>
            <a:ext cx="573375" cy="6493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4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PROSES dalam Genetic algorithm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PENGGABUNGAN SEMUA HASIL YANG </a:t>
            </a:r>
            <a:r>
              <a:rPr lang="id-ID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DIPEROLEH</a:t>
            </a:r>
            <a:endParaRPr lang="id-ID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6284" y="1867989"/>
            <a:ext cx="10178655" cy="4640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% ======= Proses Penggabungan Hasil &amp; Diambil yang Terbaik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========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x3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[x; x1; x2];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x3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unique(x3,'rows'); </a:t>
            </a:r>
            <a:endParaRPr lang="id-ID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for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i = size(x3,1)+1 : 3*n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for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j = 1:El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x3(i,j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) = randi(N+1)-1; 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end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end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Ex3 = x3*int';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553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PROSES dalam Genetic algorithm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MENCARI NILAI FITNESS LAGI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284" y="1867989"/>
            <a:ext cx="10178655" cy="4640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W3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ones(3*n,1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for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i = 1:3*n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j = 1:El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W3(i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) = W3(i)*((gi^x3(i,j))/factorial(x3(i,j)));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tabLst>
                <a:tab pos="901700" algn="l"/>
              </a:tabLst>
            </a:pP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end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end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pt-B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f3 </a:t>
            </a:r>
            <a:r>
              <a:rPr lang="pt-BR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W3 - (10^50)*abs(Ex3-E) - (10^50)*abs(sum(x3')'-N);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1293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22726"/>
            <a:ext cx="10111088" cy="1056449"/>
          </a:xfrm>
          <a:ln w="6350">
            <a:noFill/>
          </a:ln>
        </p:spPr>
        <p:txBody>
          <a:bodyPr>
            <a:noAutofit/>
          </a:bodyPr>
          <a:lstStyle/>
          <a:p>
            <a:r>
              <a:rPr lang="id-ID" sz="3600" b="1" i="1" dirty="0" smtClean="0">
                <a:latin typeface="Broadway" panose="04040905080B02020502" pitchFamily="82" charset="0"/>
              </a:rPr>
              <a:t>PROSES dalam Genetic algorithm</a:t>
            </a:r>
            <a:endParaRPr lang="id-ID" sz="3600" b="1" i="1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83342"/>
            <a:ext cx="10272452" cy="532503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MENGURUTKAN HASIL BERDASARKAN NILAI FITNESS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284" y="1867989"/>
            <a:ext cx="10178655" cy="4640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%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======== Mengurutkan Kromosom Berdasarkan Nilai Fitnessnya =======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x3f3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[x3 f3];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sortx3f3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sortrows(x3f3,El+1); </a:t>
            </a:r>
            <a:endParaRPr lang="id-ID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for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i = 1 : 3*n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sortx3f3up(i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,:) = sortx3f3(3*n+1-i,:); % diubah posisinya dari tertinggi ke terendah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end</a:t>
            </a:r>
          </a:p>
          <a:p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x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sortx3f3up(1:n,1:El);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id-ID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f </a:t>
            </a:r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sortx3f3up(1:n,El+1);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d-ID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  <a:endParaRPr lang="id-ID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887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1634</TotalTime>
  <Words>1111</Words>
  <Application>Microsoft Office PowerPoint</Application>
  <PresentationFormat>Widescreen</PresentationFormat>
  <Paragraphs>362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Agency FB</vt:lpstr>
      <vt:lpstr>Andalus</vt:lpstr>
      <vt:lpstr>Arial</vt:lpstr>
      <vt:lpstr>Broadway</vt:lpstr>
      <vt:lpstr>Cambria Math</vt:lpstr>
      <vt:lpstr>Gill Sans MT</vt:lpstr>
      <vt:lpstr>Impact</vt:lpstr>
      <vt:lpstr>Script MT Bold</vt:lpstr>
      <vt:lpstr>Wingdings</vt:lpstr>
      <vt:lpstr>Badge</vt:lpstr>
      <vt:lpstr>Finding THE MAXIMUM PROBABILITY  of MACROSTATE (NUMERAL OF OCCUPYING)  FROM MOLECULAR DISTRIBUTION IN A MAXWELL-BOLTZMAN STATISTIC BY  GENETIC ALGORITHM (GA)</vt:lpstr>
      <vt:lpstr>FUNGSI TUJUAN</vt:lpstr>
      <vt:lpstr>PROSES dalam Genetic algorithm</vt:lpstr>
      <vt:lpstr>PROSES dalam Genetic algorithm</vt:lpstr>
      <vt:lpstr>PROSES dalam Genetic algorithm</vt:lpstr>
      <vt:lpstr>PROSES dalam Genetic algorithm</vt:lpstr>
      <vt:lpstr>PROSES dalam Genetic algorithm</vt:lpstr>
      <vt:lpstr>PROSES dalam Genetic algorithm</vt:lpstr>
      <vt:lpstr>PROSES dalam Genetic algorithm</vt:lpstr>
      <vt:lpstr>PROSES dalam Genetic algorithm</vt:lpstr>
      <vt:lpstr>HASIL RUNNING MATLAB SCRIPT</vt:lpstr>
      <vt:lpstr>LANJUTAN HASIL RUNNING</vt:lpstr>
      <vt:lpstr>LANJUTAN HASIL RUNNING</vt:lpstr>
      <vt:lpstr>LANJUTAN HASIL RUNNING</vt:lpstr>
      <vt:lpstr>LANJUTAN HASIL RUNNING</vt:lpstr>
      <vt:lpstr>LANJUTAN HASIL RUNNING</vt:lpstr>
      <vt:lpstr>LANJUTAN HASIL RUNNING</vt:lpstr>
      <vt:lpstr>LANJUTAN HASIL RUNNING</vt:lpstr>
      <vt:lpstr>LANJUTAN HASIL RUNNING</vt:lpstr>
      <vt:lpstr>LANJUTAN HASIL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MAXIMUM PROBABILITY OF MACROSTATE (NUMERAL OF OCCUPYING)FROM MOLECULAR DISTRIBUTION IN A MAXWELL-BOLTZMAN STATISTIC BY GENETIC ALGORITHM (GA)</dc:title>
  <dc:creator>Sulthon</dc:creator>
  <cp:lastModifiedBy>Sulthon</cp:lastModifiedBy>
  <cp:revision>28</cp:revision>
  <dcterms:created xsi:type="dcterms:W3CDTF">2017-05-25T14:35:35Z</dcterms:created>
  <dcterms:modified xsi:type="dcterms:W3CDTF">2017-05-31T13:50:39Z</dcterms:modified>
</cp:coreProperties>
</file>