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sldIdLst>
    <p:sldId id="256" r:id="rId2"/>
    <p:sldId id="258" r:id="rId3"/>
    <p:sldId id="269" r:id="rId4"/>
    <p:sldId id="270" r:id="rId5"/>
    <p:sldId id="271" r:id="rId6"/>
    <p:sldId id="272" r:id="rId7"/>
    <p:sldId id="273" r:id="rId8"/>
    <p:sldId id="274" r:id="rId9"/>
    <p:sldId id="275" r:id="rId10"/>
    <p:sldId id="276" r:id="rId11"/>
    <p:sldId id="277" r:id="rId12"/>
    <p:sldId id="278" r:id="rId13"/>
    <p:sldId id="279" r:id="rId14"/>
    <p:sldId id="282" r:id="rId15"/>
    <p:sldId id="280" r:id="rId16"/>
    <p:sldId id="281" r:id="rId17"/>
    <p:sldId id="266" r:id="rId18"/>
    <p:sldId id="267" r:id="rId19"/>
    <p:sldId id="268" r:id="rId20"/>
  </p:sldIdLst>
  <p:sldSz cx="9144000" cy="6858000" type="screen4x3"/>
  <p:notesSz cx="7102475" cy="10233025"/>
  <p:defaultTextStyle>
    <a:defPPr>
      <a:defRPr lang="en-US"/>
    </a:defPPr>
    <a:lvl1pPr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8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0099CC"/>
    <a:srgbClr val="0099FF"/>
    <a:srgbClr val="965A1E"/>
    <a:srgbClr val="6666FF"/>
    <a:srgbClr val="FFCC00"/>
    <a:srgbClr val="FF00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3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5" name="Rectangle 3"/>
          <p:cNvSpPr>
            <a:spLocks noGrp="1" noChangeArrowheads="1"/>
          </p:cNvSpPr>
          <p:nvPr>
            <p:ph type="dt" idx="1"/>
          </p:nvPr>
        </p:nvSpPr>
        <p:spPr bwMode="auto">
          <a:xfrm>
            <a:off x="4024525" y="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6" name="Rectangle 4"/>
          <p:cNvSpPr>
            <a:spLocks noGrp="1" noRot="1" noChangeAspect="1" noChangeArrowheads="1"/>
          </p:cNvSpPr>
          <p:nvPr>
            <p:ph type="sldImg" idx="2"/>
          </p:nvPr>
        </p:nvSpPr>
        <p:spPr bwMode="auto">
          <a:xfrm>
            <a:off x="992188" y="768350"/>
            <a:ext cx="5118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46573" y="4861758"/>
            <a:ext cx="5209329" cy="460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hu-HU" altLang="en-US" noProof="0"/>
              <a:t>Click to edit Master text styles</a:t>
            </a:r>
          </a:p>
          <a:p>
            <a:pPr lvl="1"/>
            <a:r>
              <a:rPr lang="hu-HU" altLang="en-US" noProof="0"/>
              <a:t>Second level</a:t>
            </a:r>
          </a:p>
          <a:p>
            <a:pPr lvl="2"/>
            <a:r>
              <a:rPr lang="hu-HU" altLang="en-US" noProof="0"/>
              <a:t>Third level</a:t>
            </a:r>
          </a:p>
          <a:p>
            <a:pPr lvl="3"/>
            <a:r>
              <a:rPr lang="hu-HU" altLang="en-US" noProof="0"/>
              <a:t>Fourth level</a:t>
            </a:r>
          </a:p>
          <a:p>
            <a:pPr lvl="4"/>
            <a:r>
              <a:rPr lang="hu-HU" altLang="en-US" noProof="0"/>
              <a:t>Fifth level</a:t>
            </a:r>
          </a:p>
        </p:txBody>
      </p:sp>
      <p:sp>
        <p:nvSpPr>
          <p:cNvPr id="3078" name="Rectangle 6"/>
          <p:cNvSpPr>
            <a:spLocks noGrp="1" noChangeArrowheads="1"/>
          </p:cNvSpPr>
          <p:nvPr>
            <p:ph type="ftr" sz="quarter" idx="4"/>
          </p:nvPr>
        </p:nvSpPr>
        <p:spPr bwMode="auto">
          <a:xfrm>
            <a:off x="0" y="972193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l" defTabSz="966788" eaLnBrk="1" hangingPunct="1">
              <a:buFont typeface="Arial" panose="020B0604020202020204" pitchFamily="34" charset="0"/>
              <a:buNone/>
              <a:defRPr sz="1300">
                <a:solidFill>
                  <a:schemeClr val="tx1"/>
                </a:solidFill>
                <a:latin typeface="Times New Roman" pitchFamily="18" charset="0"/>
              </a:defRPr>
            </a:lvl1pPr>
          </a:lstStyle>
          <a:p>
            <a:pPr>
              <a:defRPr/>
            </a:pPr>
            <a:endParaRPr lang="hu-HU" altLang="en-US"/>
          </a:p>
        </p:txBody>
      </p:sp>
      <p:sp>
        <p:nvSpPr>
          <p:cNvPr id="3079" name="Rectangle 7"/>
          <p:cNvSpPr>
            <a:spLocks noGrp="1" noChangeArrowheads="1"/>
          </p:cNvSpPr>
          <p:nvPr>
            <p:ph type="sldNum" sz="quarter" idx="5"/>
          </p:nvPr>
        </p:nvSpPr>
        <p:spPr bwMode="auto">
          <a:xfrm>
            <a:off x="4024525" y="9721930"/>
            <a:ext cx="3077951" cy="51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solidFill>
                  <a:schemeClr val="tx1"/>
                </a:solidFill>
                <a:latin typeface="Times New Roman" panose="02020603050405020304" pitchFamily="18" charset="0"/>
              </a:defRPr>
            </a:lvl1pPr>
          </a:lstStyle>
          <a:p>
            <a:pPr>
              <a:defRPr/>
            </a:pPr>
            <a:fld id="{4E29A2C8-3A3C-4A76-94F2-7863AB0AB5C1}" type="slidenum">
              <a:rPr lang="hu-HU" altLang="en-US"/>
              <a:pPr>
                <a:defRPr/>
              </a:pPr>
              <a:t>‹#›</a:t>
            </a:fld>
            <a:endParaRPr lang="hu-H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212E3E3D-3B73-424D-8465-3ABEEC6F3024}" type="slidenum">
              <a:rPr lang="en-US" altLang="zh-CN"/>
              <a:pPr>
                <a:defRPr/>
              </a:pPr>
              <a:t>‹#›</a:t>
            </a:fld>
            <a:endParaRPr lang="en-US" altLang="zh-CN"/>
          </a:p>
        </p:txBody>
      </p:sp>
    </p:spTree>
    <p:extLst>
      <p:ext uri="{BB962C8B-B14F-4D97-AF65-F5344CB8AC3E}">
        <p14:creationId xmlns:p14="http://schemas.microsoft.com/office/powerpoint/2010/main" val="15790088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9E3504AF-B5D5-47B1-B080-D8159909C0C3}" type="slidenum">
              <a:rPr lang="en-US" altLang="zh-CN"/>
              <a:pPr>
                <a:defRPr/>
              </a:pPr>
              <a:t>‹#›</a:t>
            </a:fld>
            <a:endParaRPr lang="en-US" altLang="zh-CN"/>
          </a:p>
        </p:txBody>
      </p:sp>
    </p:spTree>
    <p:extLst>
      <p:ext uri="{BB962C8B-B14F-4D97-AF65-F5344CB8AC3E}">
        <p14:creationId xmlns:p14="http://schemas.microsoft.com/office/powerpoint/2010/main" val="40507614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2775" y="76200"/>
            <a:ext cx="1963738" cy="60198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066800" y="76200"/>
            <a:ext cx="5743575" cy="6019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F041FEDF-56DB-458E-9A95-0F04A0F20E74}" type="slidenum">
              <a:rPr lang="en-US" altLang="zh-CN"/>
              <a:pPr>
                <a:defRPr/>
              </a:pPr>
              <a:t>‹#›</a:t>
            </a:fld>
            <a:endParaRPr lang="en-US" altLang="zh-CN"/>
          </a:p>
        </p:txBody>
      </p:sp>
    </p:spTree>
    <p:extLst>
      <p:ext uri="{BB962C8B-B14F-4D97-AF65-F5344CB8AC3E}">
        <p14:creationId xmlns:p14="http://schemas.microsoft.com/office/powerpoint/2010/main" val="16615532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A5BFB317-B27E-45AE-88D2-0C1D3E082B13}" type="slidenum">
              <a:rPr lang="en-US" altLang="zh-CN"/>
              <a:pPr>
                <a:defRPr/>
              </a:pPr>
              <a:t>‹#›</a:t>
            </a:fld>
            <a:endParaRPr lang="en-US" altLang="zh-CN"/>
          </a:p>
        </p:txBody>
      </p:sp>
    </p:spTree>
    <p:extLst>
      <p:ext uri="{BB962C8B-B14F-4D97-AF65-F5344CB8AC3E}">
        <p14:creationId xmlns:p14="http://schemas.microsoft.com/office/powerpoint/2010/main" val="36056360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07"/>
          <p:cNvSpPr>
            <a:spLocks noGrp="1" noChangeArrowheads="1"/>
          </p:cNvSpPr>
          <p:nvPr>
            <p:ph type="dt" sz="half" idx="10"/>
          </p:nvPr>
        </p:nvSpPr>
        <p:spPr>
          <a:ln/>
        </p:spPr>
        <p:txBody>
          <a:bodyPr/>
          <a:lstStyle>
            <a:lvl1pPr>
              <a:defRPr/>
            </a:lvl1pPr>
          </a:lstStyle>
          <a:p>
            <a:pPr>
              <a:defRPr/>
            </a:pPr>
            <a:endParaRPr lang="en-US"/>
          </a:p>
        </p:txBody>
      </p:sp>
      <p:sp>
        <p:nvSpPr>
          <p:cNvPr id="5" name="Rectangle 908"/>
          <p:cNvSpPr>
            <a:spLocks noGrp="1" noChangeArrowheads="1"/>
          </p:cNvSpPr>
          <p:nvPr>
            <p:ph type="ftr" sz="quarter" idx="11"/>
          </p:nvPr>
        </p:nvSpPr>
        <p:spPr>
          <a:ln/>
        </p:spPr>
        <p:txBody>
          <a:bodyPr/>
          <a:lstStyle>
            <a:lvl1pPr>
              <a:defRPr/>
            </a:lvl1pPr>
          </a:lstStyle>
          <a:p>
            <a:pPr>
              <a:defRPr/>
            </a:pPr>
            <a:endParaRPr lang="en-US"/>
          </a:p>
        </p:txBody>
      </p:sp>
      <p:sp>
        <p:nvSpPr>
          <p:cNvPr id="6" name="Rectangle 909"/>
          <p:cNvSpPr>
            <a:spLocks noGrp="1" noChangeArrowheads="1"/>
          </p:cNvSpPr>
          <p:nvPr>
            <p:ph type="sldNum" sz="quarter" idx="12"/>
          </p:nvPr>
        </p:nvSpPr>
        <p:spPr>
          <a:ln/>
        </p:spPr>
        <p:txBody>
          <a:bodyPr/>
          <a:lstStyle>
            <a:lvl1pPr>
              <a:defRPr/>
            </a:lvl1pPr>
          </a:lstStyle>
          <a:p>
            <a:pPr>
              <a:defRPr/>
            </a:pPr>
            <a:fld id="{D2C0C486-CB98-43DF-AA13-471A207BE5DF}" type="slidenum">
              <a:rPr lang="en-US" altLang="zh-CN"/>
              <a:pPr>
                <a:defRPr/>
              </a:pPr>
              <a:t>‹#›</a:t>
            </a:fld>
            <a:endParaRPr lang="en-US" altLang="zh-CN"/>
          </a:p>
        </p:txBody>
      </p:sp>
    </p:spTree>
    <p:extLst>
      <p:ext uri="{BB962C8B-B14F-4D97-AF65-F5344CB8AC3E}">
        <p14:creationId xmlns:p14="http://schemas.microsoft.com/office/powerpoint/2010/main" val="39955544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06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080AD109-97D8-42AF-95F9-3A4C846F07A1}" type="slidenum">
              <a:rPr lang="en-US" altLang="zh-CN"/>
              <a:pPr>
                <a:defRPr/>
              </a:pPr>
              <a:t>‹#›</a:t>
            </a:fld>
            <a:endParaRPr lang="en-US" altLang="zh-CN"/>
          </a:p>
        </p:txBody>
      </p:sp>
    </p:spTree>
    <p:extLst>
      <p:ext uri="{BB962C8B-B14F-4D97-AF65-F5344CB8AC3E}">
        <p14:creationId xmlns:p14="http://schemas.microsoft.com/office/powerpoint/2010/main" val="9177772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07"/>
          <p:cNvSpPr>
            <a:spLocks noGrp="1" noChangeArrowheads="1"/>
          </p:cNvSpPr>
          <p:nvPr>
            <p:ph type="dt" sz="half" idx="10"/>
          </p:nvPr>
        </p:nvSpPr>
        <p:spPr>
          <a:ln/>
        </p:spPr>
        <p:txBody>
          <a:bodyPr/>
          <a:lstStyle>
            <a:lvl1pPr>
              <a:defRPr/>
            </a:lvl1pPr>
          </a:lstStyle>
          <a:p>
            <a:pPr>
              <a:defRPr/>
            </a:pPr>
            <a:endParaRPr lang="en-US"/>
          </a:p>
        </p:txBody>
      </p:sp>
      <p:sp>
        <p:nvSpPr>
          <p:cNvPr id="8" name="Rectangle 908"/>
          <p:cNvSpPr>
            <a:spLocks noGrp="1" noChangeArrowheads="1"/>
          </p:cNvSpPr>
          <p:nvPr>
            <p:ph type="ftr" sz="quarter" idx="11"/>
          </p:nvPr>
        </p:nvSpPr>
        <p:spPr>
          <a:ln/>
        </p:spPr>
        <p:txBody>
          <a:bodyPr/>
          <a:lstStyle>
            <a:lvl1pPr>
              <a:defRPr/>
            </a:lvl1pPr>
          </a:lstStyle>
          <a:p>
            <a:pPr>
              <a:defRPr/>
            </a:pPr>
            <a:endParaRPr lang="en-US"/>
          </a:p>
        </p:txBody>
      </p:sp>
      <p:sp>
        <p:nvSpPr>
          <p:cNvPr id="9" name="Rectangle 909"/>
          <p:cNvSpPr>
            <a:spLocks noGrp="1" noChangeArrowheads="1"/>
          </p:cNvSpPr>
          <p:nvPr>
            <p:ph type="sldNum" sz="quarter" idx="12"/>
          </p:nvPr>
        </p:nvSpPr>
        <p:spPr>
          <a:ln/>
        </p:spPr>
        <p:txBody>
          <a:bodyPr/>
          <a:lstStyle>
            <a:lvl1pPr>
              <a:defRPr/>
            </a:lvl1pPr>
          </a:lstStyle>
          <a:p>
            <a:pPr>
              <a:defRPr/>
            </a:pPr>
            <a:fld id="{2A9D4105-FF39-4DB7-8E68-62359962AECB}" type="slidenum">
              <a:rPr lang="en-US" altLang="zh-CN"/>
              <a:pPr>
                <a:defRPr/>
              </a:pPr>
              <a:t>‹#›</a:t>
            </a:fld>
            <a:endParaRPr lang="en-US" altLang="zh-CN"/>
          </a:p>
        </p:txBody>
      </p:sp>
    </p:spTree>
    <p:extLst>
      <p:ext uri="{BB962C8B-B14F-4D97-AF65-F5344CB8AC3E}">
        <p14:creationId xmlns:p14="http://schemas.microsoft.com/office/powerpoint/2010/main" val="39498042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907"/>
          <p:cNvSpPr>
            <a:spLocks noGrp="1" noChangeArrowheads="1"/>
          </p:cNvSpPr>
          <p:nvPr>
            <p:ph type="dt" sz="half" idx="10"/>
          </p:nvPr>
        </p:nvSpPr>
        <p:spPr>
          <a:ln/>
        </p:spPr>
        <p:txBody>
          <a:bodyPr/>
          <a:lstStyle>
            <a:lvl1pPr>
              <a:defRPr/>
            </a:lvl1pPr>
          </a:lstStyle>
          <a:p>
            <a:pPr>
              <a:defRPr/>
            </a:pPr>
            <a:endParaRPr lang="en-US"/>
          </a:p>
        </p:txBody>
      </p:sp>
      <p:sp>
        <p:nvSpPr>
          <p:cNvPr id="4" name="Rectangle 908"/>
          <p:cNvSpPr>
            <a:spLocks noGrp="1" noChangeArrowheads="1"/>
          </p:cNvSpPr>
          <p:nvPr>
            <p:ph type="ftr" sz="quarter" idx="11"/>
          </p:nvPr>
        </p:nvSpPr>
        <p:spPr>
          <a:ln/>
        </p:spPr>
        <p:txBody>
          <a:bodyPr/>
          <a:lstStyle>
            <a:lvl1pPr>
              <a:defRPr/>
            </a:lvl1pPr>
          </a:lstStyle>
          <a:p>
            <a:pPr>
              <a:defRPr/>
            </a:pPr>
            <a:endParaRPr lang="en-US"/>
          </a:p>
        </p:txBody>
      </p:sp>
      <p:sp>
        <p:nvSpPr>
          <p:cNvPr id="5" name="Rectangle 909"/>
          <p:cNvSpPr>
            <a:spLocks noGrp="1" noChangeArrowheads="1"/>
          </p:cNvSpPr>
          <p:nvPr>
            <p:ph type="sldNum" sz="quarter" idx="12"/>
          </p:nvPr>
        </p:nvSpPr>
        <p:spPr>
          <a:ln/>
        </p:spPr>
        <p:txBody>
          <a:bodyPr/>
          <a:lstStyle>
            <a:lvl1pPr>
              <a:defRPr/>
            </a:lvl1pPr>
          </a:lstStyle>
          <a:p>
            <a:pPr>
              <a:defRPr/>
            </a:pPr>
            <a:fld id="{97DFC699-1E50-4C78-99A1-9061ECDF93AD}" type="slidenum">
              <a:rPr lang="en-US" altLang="zh-CN"/>
              <a:pPr>
                <a:defRPr/>
              </a:pPr>
              <a:t>‹#›</a:t>
            </a:fld>
            <a:endParaRPr lang="en-US" altLang="zh-CN"/>
          </a:p>
        </p:txBody>
      </p:sp>
    </p:spTree>
    <p:extLst>
      <p:ext uri="{BB962C8B-B14F-4D97-AF65-F5344CB8AC3E}">
        <p14:creationId xmlns:p14="http://schemas.microsoft.com/office/powerpoint/2010/main" val="32595603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07"/>
          <p:cNvSpPr>
            <a:spLocks noGrp="1" noChangeArrowheads="1"/>
          </p:cNvSpPr>
          <p:nvPr>
            <p:ph type="dt" sz="half" idx="10"/>
          </p:nvPr>
        </p:nvSpPr>
        <p:spPr>
          <a:ln/>
        </p:spPr>
        <p:txBody>
          <a:bodyPr/>
          <a:lstStyle>
            <a:lvl1pPr>
              <a:defRPr/>
            </a:lvl1pPr>
          </a:lstStyle>
          <a:p>
            <a:pPr>
              <a:defRPr/>
            </a:pPr>
            <a:endParaRPr lang="en-US"/>
          </a:p>
        </p:txBody>
      </p:sp>
      <p:sp>
        <p:nvSpPr>
          <p:cNvPr id="3" name="Rectangle 908"/>
          <p:cNvSpPr>
            <a:spLocks noGrp="1" noChangeArrowheads="1"/>
          </p:cNvSpPr>
          <p:nvPr>
            <p:ph type="ftr" sz="quarter" idx="11"/>
          </p:nvPr>
        </p:nvSpPr>
        <p:spPr>
          <a:ln/>
        </p:spPr>
        <p:txBody>
          <a:bodyPr/>
          <a:lstStyle>
            <a:lvl1pPr>
              <a:defRPr/>
            </a:lvl1pPr>
          </a:lstStyle>
          <a:p>
            <a:pPr>
              <a:defRPr/>
            </a:pPr>
            <a:endParaRPr lang="en-US"/>
          </a:p>
        </p:txBody>
      </p:sp>
      <p:sp>
        <p:nvSpPr>
          <p:cNvPr id="4" name="Rectangle 909"/>
          <p:cNvSpPr>
            <a:spLocks noGrp="1" noChangeArrowheads="1"/>
          </p:cNvSpPr>
          <p:nvPr>
            <p:ph type="sldNum" sz="quarter" idx="12"/>
          </p:nvPr>
        </p:nvSpPr>
        <p:spPr>
          <a:ln/>
        </p:spPr>
        <p:txBody>
          <a:bodyPr/>
          <a:lstStyle>
            <a:lvl1pPr>
              <a:defRPr/>
            </a:lvl1pPr>
          </a:lstStyle>
          <a:p>
            <a:pPr>
              <a:defRPr/>
            </a:pPr>
            <a:fld id="{207D3290-B764-44E0-8582-6B5F769ABF22}" type="slidenum">
              <a:rPr lang="en-US" altLang="zh-CN"/>
              <a:pPr>
                <a:defRPr/>
              </a:pPr>
              <a:t>‹#›</a:t>
            </a:fld>
            <a:endParaRPr lang="en-US" altLang="zh-CN"/>
          </a:p>
        </p:txBody>
      </p:sp>
    </p:spTree>
    <p:extLst>
      <p:ext uri="{BB962C8B-B14F-4D97-AF65-F5344CB8AC3E}">
        <p14:creationId xmlns:p14="http://schemas.microsoft.com/office/powerpoint/2010/main" val="10686958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EEC33A96-C2E5-4B79-AC54-A9DF72010117}" type="slidenum">
              <a:rPr lang="en-US" altLang="zh-CN"/>
              <a:pPr>
                <a:defRPr/>
              </a:pPr>
              <a:t>‹#›</a:t>
            </a:fld>
            <a:endParaRPr lang="en-US" altLang="zh-CN"/>
          </a:p>
        </p:txBody>
      </p:sp>
    </p:spTree>
    <p:extLst>
      <p:ext uri="{BB962C8B-B14F-4D97-AF65-F5344CB8AC3E}">
        <p14:creationId xmlns:p14="http://schemas.microsoft.com/office/powerpoint/2010/main" val="9361551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07"/>
          <p:cNvSpPr>
            <a:spLocks noGrp="1" noChangeArrowheads="1"/>
          </p:cNvSpPr>
          <p:nvPr>
            <p:ph type="dt" sz="half" idx="10"/>
          </p:nvPr>
        </p:nvSpPr>
        <p:spPr>
          <a:ln/>
        </p:spPr>
        <p:txBody>
          <a:bodyPr/>
          <a:lstStyle>
            <a:lvl1pPr>
              <a:defRPr/>
            </a:lvl1pPr>
          </a:lstStyle>
          <a:p>
            <a:pPr>
              <a:defRPr/>
            </a:pPr>
            <a:endParaRPr lang="en-US"/>
          </a:p>
        </p:txBody>
      </p:sp>
      <p:sp>
        <p:nvSpPr>
          <p:cNvPr id="6" name="Rectangle 908"/>
          <p:cNvSpPr>
            <a:spLocks noGrp="1" noChangeArrowheads="1"/>
          </p:cNvSpPr>
          <p:nvPr>
            <p:ph type="ftr" sz="quarter" idx="11"/>
          </p:nvPr>
        </p:nvSpPr>
        <p:spPr>
          <a:ln/>
        </p:spPr>
        <p:txBody>
          <a:bodyPr/>
          <a:lstStyle>
            <a:lvl1pPr>
              <a:defRPr/>
            </a:lvl1pPr>
          </a:lstStyle>
          <a:p>
            <a:pPr>
              <a:defRPr/>
            </a:pPr>
            <a:endParaRPr lang="en-US"/>
          </a:p>
        </p:txBody>
      </p:sp>
      <p:sp>
        <p:nvSpPr>
          <p:cNvPr id="7" name="Rectangle 909"/>
          <p:cNvSpPr>
            <a:spLocks noGrp="1" noChangeArrowheads="1"/>
          </p:cNvSpPr>
          <p:nvPr>
            <p:ph type="sldNum" sz="quarter" idx="12"/>
          </p:nvPr>
        </p:nvSpPr>
        <p:spPr>
          <a:ln/>
        </p:spPr>
        <p:txBody>
          <a:bodyPr/>
          <a:lstStyle>
            <a:lvl1pPr>
              <a:defRPr/>
            </a:lvl1pPr>
          </a:lstStyle>
          <a:p>
            <a:pPr>
              <a:defRPr/>
            </a:pPr>
            <a:fld id="{39880A62-FDD8-444F-9635-66694398B5E3}" type="slidenum">
              <a:rPr lang="en-US" altLang="zh-CN"/>
              <a:pPr>
                <a:defRPr/>
              </a:pPr>
              <a:t>‹#›</a:t>
            </a:fld>
            <a:endParaRPr lang="en-US" altLang="zh-CN"/>
          </a:p>
        </p:txBody>
      </p:sp>
    </p:spTree>
    <p:extLst>
      <p:ext uri="{BB962C8B-B14F-4D97-AF65-F5344CB8AC3E}">
        <p14:creationId xmlns:p14="http://schemas.microsoft.com/office/powerpoint/2010/main" val="34005256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12192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7" name="Rectangle 904"/>
          <p:cNvSpPr>
            <a:spLocks noChangeArrowheads="1"/>
          </p:cNvSpPr>
          <p:nvPr/>
        </p:nvSpPr>
        <p:spPr bwMode="auto">
          <a:xfrm>
            <a:off x="258763" y="0"/>
            <a:ext cx="1112837" cy="6858000"/>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28" name="Rectangle 905"/>
          <p:cNvSpPr>
            <a:spLocks noGrp="1" noChangeArrowheads="1"/>
          </p:cNvSpPr>
          <p:nvPr>
            <p:ph type="title"/>
          </p:nvPr>
        </p:nvSpPr>
        <p:spPr bwMode="auto">
          <a:xfrm>
            <a:off x="1154113"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906"/>
          <p:cNvSpPr>
            <a:spLocks noGrp="1" noChangeArrowheads="1"/>
          </p:cNvSpPr>
          <p:nvPr>
            <p:ph type="body" idx="1"/>
          </p:nvPr>
        </p:nvSpPr>
        <p:spPr bwMode="auto">
          <a:xfrm>
            <a:off x="10668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907"/>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1" name="Rectangle 90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mn-lt"/>
              </a:defRPr>
            </a:lvl1pPr>
          </a:lstStyle>
          <a:p>
            <a:pPr>
              <a:defRPr/>
            </a:pPr>
            <a:endParaRPr lang="en-US"/>
          </a:p>
        </p:txBody>
      </p:sp>
      <p:sp>
        <p:nvSpPr>
          <p:cNvPr id="1032" name="Rectangle 909"/>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solidFill>
                  <a:schemeClr val="tx1"/>
                </a:solidFill>
                <a:latin typeface="Arial Narrow" panose="020B0606020202030204" pitchFamily="34" charset="0"/>
              </a:defRPr>
            </a:lvl1pPr>
          </a:lstStyle>
          <a:p>
            <a:pPr>
              <a:defRPr/>
            </a:pPr>
            <a:fld id="{4A023B75-415E-42B1-97B3-3F01D5F0347D}" type="slidenum">
              <a:rPr lang="en-US" altLang="zh-CN"/>
              <a:pPr>
                <a:defRPr/>
              </a:pPr>
              <a:t>‹#›</a:t>
            </a:fld>
            <a:endParaRPr lang="en-US" altLang="zh-CN"/>
          </a:p>
        </p:txBody>
      </p:sp>
      <p:sp>
        <p:nvSpPr>
          <p:cNvPr id="1033" name="Rectangle 2"/>
          <p:cNvSpPr>
            <a:spLocks noChangeArrowheads="1"/>
          </p:cNvSpPr>
          <p:nvPr/>
        </p:nvSpPr>
        <p:spPr bwMode="auto">
          <a:xfrm>
            <a:off x="838200" y="736600"/>
            <a:ext cx="8305800" cy="39688"/>
          </a:xfrm>
          <a:prstGeom prst="rect">
            <a:avLst/>
          </a:prstGeom>
          <a:gradFill rotWithShape="0">
            <a:gsLst>
              <a:gs pos="0">
                <a:schemeClr val="accent2"/>
              </a:gs>
              <a:gs pos="100000">
                <a:srgbClr val="F4ECB2"/>
              </a:gs>
            </a:gsLst>
            <a:lin ang="0" scaled="1"/>
          </a:gradFill>
          <a:ln w="3175" cmpd="sng">
            <a:solidFill>
              <a:srgbClr val="FFCC99"/>
            </a:solidFill>
            <a:miter lim="800000"/>
            <a:headEnd/>
            <a:tailEnd/>
          </a:ln>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FFFFFF"/>
                </a:outerShdw>
              </a:effectLst>
              <a:latin typeface="Times New Roman" pitchFamily="18" charset="0"/>
            </a:endParaRPr>
          </a:p>
        </p:txBody>
      </p:sp>
      <p:sp>
        <p:nvSpPr>
          <p:cNvPr id="1034" name="Line 1021"/>
          <p:cNvSpPr>
            <a:spLocks noChangeShapeType="1"/>
          </p:cNvSpPr>
          <p:nvPr userDrawn="1"/>
        </p:nvSpPr>
        <p:spPr bwMode="auto">
          <a:xfrm>
            <a:off x="914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5" name="Line 1022"/>
          <p:cNvSpPr>
            <a:spLocks noChangeShapeType="1"/>
          </p:cNvSpPr>
          <p:nvPr userDrawn="1"/>
        </p:nvSpPr>
        <p:spPr bwMode="auto">
          <a:xfrm>
            <a:off x="152400" y="0"/>
            <a:ext cx="0" cy="685800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1036" name="Picture 14" descr="C:\Documents and Settings\Administrator\桌面\111.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133475"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E:\vilab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72313" y="357188"/>
            <a:ext cx="1739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Narrow" pitchFamily="34" charset="0"/>
        </a:defRPr>
      </a:lvl2pPr>
      <a:lvl3pPr algn="ctr" rtl="0" eaLnBrk="0" fontAlgn="base" hangingPunct="0">
        <a:spcBef>
          <a:spcPct val="0"/>
        </a:spcBef>
        <a:spcAft>
          <a:spcPct val="0"/>
        </a:spcAft>
        <a:defRPr sz="4000">
          <a:solidFill>
            <a:schemeClr val="tx2"/>
          </a:solidFill>
          <a:latin typeface="Arial Narrow" pitchFamily="34" charset="0"/>
        </a:defRPr>
      </a:lvl3pPr>
      <a:lvl4pPr algn="ctr" rtl="0" eaLnBrk="0" fontAlgn="base" hangingPunct="0">
        <a:spcBef>
          <a:spcPct val="0"/>
        </a:spcBef>
        <a:spcAft>
          <a:spcPct val="0"/>
        </a:spcAft>
        <a:defRPr sz="4000">
          <a:solidFill>
            <a:schemeClr val="tx2"/>
          </a:solidFill>
          <a:latin typeface="Arial Narrow" pitchFamily="34" charset="0"/>
        </a:defRPr>
      </a:lvl4pPr>
      <a:lvl5pPr algn="ctr" rtl="0" eaLnBrk="0" fontAlgn="base" hangingPunct="0">
        <a:spcBef>
          <a:spcPct val="0"/>
        </a:spcBef>
        <a:spcAft>
          <a:spcPct val="0"/>
        </a:spcAft>
        <a:defRPr sz="4000">
          <a:solidFill>
            <a:schemeClr val="tx2"/>
          </a:solidFill>
          <a:latin typeface="Arial Narrow" pitchFamily="34" charset="0"/>
        </a:defRPr>
      </a:lvl5pPr>
      <a:lvl6pPr marL="457200" algn="ctr" rtl="0" eaLnBrk="0" fontAlgn="base" hangingPunct="0">
        <a:spcBef>
          <a:spcPct val="0"/>
        </a:spcBef>
        <a:spcAft>
          <a:spcPct val="0"/>
        </a:spcAft>
        <a:defRPr sz="4000">
          <a:solidFill>
            <a:schemeClr val="tx2"/>
          </a:solidFill>
          <a:latin typeface="Arial Narrow" pitchFamily="34" charset="0"/>
        </a:defRPr>
      </a:lvl6pPr>
      <a:lvl7pPr marL="914400" algn="ctr" rtl="0" eaLnBrk="0" fontAlgn="base" hangingPunct="0">
        <a:spcBef>
          <a:spcPct val="0"/>
        </a:spcBef>
        <a:spcAft>
          <a:spcPct val="0"/>
        </a:spcAft>
        <a:defRPr sz="4000">
          <a:solidFill>
            <a:schemeClr val="tx2"/>
          </a:solidFill>
          <a:latin typeface="Arial Narrow" pitchFamily="34" charset="0"/>
        </a:defRPr>
      </a:lvl7pPr>
      <a:lvl8pPr marL="1371600" algn="ctr" rtl="0" eaLnBrk="0" fontAlgn="base" hangingPunct="0">
        <a:spcBef>
          <a:spcPct val="0"/>
        </a:spcBef>
        <a:spcAft>
          <a:spcPct val="0"/>
        </a:spcAft>
        <a:defRPr sz="4000">
          <a:solidFill>
            <a:schemeClr val="tx2"/>
          </a:solidFill>
          <a:latin typeface="Arial Narrow" pitchFamily="34" charset="0"/>
        </a:defRPr>
      </a:lvl8pPr>
      <a:lvl9pPr marL="1828800" algn="ctr" rtl="0" eaLnBrk="0" fontAlgn="base" hangingPunct="0">
        <a:spcBef>
          <a:spcPct val="0"/>
        </a:spcBef>
        <a:spcAft>
          <a:spcPct val="0"/>
        </a:spcAft>
        <a:defRPr sz="4000">
          <a:solidFill>
            <a:schemeClr val="tx2"/>
          </a:solidFill>
          <a:latin typeface="Arial Narrow" pitchFamily="34" charset="0"/>
        </a:defRPr>
      </a:lvl9pPr>
    </p:titleStyle>
    <p:bodyStyle>
      <a:lvl1pPr marL="342900" indent="-342900" algn="l" rtl="0" eaLnBrk="0" fontAlgn="base" hangingPunct="0">
        <a:spcBef>
          <a:spcPct val="20000"/>
        </a:spcBef>
        <a:spcAft>
          <a:spcPct val="0"/>
        </a:spcAft>
        <a:buSzPct val="85000"/>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2"/>
          <p:cNvSpPr>
            <a:spLocks noChangeShapeType="1"/>
          </p:cNvSpPr>
          <p:nvPr/>
        </p:nvSpPr>
        <p:spPr bwMode="auto">
          <a:xfrm flipV="1">
            <a:off x="1676400" y="3505200"/>
            <a:ext cx="7467600" cy="0"/>
          </a:xfrm>
          <a:prstGeom prst="line">
            <a:avLst/>
          </a:prstGeom>
          <a:noFill/>
          <a:ln w="9525">
            <a:solidFill>
              <a:srgbClr val="F0E1A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9" name="Rectangle 11"/>
          <p:cNvSpPr>
            <a:spLocks noChangeArrowheads="1"/>
          </p:cNvSpPr>
          <p:nvPr/>
        </p:nvSpPr>
        <p:spPr bwMode="auto">
          <a:xfrm>
            <a:off x="1776413" y="2286000"/>
            <a:ext cx="73675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 typeface="Arial" panose="020B0604020202020204" pitchFamily="34" charset="0"/>
              <a:buNone/>
              <a:defRPr/>
            </a:pPr>
            <a:endParaRPr lang="zh-CN" altLang="en-US" sz="2400" u="sng">
              <a:solidFill>
                <a:schemeClr val="tx1"/>
              </a:solidFill>
              <a:effectLst>
                <a:outerShdw blurRad="38100" dist="38100" dir="2700000" algn="tl">
                  <a:srgbClr val="C0C0C0"/>
                </a:outerShdw>
              </a:effectLst>
              <a:latin typeface="Times New Roman" pitchFamily="18" charset="0"/>
            </a:endParaRPr>
          </a:p>
        </p:txBody>
      </p:sp>
      <p:sp>
        <p:nvSpPr>
          <p:cNvPr id="4100" name="Rectangle 2"/>
          <p:cNvSpPr>
            <a:spLocks noGrp="1" noChangeArrowheads="1"/>
          </p:cNvSpPr>
          <p:nvPr>
            <p:ph type="ctrTitle" idx="4294967295"/>
          </p:nvPr>
        </p:nvSpPr>
        <p:spPr>
          <a:xfrm>
            <a:off x="971550" y="1628775"/>
            <a:ext cx="7429500" cy="1600200"/>
          </a:xfrm>
          <a:effectLst>
            <a:outerShdw dist="35921" dir="2700000" algn="ctr" rotWithShape="0">
              <a:schemeClr val="accent1"/>
            </a:outerShdw>
          </a:effectLst>
        </p:spPr>
        <p:txBody>
          <a:bodyPr/>
          <a:lstStyle/>
          <a:p>
            <a:pPr eaLnBrk="1" hangingPunct="1">
              <a:defRPr/>
            </a:pPr>
            <a:r>
              <a:rPr lang="zh-CN" altLang="en-US" sz="3600" b="1" dirty="0">
                <a:solidFill>
                  <a:srgbClr val="C00000"/>
                </a:solidFill>
                <a:ea typeface="宋体" pitchFamily="2" charset="-122"/>
              </a:rPr>
              <a:t>数字媒体技术实验二</a:t>
            </a:r>
            <a:endParaRPr lang="hu-HU" altLang="en-US" sz="3600" b="1" dirty="0">
              <a:solidFill>
                <a:srgbClr val="C00000"/>
              </a:solidFill>
              <a:effectLst>
                <a:outerShdw blurRad="38100" dist="38100" dir="2700000" algn="tl">
                  <a:srgbClr val="C0C0C0"/>
                </a:outerShdw>
              </a:effectLst>
              <a:latin typeface="Arial" pitchFamily="34" charset="0"/>
              <a:ea typeface="宋体" pitchFamily="2" charset="-122"/>
            </a:endParaRPr>
          </a:p>
        </p:txBody>
      </p:sp>
      <p:sp>
        <p:nvSpPr>
          <p:cNvPr id="4101" name="TextBox 6"/>
          <p:cNvSpPr txBox="1">
            <a:spLocks noChangeArrowheads="1"/>
          </p:cNvSpPr>
          <p:nvPr/>
        </p:nvSpPr>
        <p:spPr bwMode="auto">
          <a:xfrm>
            <a:off x="2843213" y="3543300"/>
            <a:ext cx="3817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0"/>
              </a:spcBef>
              <a:buSzTx/>
              <a:buFontTx/>
              <a:buNone/>
              <a:defRPr/>
            </a:pP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刘绍辉</a:t>
            </a:r>
          </a:p>
          <a:p>
            <a:pPr algn="ct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shliu@hit.edu.cn</a:t>
            </a:r>
          </a:p>
        </p:txBody>
      </p:sp>
      <p:sp>
        <p:nvSpPr>
          <p:cNvPr id="4102" name="TextBox 6"/>
          <p:cNvSpPr txBox="1">
            <a:spLocks noChangeArrowheads="1"/>
          </p:cNvSpPr>
          <p:nvPr/>
        </p:nvSpPr>
        <p:spPr bwMode="auto">
          <a:xfrm>
            <a:off x="3995738" y="563562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SzTx/>
              <a:buFontTx/>
              <a:buNone/>
              <a:defRPr/>
            </a:pPr>
            <a:r>
              <a:rPr lang="en-US" altLang="zh-CN" sz="2400" b="1" dirty="0">
                <a:solidFill>
                  <a:srgbClr val="C00000"/>
                </a:solidFill>
                <a:effectLst>
                  <a:outerShdw blurRad="38100" dist="38100" dir="2700000" algn="tl">
                    <a:srgbClr val="C0C0C0"/>
                  </a:outerShdw>
                </a:effectLst>
                <a:latin typeface="Times New Roman" panose="02020603050405020304" pitchFamily="18" charset="0"/>
              </a:rPr>
              <a:t>2020</a:t>
            </a:r>
            <a:r>
              <a:rPr lang="zh-CN" altLang="en-US" sz="2400" b="1" dirty="0">
                <a:solidFill>
                  <a:srgbClr val="C00000"/>
                </a:solidFill>
                <a:effectLst>
                  <a:outerShdw blurRad="38100" dist="38100" dir="2700000" algn="tl">
                    <a:srgbClr val="C0C0C0"/>
                  </a:outerShdw>
                </a:effectLst>
                <a:latin typeface="Times New Roman" panose="02020603050405020304" pitchFamily="18" charset="0"/>
              </a:rPr>
              <a:t>春</a:t>
            </a:r>
          </a:p>
        </p:txBody>
      </p:sp>
      <p:sp>
        <p:nvSpPr>
          <p:cNvPr id="4103" name="Text Box 8"/>
          <p:cNvSpPr txBox="1">
            <a:spLocks noChangeArrowheads="1"/>
          </p:cNvSpPr>
          <p:nvPr/>
        </p:nvSpPr>
        <p:spPr bwMode="auto">
          <a:xfrm>
            <a:off x="2051050" y="5132388"/>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50000"/>
              </a:spcBef>
              <a:buSzTx/>
              <a:buFontTx/>
              <a:buNone/>
              <a:defRPr/>
            </a:pPr>
            <a:r>
              <a:rPr lang="zh-CN" altLang="en-US" sz="2400" b="1">
                <a:solidFill>
                  <a:srgbClr val="C00000"/>
                </a:solidFill>
                <a:effectLst>
                  <a:outerShdw blurRad="38100" dist="38100" dir="2700000" algn="tl">
                    <a:srgbClr val="C0C0C0"/>
                  </a:outerShdw>
                </a:effectLst>
                <a:latin typeface="Times New Roman" panose="02020603050405020304" pitchFamily="18" charset="0"/>
              </a:rPr>
              <a:t>哈尔滨工业大学计算机科学与技术学院</a:t>
            </a:r>
          </a:p>
        </p:txBody>
      </p:sp>
      <p:pic>
        <p:nvPicPr>
          <p:cNvPr id="410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5888"/>
            <a:ext cx="26924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2-D 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solidFill>
                      <a:srgbClr val="0000FF"/>
                    </a:solidFill>
                    <a:latin typeface="Cambria Math" panose="02040503050406030204" pitchFamily="18" charset="0"/>
                  </a:rPr>
                  <a:t>表示互为傅里叶变换对</a:t>
                </a:r>
                <a:endParaRPr lang="en-US" altLang="zh-CN" sz="2400" dirty="0">
                  <a:solidFill>
                    <a:srgbClr val="0000FF"/>
                  </a:solidFill>
                  <a:latin typeface="Cambria Math" panose="02040503050406030204" pitchFamily="18" charset="0"/>
                </a:endParaRPr>
              </a:p>
              <a:p>
                <a:pPr lvl="1"/>
                <a14:m>
                  <m:oMath xmlns:m="http://schemas.openxmlformats.org/officeDocument/2006/math">
                    <m:r>
                      <a:rPr lang="en-US" altLang="zh-CN" sz="2000" b="1" i="1" smtClean="0">
                        <a:solidFill>
                          <a:srgbClr val="0000FF"/>
                        </a:solidFill>
                        <a:latin typeface="Cambria Math" panose="02040503050406030204" pitchFamily="18" charset="0"/>
                      </a:rPr>
                      <m:t>𝒇</m:t>
                    </m:r>
                    <m:d>
                      <m:dPr>
                        <m:ctrlPr>
                          <a:rPr lang="en-US" altLang="zh-CN" sz="2000" b="1" i="1">
                            <a:solidFill>
                              <a:srgbClr val="0000FF"/>
                            </a:solidFill>
                            <a:latin typeface="Cambria Math" panose="02040503050406030204" pitchFamily="18" charset="0"/>
                          </a:rPr>
                        </m:ctrlPr>
                      </m:dPr>
                      <m:e>
                        <m:r>
                          <a:rPr lang="en-US" altLang="zh-CN" sz="2000" b="1" i="1">
                            <a:solidFill>
                              <a:srgbClr val="0000FF"/>
                            </a:solidFill>
                            <a:latin typeface="Cambria Math" panose="02040503050406030204" pitchFamily="18" charset="0"/>
                          </a:rPr>
                          <m:t>𝒙</m:t>
                        </m:r>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𝒚</m:t>
                        </m:r>
                      </m:e>
                    </m:d>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𝒉</m:t>
                    </m:r>
                    <m:d>
                      <m:dPr>
                        <m:ctrlPr>
                          <a:rPr lang="en-US" altLang="zh-CN" sz="2000" b="1" i="1">
                            <a:solidFill>
                              <a:srgbClr val="0000FF"/>
                            </a:solidFill>
                            <a:latin typeface="Cambria Math" panose="02040503050406030204" pitchFamily="18" charset="0"/>
                          </a:rPr>
                        </m:ctrlPr>
                      </m:dPr>
                      <m:e>
                        <m:r>
                          <a:rPr lang="en-US" altLang="zh-CN" sz="2000" b="1" i="1">
                            <a:solidFill>
                              <a:srgbClr val="0000FF"/>
                            </a:solidFill>
                            <a:latin typeface="Cambria Math" panose="02040503050406030204" pitchFamily="18" charset="0"/>
                          </a:rPr>
                          <m:t>𝒙</m:t>
                        </m:r>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𝒚</m:t>
                        </m:r>
                      </m:e>
                    </m:d>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𝑭</m:t>
                    </m:r>
                    <m:d>
                      <m:dPr>
                        <m:ctrlPr>
                          <a:rPr lang="en-US" altLang="zh-CN" sz="2000" b="1" i="1">
                            <a:solidFill>
                              <a:srgbClr val="0000FF"/>
                            </a:solidFill>
                            <a:latin typeface="Cambria Math" panose="02040503050406030204" pitchFamily="18" charset="0"/>
                          </a:rPr>
                        </m:ctrlPr>
                      </m:dPr>
                      <m:e>
                        <m:r>
                          <a:rPr lang="en-US" altLang="zh-CN" sz="2000" b="1" i="1">
                            <a:solidFill>
                              <a:srgbClr val="0000FF"/>
                            </a:solidFill>
                            <a:latin typeface="Cambria Math" panose="02040503050406030204" pitchFamily="18" charset="0"/>
                          </a:rPr>
                          <m:t>𝒖</m:t>
                        </m:r>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𝒗</m:t>
                        </m:r>
                      </m:e>
                    </m:d>
                    <m:r>
                      <a:rPr lang="en-US" altLang="zh-CN" sz="2000" b="1" i="1">
                        <a:solidFill>
                          <a:srgbClr val="0000FF"/>
                        </a:solidFill>
                        <a:latin typeface="Cambria Math" panose="02040503050406030204" pitchFamily="18" charset="0"/>
                      </a:rPr>
                      <m:t>𝑯</m:t>
                    </m:r>
                    <m:d>
                      <m:dPr>
                        <m:ctrlPr>
                          <a:rPr lang="en-US" altLang="zh-CN" sz="2000" b="1" i="1">
                            <a:solidFill>
                              <a:srgbClr val="0000FF"/>
                            </a:solidFill>
                            <a:latin typeface="Cambria Math" panose="02040503050406030204" pitchFamily="18" charset="0"/>
                          </a:rPr>
                        </m:ctrlPr>
                      </m:dPr>
                      <m:e>
                        <m:r>
                          <a:rPr lang="en-US" altLang="zh-CN" sz="2000" b="1" i="1">
                            <a:solidFill>
                              <a:srgbClr val="0000FF"/>
                            </a:solidFill>
                            <a:latin typeface="Cambria Math" panose="02040503050406030204" pitchFamily="18" charset="0"/>
                          </a:rPr>
                          <m:t>𝒖</m:t>
                        </m:r>
                        <m:r>
                          <a:rPr lang="en-US" altLang="zh-CN" sz="2000" b="1" i="1">
                            <a:solidFill>
                              <a:srgbClr val="0000FF"/>
                            </a:solidFill>
                            <a:latin typeface="Cambria Math" panose="02040503050406030204" pitchFamily="18" charset="0"/>
                          </a:rPr>
                          <m:t>,</m:t>
                        </m:r>
                        <m:r>
                          <a:rPr lang="en-US" altLang="zh-CN" sz="2000" b="1" i="1">
                            <a:solidFill>
                              <a:srgbClr val="0000FF"/>
                            </a:solidFill>
                            <a:latin typeface="Cambria Math" panose="02040503050406030204" pitchFamily="18" charset="0"/>
                          </a:rPr>
                          <m:t>𝒗</m:t>
                        </m:r>
                      </m:e>
                    </m:d>
                  </m:oMath>
                </a14:m>
                <a:endParaRPr lang="en-US" altLang="zh-CN" sz="2000" b="1" dirty="0">
                  <a:solidFill>
                    <a:srgbClr val="0000FF"/>
                  </a:solidFill>
                </a:endParaRPr>
              </a:p>
              <a:p>
                <a:pPr lvl="1"/>
                <a14:m>
                  <m:oMath xmlns:m="http://schemas.openxmlformats.org/officeDocument/2006/math">
                    <m:r>
                      <a:rPr lang="en-US" altLang="zh-CN" sz="2000" i="1" smtClean="0">
                        <a:solidFill>
                          <a:srgbClr val="FF0000"/>
                        </a:solidFill>
                        <a:latin typeface="Cambria Math" panose="02040503050406030204" pitchFamily="18" charset="0"/>
                      </a:rPr>
                      <m:t>ℱ</m:t>
                    </m:r>
                    <m:d>
                      <m:dPr>
                        <m:begChr m:val="["/>
                        <m:endChr m:val="]"/>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𝑓</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𝑥</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𝑦</m:t>
                            </m:r>
                          </m:e>
                        </m:d>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h</m:t>
                        </m:r>
                        <m:d>
                          <m:dPr>
                            <m:ctrlPr>
                              <a:rPr lang="en-US" altLang="zh-CN" sz="2000" i="1">
                                <a:solidFill>
                                  <a:srgbClr val="FF0000"/>
                                </a:solidFill>
                                <a:latin typeface="Cambria Math" panose="02040503050406030204" pitchFamily="18" charset="0"/>
                                <a:ea typeface="Cambria Math" panose="02040503050406030204" pitchFamily="18" charset="0"/>
                              </a:rPr>
                            </m:ctrlPr>
                          </m:dPr>
                          <m:e>
                            <m:r>
                              <a:rPr lang="en-US" altLang="zh-CN" sz="2000" i="1">
                                <a:solidFill>
                                  <a:srgbClr val="FF0000"/>
                                </a:solidFill>
                                <a:latin typeface="Cambria Math" panose="02040503050406030204" pitchFamily="18" charset="0"/>
                                <a:ea typeface="Cambria Math" panose="02040503050406030204" pitchFamily="18" charset="0"/>
                              </a:rPr>
                              <m:t>𝑥</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𝑦</m:t>
                            </m:r>
                          </m:e>
                        </m:d>
                      </m:e>
                    </m:d>
                    <m:r>
                      <a:rPr lang="en-US" altLang="zh-CN" sz="2000" b="1" i="1" smtClean="0">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𝐹</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𝑢</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𝑣</m:t>
                        </m:r>
                      </m:e>
                    </m:d>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𝐻</m:t>
                        </m:r>
                      </m:e>
                      <m:sup>
                        <m:r>
                          <a:rPr lang="en-US" altLang="zh-CN" sz="2000" i="1">
                            <a:solidFill>
                              <a:srgbClr val="FF0000"/>
                            </a:solidFill>
                            <a:latin typeface="Cambria Math" panose="02040503050406030204" pitchFamily="18" charset="0"/>
                          </a:rPr>
                          <m:t>∗</m:t>
                        </m:r>
                      </m:sup>
                    </m:sSup>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𝑢</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𝑣</m:t>
                    </m:r>
                    <m:r>
                      <a:rPr lang="en-US" altLang="zh-CN" sz="2000" i="1">
                        <a:solidFill>
                          <a:srgbClr val="FF0000"/>
                        </a:solidFill>
                        <a:latin typeface="Cambria Math" panose="02040503050406030204" pitchFamily="18" charset="0"/>
                      </a:rPr>
                      <m:t>)</m:t>
                    </m:r>
                  </m:oMath>
                </a14:m>
                <a:endParaRPr lang="en-US" altLang="zh-CN" sz="2000" dirty="0">
                  <a:solidFill>
                    <a:srgbClr val="FF0000"/>
                  </a:solidFill>
                </a:endParaRPr>
              </a:p>
              <a:p>
                <a:r>
                  <a:rPr lang="zh-CN" altLang="en-US" sz="2400" dirty="0">
                    <a:solidFill>
                      <a:srgbClr val="0000FF"/>
                    </a:solidFill>
                    <a:latin typeface="Cambria Math" panose="02040503050406030204" pitchFamily="18" charset="0"/>
                  </a:rPr>
                  <a:t>在图像处理中，空域卷积的主要作用是空域滤波，而空域相关的主要作用是图像匹配</a:t>
                </a:r>
                <a:endParaRPr lang="en-US" altLang="zh-CN" sz="2400" dirty="0">
                  <a:solidFill>
                    <a:srgbClr val="0000FF"/>
                  </a:solidFill>
                  <a:latin typeface="Cambria Math" panose="02040503050406030204" pitchFamily="18" charset="0"/>
                </a:endParaRPr>
              </a:p>
              <a:p>
                <a:pPr lvl="1"/>
                <a:r>
                  <a:rPr lang="zh-CN" altLang="en-US" sz="2000" dirty="0">
                    <a:solidFill>
                      <a:srgbClr val="0000FF"/>
                    </a:solidFill>
                    <a:latin typeface="Cambria Math" panose="02040503050406030204" pitchFamily="18" charset="0"/>
                  </a:rPr>
                  <a:t>利用</a:t>
                </a:r>
                <a14:m>
                  <m:oMath xmlns:m="http://schemas.openxmlformats.org/officeDocument/2006/math">
                    <m:r>
                      <a:rPr lang="en-US" altLang="zh-CN" sz="2000" b="0" i="1" smtClean="0">
                        <a:solidFill>
                          <a:srgbClr val="0000FF"/>
                        </a:solidFill>
                        <a:latin typeface="Cambria Math" panose="02040503050406030204" pitchFamily="18" charset="0"/>
                      </a:rPr>
                      <m:t>h</m:t>
                    </m:r>
                    <m:r>
                      <a:rPr lang="en-US" altLang="zh-CN" sz="2000" b="0" i="1" smtClean="0">
                        <a:solidFill>
                          <a:srgbClr val="0000FF"/>
                        </a:solidFill>
                        <a:latin typeface="Cambria Math" panose="02040503050406030204" pitchFamily="18" charset="0"/>
                      </a:rPr>
                      <m:t>(</m:t>
                    </m:r>
                    <m:r>
                      <a:rPr lang="en-US" altLang="zh-CN" sz="2000" b="0" i="1" smtClean="0">
                        <a:solidFill>
                          <a:srgbClr val="0000FF"/>
                        </a:solidFill>
                        <a:latin typeface="Cambria Math" panose="02040503050406030204" pitchFamily="18" charset="0"/>
                      </a:rPr>
                      <m:t>𝑥</m:t>
                    </m:r>
                    <m:r>
                      <a:rPr lang="en-US" altLang="zh-CN" sz="2000" b="0" i="1" smtClean="0">
                        <a:solidFill>
                          <a:srgbClr val="0000FF"/>
                        </a:solidFill>
                        <a:latin typeface="Cambria Math" panose="02040503050406030204" pitchFamily="18" charset="0"/>
                      </a:rPr>
                      <m:t>,</m:t>
                    </m:r>
                    <m:r>
                      <a:rPr lang="en-US" altLang="zh-CN" sz="2000" b="0" i="1" smtClean="0">
                        <a:solidFill>
                          <a:srgbClr val="0000FF"/>
                        </a:solidFill>
                        <a:latin typeface="Cambria Math" panose="02040503050406030204" pitchFamily="18" charset="0"/>
                      </a:rPr>
                      <m:t>𝑦</m:t>
                    </m:r>
                    <m:r>
                      <a:rPr lang="en-US" altLang="zh-CN" sz="2000" b="0" i="1" smtClean="0">
                        <a:solidFill>
                          <a:srgbClr val="0000FF"/>
                        </a:solidFill>
                        <a:latin typeface="Cambria Math" panose="02040503050406030204" pitchFamily="18" charset="0"/>
                      </a:rPr>
                      <m:t>)</m:t>
                    </m:r>
                  </m:oMath>
                </a14:m>
                <a:r>
                  <a:rPr lang="zh-CN" altLang="en-US" sz="2000" dirty="0">
                    <a:solidFill>
                      <a:srgbClr val="FF0000"/>
                    </a:solidFill>
                  </a:rPr>
                  <a:t>表示待检测目标或感兴趣区域，通常称为模板</a:t>
                </a:r>
                <a:r>
                  <a:rPr lang="en-US" altLang="zh-CN" sz="2000" dirty="0">
                    <a:solidFill>
                      <a:srgbClr val="FF0000"/>
                    </a:solidFill>
                  </a:rPr>
                  <a:t>(template)</a:t>
                </a:r>
                <a:r>
                  <a:rPr lang="zh-CN" altLang="en-US" sz="2000" dirty="0">
                    <a:solidFill>
                      <a:srgbClr val="FF0000"/>
                    </a:solidFill>
                  </a:rPr>
                  <a:t>，因此图像匹配也成为模板匹配</a:t>
                </a:r>
                <a:endParaRPr lang="en-US" altLang="zh-CN" sz="2000" dirty="0">
                  <a:solidFill>
                    <a:srgbClr val="FF0000"/>
                  </a:solidFill>
                </a:endParaRPr>
              </a:p>
              <a:p>
                <a:pPr lvl="1"/>
                <a:r>
                  <a:rPr lang="zh-CN" altLang="en-US" sz="2000" dirty="0">
                    <a:solidFill>
                      <a:srgbClr val="FF0000"/>
                    </a:solidFill>
                  </a:rPr>
                  <a:t>若输入图像</a:t>
                </a:r>
                <a14:m>
                  <m:oMath xmlns:m="http://schemas.openxmlformats.org/officeDocument/2006/math">
                    <m:r>
                      <a:rPr lang="en-US" altLang="zh-CN" sz="2000" b="0" i="1" smtClean="0">
                        <a:solidFill>
                          <a:srgbClr val="FF0000"/>
                        </a:solidFill>
                        <a:latin typeface="Cambria Math" panose="02040503050406030204" pitchFamily="18" charset="0"/>
                      </a:rPr>
                      <m:t>𝑓</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𝑦</m:t>
                    </m:r>
                    <m:r>
                      <a:rPr lang="en-US" altLang="zh-CN" sz="2000" b="0" i="1" smtClean="0">
                        <a:solidFill>
                          <a:srgbClr val="FF0000"/>
                        </a:solidFill>
                        <a:latin typeface="Cambria Math" panose="02040503050406030204" pitchFamily="18" charset="0"/>
                      </a:rPr>
                      <m:t>)</m:t>
                    </m:r>
                  </m:oMath>
                </a14:m>
                <a:r>
                  <a:rPr lang="zh-CN" altLang="en-US" sz="2000" dirty="0">
                    <a:solidFill>
                      <a:srgbClr val="FF0000"/>
                    </a:solidFill>
                  </a:rPr>
                  <a:t>中包含匹配的模板，则在</a:t>
                </a:r>
                <a14:m>
                  <m:oMath xmlns:m="http://schemas.openxmlformats.org/officeDocument/2006/math">
                    <m:r>
                      <a:rPr lang="en-US" altLang="zh-CN" sz="2000" b="0" i="1" smtClean="0">
                        <a:solidFill>
                          <a:srgbClr val="FF0000"/>
                        </a:solidFill>
                        <a:latin typeface="Cambria Math" panose="02040503050406030204" pitchFamily="18" charset="0"/>
                      </a:rPr>
                      <m:t>𝑓</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𝑦</m:t>
                    </m:r>
                    <m:r>
                      <a:rPr lang="en-US" altLang="zh-CN" sz="2000" b="0" i="1" smtClean="0">
                        <a:solidFill>
                          <a:srgbClr val="FF0000"/>
                        </a:solidFill>
                        <a:latin typeface="Cambria Math" panose="02040503050406030204" pitchFamily="18" charset="0"/>
                      </a:rPr>
                      <m:t>)</m:t>
                    </m:r>
                  </m:oMath>
                </a14:m>
                <a:r>
                  <a:rPr lang="zh-CN" altLang="en-US" sz="2000" dirty="0">
                    <a:solidFill>
                      <a:srgbClr val="FF0000"/>
                    </a:solidFill>
                  </a:rPr>
                  <a:t>和</a:t>
                </a:r>
                <a14:m>
                  <m:oMath xmlns:m="http://schemas.openxmlformats.org/officeDocument/2006/math">
                    <m:r>
                      <a:rPr lang="en-US" altLang="zh-CN" sz="2000" b="0" i="1" dirty="0" smtClean="0">
                        <a:solidFill>
                          <a:srgbClr val="FF0000"/>
                        </a:solidFill>
                        <a:latin typeface="Cambria Math" panose="02040503050406030204" pitchFamily="18" charset="0"/>
                      </a:rPr>
                      <m:t>h</m:t>
                    </m:r>
                    <m:r>
                      <a:rPr lang="en-US" altLang="zh-CN" sz="2000" b="0" i="1" dirty="0" smtClean="0">
                        <a:solidFill>
                          <a:srgbClr val="FF0000"/>
                        </a:solidFill>
                        <a:latin typeface="Cambria Math" panose="02040503050406030204" pitchFamily="18" charset="0"/>
                      </a:rPr>
                      <m:t>(</m:t>
                    </m:r>
                    <m:r>
                      <a:rPr lang="en-US" altLang="zh-CN" sz="2000" b="0" i="1" dirty="0" smtClean="0">
                        <a:solidFill>
                          <a:srgbClr val="FF0000"/>
                        </a:solidFill>
                        <a:latin typeface="Cambria Math" panose="02040503050406030204" pitchFamily="18" charset="0"/>
                      </a:rPr>
                      <m:t>𝑥</m:t>
                    </m:r>
                    <m:r>
                      <a:rPr lang="en-US" altLang="zh-CN" sz="2000" b="0" i="1" dirty="0" smtClean="0">
                        <a:solidFill>
                          <a:srgbClr val="FF0000"/>
                        </a:solidFill>
                        <a:latin typeface="Cambria Math" panose="02040503050406030204" pitchFamily="18" charset="0"/>
                      </a:rPr>
                      <m:t>,</m:t>
                    </m:r>
                    <m:r>
                      <a:rPr lang="en-US" altLang="zh-CN" sz="2000" b="0" i="1" dirty="0" smtClean="0">
                        <a:solidFill>
                          <a:srgbClr val="FF0000"/>
                        </a:solidFill>
                        <a:latin typeface="Cambria Math" panose="02040503050406030204" pitchFamily="18" charset="0"/>
                      </a:rPr>
                      <m:t>𝑦</m:t>
                    </m:r>
                    <m:r>
                      <a:rPr lang="en-US" altLang="zh-CN" sz="2000" b="0" i="1" dirty="0" smtClean="0">
                        <a:solidFill>
                          <a:srgbClr val="FF0000"/>
                        </a:solidFill>
                        <a:latin typeface="Cambria Math" panose="02040503050406030204" pitchFamily="18" charset="0"/>
                      </a:rPr>
                      <m:t>)</m:t>
                    </m:r>
                  </m:oMath>
                </a14:m>
                <a:r>
                  <a:rPr lang="zh-CN" altLang="en-US" sz="2000" dirty="0">
                    <a:solidFill>
                      <a:srgbClr val="FF0000"/>
                    </a:solidFill>
                  </a:rPr>
                  <a:t>的完全匹配位置上这两个函数的相关系数达到最大值</a:t>
                </a:r>
                <a:endParaRPr lang="en-US" altLang="zh-CN" sz="2000" dirty="0">
                  <a:solidFill>
                    <a:srgbClr val="FF0000"/>
                  </a:solidFill>
                </a:endParaRPr>
              </a:p>
              <a:p>
                <a:pPr lvl="1"/>
                <a:r>
                  <a:rPr lang="zh-CN" altLang="en-US" sz="2000" dirty="0">
                    <a:solidFill>
                      <a:srgbClr val="FF0000"/>
                    </a:solidFill>
                  </a:rPr>
                  <a:t>由于模板</a:t>
                </a:r>
                <a14:m>
                  <m:oMath xmlns:m="http://schemas.openxmlformats.org/officeDocument/2006/math">
                    <m:r>
                      <a:rPr lang="en-US" altLang="zh-CN" sz="2000" b="0" i="1" smtClean="0">
                        <a:solidFill>
                          <a:srgbClr val="FF0000"/>
                        </a:solidFill>
                        <a:latin typeface="Cambria Math" panose="02040503050406030204" pitchFamily="18" charset="0"/>
                      </a:rPr>
                      <m:t>h</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𝑦</m:t>
                    </m:r>
                    <m:r>
                      <a:rPr lang="en-US" altLang="zh-CN" sz="2000" b="0" i="1" smtClean="0">
                        <a:solidFill>
                          <a:srgbClr val="FF0000"/>
                        </a:solidFill>
                        <a:latin typeface="Cambria Math" panose="02040503050406030204" pitchFamily="18" charset="0"/>
                      </a:rPr>
                      <m:t>)</m:t>
                    </m:r>
                  </m:oMath>
                </a14:m>
                <a:r>
                  <a:rPr lang="zh-CN" altLang="en-US" sz="2000" dirty="0">
                    <a:solidFill>
                      <a:srgbClr val="FF0000"/>
                    </a:solidFill>
                  </a:rPr>
                  <a:t>和输入图像</a:t>
                </a:r>
                <a14:m>
                  <m:oMath xmlns:m="http://schemas.openxmlformats.org/officeDocument/2006/math">
                    <m:r>
                      <a:rPr lang="en-US" altLang="zh-CN" sz="2000" b="0" i="1" smtClean="0">
                        <a:solidFill>
                          <a:srgbClr val="FF0000"/>
                        </a:solidFill>
                        <a:latin typeface="Cambria Math" panose="02040503050406030204" pitchFamily="18" charset="0"/>
                      </a:rPr>
                      <m:t>𝑓</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𝑦</m:t>
                    </m:r>
                    <m:r>
                      <a:rPr lang="en-US" altLang="zh-CN" sz="2000" b="0" i="1" smtClean="0">
                        <a:solidFill>
                          <a:srgbClr val="FF0000"/>
                        </a:solidFill>
                        <a:latin typeface="Cambria Math" panose="02040503050406030204" pitchFamily="18" charset="0"/>
                      </a:rPr>
                      <m:t>)</m:t>
                    </m:r>
                  </m:oMath>
                </a14:m>
                <a:r>
                  <a:rPr lang="zh-CN" altLang="en-US" sz="2000" dirty="0">
                    <a:solidFill>
                      <a:srgbClr val="FF0000"/>
                    </a:solidFill>
                  </a:rPr>
                  <a:t>中的目标大小未必一样，通常利用高斯金字塔方法对模板进行逐级下采样，分别用不同分辨率的模板与输入图像做模板匹配</a:t>
                </a:r>
                <a:br>
                  <a:rPr lang="en-US" altLang="zh-CN" sz="2000" dirty="0">
                    <a:solidFill>
                      <a:srgbClr val="FF0000"/>
                    </a:solidFill>
                  </a:rPr>
                </a:br>
                <a:r>
                  <a:rPr lang="en-US" altLang="zh-CN" sz="2000" dirty="0">
                    <a:solidFill>
                      <a:srgbClr val="FF0000"/>
                    </a:solidFill>
                  </a:rPr>
                  <a:t>			</a:t>
                </a:r>
                <a:endParaRPr lang="en-US" altLang="zh-CN" sz="2000" b="1" dirty="0">
                  <a:solidFill>
                    <a:srgbClr val="FF0000"/>
                  </a:solidFill>
                </a:endParaRPr>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398" r="-6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16689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a:t>DCT</a:t>
                </a:r>
                <a:r>
                  <a:rPr lang="zh-CN" altLang="en-US" sz="2000" dirty="0"/>
                  <a:t>（</a:t>
                </a:r>
                <a:r>
                  <a:rPr lang="en-US" altLang="zh-CN" sz="2000" dirty="0"/>
                  <a:t>Discrete Cosine Transform</a:t>
                </a:r>
                <a:r>
                  <a:rPr lang="zh-CN" altLang="en-US" sz="2000" dirty="0"/>
                  <a:t>）</a:t>
                </a:r>
                <a:endParaRPr lang="en-US" altLang="zh-CN" sz="2000" dirty="0"/>
              </a:p>
              <a:p>
                <a:pPr lvl="1"/>
                <a14:m>
                  <m:oMath xmlns:m="http://schemas.openxmlformats.org/officeDocument/2006/math">
                    <m:r>
                      <a:rPr lang="en-US" altLang="zh-CN" sz="1800" b="0" i="1" smtClean="0">
                        <a:latin typeface="Cambria Math" panose="02040503050406030204" pitchFamily="18" charset="0"/>
                      </a:rPr>
                      <m:t>𝑁</m:t>
                    </m:r>
                  </m:oMath>
                </a14:m>
                <a:r>
                  <a:rPr lang="zh-CN" altLang="en-US" sz="1800" dirty="0"/>
                  <a:t>维的离散输入序列</a:t>
                </a:r>
                <a14:m>
                  <m:oMath xmlns:m="http://schemas.openxmlformats.org/officeDocument/2006/math">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=0,1,⋯,</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oMath>
                </a14:m>
                <a:endParaRPr lang="en-US" altLang="zh-CN" sz="1800" dirty="0"/>
              </a:p>
              <a:p>
                <a:pPr lvl="1"/>
                <a:r>
                  <a:rPr lang="en-US" altLang="zh-CN" sz="1800" dirty="0"/>
                  <a:t>DFT</a:t>
                </a:r>
                <a:r>
                  <a:rPr lang="zh-CN" altLang="en-US" sz="1800" dirty="0"/>
                  <a:t>为复数的线性组合，即使</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oMath>
                </a14:m>
                <a:r>
                  <a:rPr lang="zh-CN" altLang="en-US" sz="1800" dirty="0"/>
                  <a:t>是实数</a:t>
                </a:r>
                <a:endParaRPr lang="en-US" altLang="zh-CN" sz="1800" dirty="0"/>
              </a:p>
              <a:p>
                <a:r>
                  <a:rPr lang="zh-CN" altLang="en-US" sz="2000" dirty="0"/>
                  <a:t>假设我们找到一个</a:t>
                </a:r>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oMath>
                </a14:m>
                <a:r>
                  <a:rPr lang="zh-CN" altLang="en-US" sz="2000" dirty="0"/>
                  <a:t>的正交变换，将实数序列表达为余弦序列的线性组合</a:t>
                </a:r>
                <a:endParaRPr lang="en-US" altLang="zh-CN" sz="2000" dirty="0"/>
              </a:p>
              <a:p>
                <a:pPr lvl="1"/>
                <a14:m>
                  <m:oMath xmlns:m="http://schemas.openxmlformats.org/officeDocument/2006/math">
                    <m:r>
                      <a:rPr lang="en-US" altLang="zh-CN" sz="1800" b="0" i="1" smtClean="0">
                        <a:latin typeface="Cambria Math" panose="02040503050406030204" pitchFamily="18" charset="0"/>
                      </a:rPr>
                      <m:t>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cos</m:t>
                            </m:r>
                          </m:fName>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r>
                                      <a:rPr lang="en-US" altLang="zh-CN" sz="1800" b="0" i="1" smtClean="0">
                                        <a:latin typeface="Cambria Math" panose="02040503050406030204" pitchFamily="18" charset="0"/>
                                      </a:rPr>
                                      <m:t>𝑘𝑛</m:t>
                                    </m:r>
                                  </m:num>
                                  <m:den>
                                    <m:r>
                                      <a:rPr lang="en-US" altLang="zh-CN" sz="1800" b="0" i="1" smtClean="0">
                                        <a:latin typeface="Cambria Math" panose="02040503050406030204" pitchFamily="18" charset="0"/>
                                      </a:rPr>
                                      <m:t>𝑁</m:t>
                                    </m:r>
                                  </m:den>
                                </m:f>
                              </m:e>
                            </m:d>
                          </m:e>
                        </m:func>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e>
                    </m:nary>
                  </m:oMath>
                </a14:m>
                <a:endParaRPr lang="en-US" altLang="zh-CN" sz="1800" dirty="0"/>
              </a:p>
              <a:p>
                <a:pPr lvl="1"/>
                <a14:m>
                  <m:oMath xmlns:m="http://schemas.openxmlformats.org/officeDocument/2006/math">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𝑁</m:t>
                        </m:r>
                      </m:den>
                    </m:f>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cos</m:t>
                            </m:r>
                          </m:fName>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r>
                                      <a:rPr lang="en-US" altLang="zh-CN" sz="1800" b="0" i="1" smtClean="0">
                                        <a:latin typeface="Cambria Math" panose="02040503050406030204" pitchFamily="18" charset="0"/>
                                      </a:rPr>
                                      <m:t>𝑘𝑛</m:t>
                                    </m:r>
                                  </m:num>
                                  <m:den>
                                    <m:r>
                                      <a:rPr lang="en-US" altLang="zh-CN" sz="1800" b="0" i="1" smtClean="0">
                                        <a:latin typeface="Cambria Math" panose="02040503050406030204" pitchFamily="18" charset="0"/>
                                      </a:rPr>
                                      <m:t>𝑁</m:t>
                                    </m:r>
                                  </m:den>
                                </m:f>
                              </m:e>
                            </m:d>
                          </m:e>
                        </m:func>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e>
                    </m:nary>
                  </m:oMath>
                </a14:m>
                <a:endParaRPr lang="en-US" altLang="zh-CN" sz="1800" dirty="0"/>
              </a:p>
              <a:p>
                <a:r>
                  <a:rPr lang="zh-CN" altLang="en-US" sz="2200" dirty="0"/>
                  <a:t>问题：这是否可能？</a:t>
                </a:r>
                <a:endParaRPr lang="en-US" altLang="zh-CN" sz="2200" dirty="0"/>
              </a:p>
              <a:p>
                <a:pPr lvl="1"/>
                <a:r>
                  <a:rPr lang="zh-CN" altLang="en-US" sz="1800" dirty="0"/>
                  <a:t>如何</a:t>
                </a:r>
                <a14:m>
                  <m:oMath xmlns:m="http://schemas.openxmlformats.org/officeDocument/2006/math">
                    <m:r>
                      <a:rPr lang="en-US" altLang="zh-CN" sz="1800" b="0" i="1" smtClean="0">
                        <a:latin typeface="Cambria Math" panose="02040503050406030204" pitchFamily="18" charset="0"/>
                      </a:rPr>
                      <m:t>𝑁</m:t>
                    </m:r>
                  </m:oMath>
                </a14:m>
                <a:r>
                  <a:rPr lang="zh-CN" altLang="en-US" sz="1800" dirty="0"/>
                  <a:t>点的序列</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oMath>
                </a14:m>
                <a:r>
                  <a:rPr lang="zh-CN" altLang="en-US" sz="1800" dirty="0"/>
                  <a:t>是实偶序列，这是可能的，</a:t>
                </a:r>
                <a14:m>
                  <m:oMath xmlns:m="http://schemas.openxmlformats.org/officeDocument/2006/math">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oMath>
                </a14:m>
                <a:r>
                  <a:rPr lang="en-US" altLang="zh-CN" sz="1800" dirty="0"/>
                  <a:t>,</a:t>
                </a:r>
                <a:r>
                  <a:rPr lang="zh-CN" altLang="en-US" sz="1800" dirty="0"/>
                  <a:t>结果其</a:t>
                </a:r>
                <a:r>
                  <a:rPr lang="en-US" altLang="zh-CN" sz="1800" dirty="0"/>
                  <a:t>DFT</a:t>
                </a:r>
                <a:r>
                  <a:rPr lang="zh-CN" altLang="en-US" sz="1800" dirty="0"/>
                  <a:t>就是实偶的</a:t>
                </a:r>
                <a:endParaRPr lang="en-US" altLang="zh-CN" sz="1800" dirty="0"/>
              </a:p>
              <a:p>
                <a:pPr lvl="1"/>
                <a:r>
                  <a:rPr lang="zh-CN" altLang="en-US" sz="1800" dirty="0"/>
                  <a:t>因此，对任意的</a:t>
                </a:r>
                <a14:m>
                  <m:oMath xmlns:m="http://schemas.openxmlformats.org/officeDocument/2006/math">
                    <m:r>
                      <a:rPr lang="en-US" altLang="zh-CN" sz="1800" b="0" i="1" smtClean="0">
                        <a:latin typeface="Cambria Math" panose="02040503050406030204" pitchFamily="18" charset="0"/>
                      </a:rPr>
                      <m:t>𝑁</m:t>
                    </m:r>
                  </m:oMath>
                </a14:m>
                <a:r>
                  <a:rPr lang="zh-CN" altLang="en-US" sz="1800" dirty="0"/>
                  <a:t>点序列</a:t>
                </a:r>
                <a14:m>
                  <m:oMath xmlns:m="http://schemas.openxmlformats.org/officeDocument/2006/math">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oMath>
                </a14:m>
                <a:r>
                  <a:rPr lang="en-US" altLang="zh-CN" sz="1800" dirty="0"/>
                  <a:t>,</a:t>
                </a:r>
                <a:r>
                  <a:rPr lang="zh-CN" altLang="en-US" sz="1800" dirty="0"/>
                  <a:t>可能存在该序列偶扩展序列的</a:t>
                </a:r>
                <a14:m>
                  <m:oMath xmlns:m="http://schemas.openxmlformats.org/officeDocument/2006/math">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𝑁</m:t>
                    </m:r>
                  </m:oMath>
                </a14:m>
                <a:r>
                  <a:rPr lang="zh-CN" altLang="en-US" sz="1800" dirty="0"/>
                  <a:t>点的</a:t>
                </a:r>
                <a:r>
                  <a:rPr lang="en-US" altLang="zh-CN" sz="1800" dirty="0"/>
                  <a:t>DFT</a:t>
                </a:r>
                <a:r>
                  <a:rPr lang="zh-CN" altLang="en-US" sz="1800" dirty="0"/>
                  <a:t>来获得其离散余弦表示</a:t>
                </a:r>
                <a:endParaRPr lang="en-US" altLang="zh-CN" sz="1800" dirty="0"/>
              </a:p>
              <a:p>
                <a:pPr lvl="2"/>
                <a:r>
                  <a:rPr lang="zh-CN" altLang="en-US" sz="1400" dirty="0"/>
                  <a:t>通过对</a:t>
                </a:r>
                <a14:m>
                  <m:oMath xmlns:m="http://schemas.openxmlformats.org/officeDocument/2006/math">
                    <m:r>
                      <a:rPr lang="en-US" altLang="zh-CN" sz="1400" b="0" i="1" smtClean="0">
                        <a:latin typeface="Cambria Math" panose="02040503050406030204" pitchFamily="18" charset="0"/>
                      </a:rPr>
                      <m:t>𝑛</m:t>
                    </m:r>
                  </m:oMath>
                </a14:m>
                <a:r>
                  <a:rPr lang="zh-CN" altLang="en-US" sz="1400" dirty="0"/>
                  <a:t>点离散输入序列</a:t>
                </a:r>
                <a14:m>
                  <m:oMath xmlns:m="http://schemas.openxmlformats.org/officeDocument/2006/math">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𝑛</m:t>
                    </m:r>
                    <m:r>
                      <a:rPr lang="en-US" altLang="zh-CN" sz="1400" b="0" i="1" smtClean="0">
                        <a:latin typeface="Cambria Math" panose="02040503050406030204" pitchFamily="18" charset="0"/>
                      </a:rPr>
                      <m:t>)</m:t>
                    </m:r>
                  </m:oMath>
                </a14:m>
                <a:r>
                  <a:rPr lang="zh-CN" altLang="en-US" sz="1400" dirty="0"/>
                  <a:t>做偶对称扩展，然后对该实偶序列做</a:t>
                </a:r>
                <a:r>
                  <a:rPr lang="en-US" altLang="zh-CN" sz="1400" dirty="0"/>
                  <a:t>DFT</a:t>
                </a:r>
                <a:r>
                  <a:rPr lang="zh-CN" altLang="en-US" sz="1400" dirty="0"/>
                  <a:t>，后可获得其余弦表示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89" b="-1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20736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000" dirty="0"/>
                  <a:t>DCT</a:t>
                </a:r>
                <a:r>
                  <a:rPr lang="zh-CN" altLang="en-US" sz="2000" dirty="0"/>
                  <a:t>和</a:t>
                </a:r>
                <a:r>
                  <a:rPr lang="en-US" altLang="zh-CN" sz="2000" dirty="0"/>
                  <a:t>DFT</a:t>
                </a:r>
                <a:r>
                  <a:rPr lang="zh-CN" altLang="en-US" sz="2000" dirty="0"/>
                  <a:t>变换的区别在于原始信号是在正弦与余弦上展开，还是仅在余弦函数上展开</a:t>
                </a:r>
                <a:endParaRPr lang="en-US" altLang="zh-CN" sz="2000" dirty="0"/>
              </a:p>
              <a:p>
                <a:pPr lvl="1"/>
                <a:r>
                  <a:rPr lang="zh-CN" altLang="en-US" sz="1800" dirty="0"/>
                  <a:t>其本质在于对</a:t>
                </a:r>
                <a:r>
                  <a:rPr lang="en-US" altLang="zh-CN" sz="1800" dirty="0"/>
                  <a:t>DFT</a:t>
                </a:r>
                <a:r>
                  <a:rPr lang="zh-CN" altLang="en-US" sz="1800" dirty="0"/>
                  <a:t>变换的不同边界条件的处理</a:t>
                </a:r>
                <a:endParaRPr lang="en-US" altLang="zh-CN" sz="1800" dirty="0"/>
              </a:p>
              <a:p>
                <a:pPr lvl="1"/>
                <a:r>
                  <a:rPr lang="en-US" altLang="zh-CN" sz="1800" dirty="0"/>
                  <a:t>DFT</a:t>
                </a:r>
                <a:r>
                  <a:rPr lang="zh-CN" altLang="en-US" sz="1800" dirty="0"/>
                  <a:t>为周期扩展，</a:t>
                </a:r>
                <a:r>
                  <a:rPr lang="en-US" altLang="zh-CN" sz="1800" dirty="0"/>
                  <a:t>DCT</a:t>
                </a:r>
                <a:r>
                  <a:rPr lang="zh-CN" altLang="en-US" sz="1800" dirty="0"/>
                  <a:t>为偶对称扩展</a:t>
                </a:r>
                <a:endParaRPr lang="en-US" altLang="zh-CN" sz="1800" dirty="0"/>
              </a:p>
              <a:p>
                <a:r>
                  <a:rPr lang="zh-CN" altLang="en-US" sz="2000" dirty="0"/>
                  <a:t>假设输入序列为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t>或者</a:t>
                </a:r>
                <a14:m>
                  <m:oMath xmlns:m="http://schemas.openxmlformats.org/officeDocument/2006/math">
                    <m:r>
                      <a:rPr lang="en-US" altLang="zh-CN" sz="2000" b="0" i="1" smtClean="0">
                        <a:latin typeface="Cambria Math" panose="02040503050406030204" pitchFamily="18" charset="0"/>
                      </a:rPr>
                      <m:t>𝑎𝑏𝑐𝑑</m:t>
                    </m:r>
                  </m:oMath>
                </a14:m>
                <a:r>
                  <a:rPr lang="en-US" altLang="zh-CN" sz="2000" dirty="0"/>
                  <a:t>,</a:t>
                </a:r>
                <a:r>
                  <a:rPr lang="zh-CN" altLang="en-US" sz="2000" dirty="0"/>
                  <a:t>这时候在序列左右两端是偶对称还是奇对称，对于偶的左边界对称又可分为是整数点对称还是半整数点对称</a:t>
                </a:r>
                <a:endParaRPr lang="en-US" altLang="zh-CN" sz="2000" dirty="0"/>
              </a:p>
              <a:p>
                <a:pPr lvl="1"/>
                <a14:m>
                  <m:oMath xmlns:m="http://schemas.openxmlformats.org/officeDocument/2006/math">
                    <m:r>
                      <a:rPr lang="en-US" altLang="zh-CN" sz="1600" b="0" i="1" smtClean="0">
                        <a:latin typeface="Cambria Math" panose="02040503050406030204" pitchFamily="18" charset="0"/>
                      </a:rPr>
                      <m:t>𝑎𝑏𝑐𝑑</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𝑑𝑐𝑏𝑎𝑏𝑐𝑑𝑐𝑏𝑎</m:t>
                    </m:r>
                    <m:r>
                      <a:rPr lang="en-US" altLang="zh-CN" sz="1600" b="0" i="1" smtClean="0">
                        <a:latin typeface="Cambria Math" panose="02040503050406030204" pitchFamily="18" charset="0"/>
                      </a:rPr>
                      <m:t>⋯</m:t>
                    </m:r>
                  </m:oMath>
                </a14:m>
                <a:endParaRPr lang="en-US" altLang="zh-CN" sz="1600" b="0" dirty="0"/>
              </a:p>
              <a:p>
                <a:pPr lvl="1"/>
                <a14:m>
                  <m:oMath xmlns:m="http://schemas.openxmlformats.org/officeDocument/2006/math">
                    <m:r>
                      <a:rPr lang="en-US" altLang="zh-CN" sz="1600" b="0" i="1" smtClean="0">
                        <a:latin typeface="Cambria Math" panose="02040503050406030204" pitchFamily="18" charset="0"/>
                      </a:rPr>
                      <m:t>𝑎𝑏𝑐𝑑</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𝑑𝑐𝑏𝑎𝑎𝑏𝑐𝑑𝑑𝑐𝑏𝑎</m:t>
                    </m:r>
                    <m:r>
                      <a:rPr lang="en-US" altLang="zh-CN" sz="1600" b="0" i="1" smtClean="0">
                        <a:latin typeface="Cambria Math" panose="02040503050406030204" pitchFamily="18" charset="0"/>
                      </a:rPr>
                      <m:t>⋯</m:t>
                    </m:r>
                  </m:oMath>
                </a14:m>
                <a:endParaRPr lang="en-US" altLang="zh-CN" sz="1600" b="0" dirty="0"/>
              </a:p>
              <a:p>
                <a:pPr lvl="1"/>
                <a14:m>
                  <m:oMath xmlns:m="http://schemas.openxmlformats.org/officeDocument/2006/math">
                    <m:r>
                      <a:rPr lang="en-US" altLang="zh-CN" sz="1600" b="0" i="1" smtClean="0">
                        <a:latin typeface="Cambria Math" panose="02040503050406030204" pitchFamily="18" charset="0"/>
                      </a:rPr>
                      <m:t>𝑎𝑏𝑐𝑑</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e>
                    </m:d>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m:t>
                        </m:r>
                      </m:e>
                    </m:d>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m:t>
                        </m:r>
                      </m:e>
                    </m:d>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𝑑𝑐𝑏𝑎𝑏𝑐𝑑</m:t>
                    </m:r>
                    <m:r>
                      <a:rPr lang="en-US" altLang="zh-CN" sz="1600" b="0" i="1" smtClean="0">
                        <a:latin typeface="Cambria Math" panose="02040503050406030204" pitchFamily="18" charset="0"/>
                      </a:rPr>
                      <m:t>0</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m:t>
                        </m:r>
                      </m:e>
                    </m:d>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m:t>
                        </m:r>
                      </m:e>
                    </m:d>
                  </m:oMath>
                </a14:m>
                <a:endParaRPr lang="en-US" altLang="zh-CN" sz="1600" b="0" dirty="0"/>
              </a:p>
              <a:p>
                <a:pPr lvl="1"/>
                <a14:m>
                  <m:oMath xmlns:m="http://schemas.openxmlformats.org/officeDocument/2006/math">
                    <m:r>
                      <a:rPr lang="en-US" altLang="zh-CN" sz="1600" b="0" i="1" smtClean="0">
                        <a:latin typeface="Cambria Math" panose="02040503050406030204" pitchFamily="18" charset="0"/>
                      </a:rPr>
                      <m:t>𝑎𝑏𝑐𝑑</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e>
                    </m:d>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𝑑𝑐𝑏𝑎𝑎𝑏𝑐𝑑</m:t>
                    </m:r>
                    <m:d>
                      <m:dPr>
                        <m:ctrlPr>
                          <a:rPr lang="en-US" altLang="zh-CN" sz="1600" b="0" i="1" smtClean="0">
                            <a:latin typeface="Cambria Math" panose="02040503050406030204" pitchFamily="18" charset="0"/>
                          </a:rPr>
                        </m:ctrlPr>
                      </m:dPr>
                      <m:e>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d</m:t>
                        </m:r>
                      </m:e>
                    </m:d>
                    <m:d>
                      <m:dPr>
                        <m:ctrlPr>
                          <a:rPr lang="en-US" altLang="zh-CN" sz="1600" b="0" i="1" smtClean="0">
                            <a:latin typeface="Cambria Math" panose="02040503050406030204" pitchFamily="18" charset="0"/>
                          </a:rPr>
                        </m:ctrlPr>
                      </m:dPr>
                      <m:e>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c</m:t>
                        </m:r>
                      </m:e>
                    </m:d>
                    <m:r>
                      <a:rPr lang="en-US" altLang="zh-CN" sz="1600" b="0" i="1" smtClean="0">
                        <a:latin typeface="Cambria Math" panose="02040503050406030204" pitchFamily="18" charset="0"/>
                      </a:rPr>
                      <m:t>⋯</m:t>
                    </m:r>
                  </m:oMath>
                </a14:m>
                <a:endParaRPr lang="en-US" altLang="zh-CN" sz="1600" dirty="0"/>
              </a:p>
              <a:p>
                <a:r>
                  <a:rPr lang="zh-CN" altLang="en-US" sz="2000" dirty="0"/>
                  <a:t>根据这种讨论，边界：左右，边界对称有</a:t>
                </a:r>
                <a:endParaRPr lang="en-US" altLang="zh-CN" sz="2000" dirty="0"/>
              </a:p>
              <a:p>
                <a:r>
                  <a:rPr lang="zh-CN" altLang="en-US" sz="2000" dirty="0"/>
                  <a:t>两种情况：奇偶，对称有两种情况：</a:t>
                </a:r>
                <a:endParaRPr lang="en-US" altLang="zh-CN" sz="2000" dirty="0"/>
              </a:p>
              <a:p>
                <a:r>
                  <a:rPr lang="zh-CN" altLang="en-US" sz="2000" dirty="0"/>
                  <a:t>整点和半整点一共导致</a:t>
                </a:r>
                <a:r>
                  <a:rPr lang="en-US" altLang="zh-CN" sz="2000" dirty="0"/>
                  <a:t>16</a:t>
                </a:r>
                <a:r>
                  <a:rPr lang="zh-CN" altLang="en-US" sz="2000" dirty="0"/>
                  <a:t>种情况，其中</a:t>
                </a:r>
                <a:r>
                  <a:rPr lang="en-US" altLang="zh-CN" sz="2000" dirty="0"/>
                  <a:t>8</a:t>
                </a:r>
                <a:r>
                  <a:rPr lang="zh-CN" altLang="en-US" sz="2000" dirty="0"/>
                  <a:t>种</a:t>
                </a:r>
                <a:endParaRPr lang="en-US" altLang="zh-CN" sz="2000" dirty="0"/>
              </a:p>
              <a:p>
                <a:r>
                  <a:rPr lang="zh-CN" altLang="en-US" sz="2000" dirty="0"/>
                  <a:t>为余弦（左边界为偶），</a:t>
                </a:r>
                <a:r>
                  <a:rPr lang="en-US" altLang="zh-CN" sz="2000" dirty="0"/>
                  <a:t>8</a:t>
                </a:r>
                <a:r>
                  <a:rPr lang="zh-CN" altLang="en-US" sz="2000" dirty="0"/>
                  <a:t>种为正弦</a:t>
                </a:r>
                <a:r>
                  <a:rPr lang="en-US" altLang="zh-CN" sz="2000" dirty="0"/>
                  <a:t>(</a:t>
                </a:r>
                <a:r>
                  <a:rPr lang="zh-CN" altLang="en-US" sz="2000" dirty="0"/>
                  <a:t>左边界为奇</a:t>
                </a:r>
                <a:r>
                  <a:rPr lang="en-US" altLang="zh-CN" sz="2000" dirty="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89" r="-157" b="-5718"/>
                </a:stretch>
              </a:blipFill>
            </p:spPr>
            <p:txBody>
              <a:bodyPr/>
              <a:lstStyle/>
              <a:p>
                <a:r>
                  <a:rPr lang="zh-CN" altLang="en-US">
                    <a:noFill/>
                  </a:rPr>
                  <a:t> </a:t>
                </a:r>
              </a:p>
            </p:txBody>
          </p:sp>
        </mc:Fallback>
      </mc:AlternateContent>
      <p:pic>
        <p:nvPicPr>
          <p:cNvPr id="31746" name="Picture 2" descr="https://upload.wikimedia.org/wikipedia/commons/thumb/a/ae/DCT-symmetries.svg/350px-DCT-symmetri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985" y="3284984"/>
            <a:ext cx="2509835" cy="28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219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dirty="0"/>
                  <a:t>最常见的</a:t>
                </a:r>
                <a:r>
                  <a:rPr lang="en-US" altLang="zh-CN" sz="1800" dirty="0"/>
                  <a:t>DCT</a:t>
                </a:r>
                <a:r>
                  <a:rPr lang="zh-CN" altLang="en-US" sz="1800" dirty="0"/>
                  <a:t>变换为</a:t>
                </a:r>
                <a:r>
                  <a:rPr lang="en-US" altLang="zh-CN" sz="1800" dirty="0"/>
                  <a:t>DCTII</a:t>
                </a:r>
                <a:r>
                  <a:rPr lang="zh-CN" altLang="en-US" sz="1800" dirty="0"/>
                  <a:t>型变换</a:t>
                </a:r>
                <a:endParaRPr lang="en-US" altLang="zh-CN" sz="1800" dirty="0"/>
              </a:p>
              <a:p>
                <a:pPr lvl="1"/>
                <a14:m>
                  <m:oMath xmlns:m="http://schemas.openxmlformats.org/officeDocument/2006/math">
                    <m:r>
                      <a:rPr lang="en-US" altLang="zh-CN" sz="1600" b="0" i="1" smtClean="0">
                        <a:latin typeface="Cambria Math" panose="02040503050406030204" pitchFamily="18" charset="0"/>
                      </a:rPr>
                      <m:t>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sup>
                      <m:e>
                        <m:r>
                          <a:rPr lang="en-US" altLang="zh-CN" sz="1600" b="0" i="1" smtClean="0">
                            <a:latin typeface="Cambria Math" panose="02040503050406030204" pitchFamily="18" charset="0"/>
                          </a:rPr>
                          <m:t>𝑥</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𝑛</m:t>
                            </m:r>
                          </m:e>
                        </m: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cos</m:t>
                            </m:r>
                          </m:fName>
                          <m:e>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𝑘</m:t>
                                    </m:r>
                                  </m:num>
                                  <m:den>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𝑁</m:t>
                                    </m:r>
                                  </m:den>
                                </m:f>
                              </m:e>
                            </m:d>
                          </m:e>
                        </m:fun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nary>
                  </m:oMath>
                </a14:m>
                <a:endParaRPr lang="en-US" altLang="zh-CN" sz="1600" b="0" dirty="0"/>
              </a:p>
              <a:p>
                <a:pPr lvl="1"/>
                <a:r>
                  <a:rPr lang="zh-CN" altLang="en-US" sz="1600" dirty="0"/>
                  <a:t>其边界条件对应为：</a:t>
                </a:r>
                <a14:m>
                  <m:oMath xmlns:m="http://schemas.openxmlformats.org/officeDocument/2006/math">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oMath>
                </a14:m>
                <a:r>
                  <a:rPr lang="zh-CN" altLang="en-US" sz="1600" dirty="0"/>
                  <a:t>关于</a:t>
                </a:r>
                <a14:m>
                  <m:oMath xmlns:m="http://schemas.openxmlformats.org/officeDocument/2006/math">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1</m:t>
                        </m:r>
                      </m:num>
                      <m:den>
                        <m:r>
                          <a:rPr lang="en-US" altLang="zh-CN" sz="1600" b="0" i="1" dirty="0" smtClean="0">
                            <a:latin typeface="Cambria Math" panose="02040503050406030204" pitchFamily="18" charset="0"/>
                          </a:rPr>
                          <m:t>2</m:t>
                        </m:r>
                      </m:den>
                    </m:f>
                  </m:oMath>
                </a14:m>
                <a:r>
                  <a:rPr lang="zh-CN" altLang="en-US" sz="1600" dirty="0"/>
                  <a:t>偶对称，</a:t>
                </a:r>
                <a14:m>
                  <m:oMath xmlns:m="http://schemas.openxmlformats.org/officeDocument/2006/math">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oMath>
                </a14:m>
                <a:r>
                  <a:rPr lang="zh-CN" altLang="en-US" sz="1600" dirty="0"/>
                  <a:t>偶对称；</a:t>
                </a:r>
                <a14:m>
                  <m:oMath xmlns:m="http://schemas.openxmlformats.org/officeDocument/2006/math">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oMath>
                </a14:m>
                <a:r>
                  <a:rPr lang="zh-CN" altLang="en-US" sz="1600" dirty="0"/>
                  <a:t>在</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=0</m:t>
                    </m:r>
                  </m:oMath>
                </a14:m>
                <a:r>
                  <a:rPr lang="zh-CN" altLang="en-US" sz="1600" dirty="0"/>
                  <a:t>偶对称，</a:t>
                </a:r>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oMath>
                </a14:m>
                <a:r>
                  <a:rPr lang="zh-CN" altLang="en-US" sz="1600" dirty="0"/>
                  <a:t>奇对称</a:t>
                </a:r>
                <a:endParaRPr lang="en-US" altLang="zh-CN" sz="1600" dirty="0"/>
              </a:p>
              <a:p>
                <a:r>
                  <a:rPr lang="zh-CN" altLang="en-US" sz="1800" dirty="0"/>
                  <a:t>一般情况</a:t>
                </a:r>
                <a:endParaRPr lang="en-US" altLang="zh-CN" sz="1800" dirty="0"/>
              </a:p>
              <a:p>
                <a:pPr lvl="1"/>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𝑁</m:t>
                            </m:r>
                          </m:e>
                        </m:rad>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sup>
                      <m:e>
                        <m:r>
                          <a:rPr lang="en-US" altLang="zh-CN" sz="1600" b="0" i="1" smtClean="0">
                            <a:latin typeface="Cambria Math" panose="02040503050406030204" pitchFamily="18" charset="0"/>
                          </a:rPr>
                          <m:t>𝑥</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𝑛</m:t>
                            </m:r>
                          </m:e>
                        </m:d>
                      </m:e>
                    </m:nary>
                  </m:oMath>
                </a14:m>
                <a:endParaRPr lang="en-US" altLang="zh-CN" sz="1600" b="0" dirty="0"/>
              </a:p>
              <a:p>
                <a:pPr lvl="1"/>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𝑁</m:t>
                            </m:r>
                          </m:den>
                        </m:f>
                      </m:e>
                    </m:rad>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sup>
                      <m:e>
                        <m:r>
                          <a:rPr lang="en-US" altLang="zh-CN" sz="1600" b="0" i="1" smtClean="0">
                            <a:latin typeface="Cambria Math" panose="02040503050406030204" pitchFamily="18" charset="0"/>
                          </a:rPr>
                          <m:t>𝑥</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𝑛</m:t>
                            </m:r>
                          </m:e>
                        </m: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cos</m:t>
                            </m:r>
                          </m:fName>
                          <m:e>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𝜋</m:t>
                                    </m:r>
                                  </m:num>
                                  <m:den>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𝑁</m:t>
                                    </m:r>
                                  </m:den>
                                </m:f>
                              </m:e>
                            </m:d>
                          </m:e>
                        </m:func>
                      </m:e>
                    </m:nary>
                  </m:oMath>
                </a14:m>
                <a:endParaRPr lang="en-US" altLang="zh-CN" sz="1600" dirty="0"/>
              </a:p>
              <a:p>
                <a:pPr lvl="1"/>
                <a14:m>
                  <m:oMath xmlns:m="http://schemas.openxmlformats.org/officeDocument/2006/math">
                    <m:r>
                      <a:rPr lang="en-US" altLang="zh-CN" sz="1600" b="0" i="1" smtClean="0">
                        <a:latin typeface="Cambria Math" panose="02040503050406030204" pitchFamily="18" charset="0"/>
                      </a:rPr>
                      <m:t>𝑥</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𝑛</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𝑁</m:t>
                            </m:r>
                          </m:e>
                        </m:rad>
                      </m:den>
                    </m:f>
                    <m:r>
                      <a:rPr lang="en-US" altLang="zh-CN" sz="1600" b="0" i="1" smtClean="0">
                        <a:latin typeface="Cambria Math" panose="02040503050406030204" pitchFamily="18" charset="0"/>
                      </a:rPr>
                      <m:t>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𝑁</m:t>
                            </m:r>
                          </m:den>
                        </m:f>
                      </m:e>
                    </m:rad>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sup>
                      <m:e>
                        <m:r>
                          <a:rPr lang="en-US" altLang="zh-CN" sz="1600" b="0" i="1" smtClean="0">
                            <a:latin typeface="Cambria Math" panose="02040503050406030204" pitchFamily="18" charset="0"/>
                          </a:rPr>
                          <m:t>𝑋</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cos</m:t>
                            </m:r>
                          </m:fName>
                          <m:e>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𝜋</m:t>
                                    </m:r>
                                  </m:num>
                                  <m:den>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𝑁</m:t>
                                    </m:r>
                                  </m:den>
                                </m:f>
                              </m:e>
                            </m:d>
                          </m:e>
                        </m:fun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nary>
                  </m:oMath>
                </a14:m>
                <a:endParaRPr lang="en-US" altLang="zh-CN" sz="1600" dirty="0"/>
              </a:p>
              <a:p>
                <a:r>
                  <a:rPr lang="zh-CN" altLang="en-US" sz="1800" dirty="0"/>
                  <a:t>矩阵形式</a:t>
                </a:r>
                <a:endParaRPr lang="en-US" altLang="zh-CN" sz="1800" dirty="0"/>
              </a:p>
              <a:p>
                <a:pPr lvl="1"/>
                <a14:m>
                  <m:oMath xmlns:m="http://schemas.openxmlformats.org/officeDocument/2006/math">
                    <m:r>
                      <a:rPr lang="en-US" altLang="zh-CN" sz="1600" b="1" i="1" smtClean="0">
                        <a:latin typeface="Cambria Math" panose="02040503050406030204" pitchFamily="18" charset="0"/>
                      </a:rPr>
                      <m:t>𝑿</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𝐶</m:t>
                    </m:r>
                    <m:r>
                      <a:rPr lang="en-US" altLang="zh-CN" sz="1600" b="1" i="1" smtClean="0">
                        <a:latin typeface="Cambria Math" panose="02040503050406030204" pitchFamily="18" charset="0"/>
                      </a:rPr>
                      <m:t>𝒙</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𝑐</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e>
                        </m:d>
                      </m:e>
                    </m:d>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𝑐</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e>
                    </m:d>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m>
                          <m:mPr>
                            <m:mcs>
                              <m:mc>
                                <m:mcPr>
                                  <m:count m:val="1"/>
                                  <m:mcJc m:val="center"/>
                                </m:mcPr>
                              </m:mc>
                            </m:mcs>
                            <m:ctrlPr>
                              <a:rPr lang="en-US" altLang="zh-CN" sz="1600" b="0" i="1" smtClean="0">
                                <a:latin typeface="Cambria Math" panose="02040503050406030204" pitchFamily="18" charset="0"/>
                              </a:rPr>
                            </m:ctrlPr>
                          </m:mPr>
                          <m:mr>
                            <m:e>
                              <m:f>
                                <m:fPr>
                                  <m:ctrlPr>
                                    <a:rPr lang="en-US" altLang="zh-CN" sz="1600" b="0" i="1" smtClean="0">
                                      <a:latin typeface="Cambria Math" panose="02040503050406030204" pitchFamily="18" charset="0"/>
                                    </a:rPr>
                                  </m:ctrlPr>
                                </m:fPr>
                                <m:num>
                                  <m:r>
                                    <m:rPr>
                                      <m:brk m:alnAt="7"/>
                                    </m:rP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𝑁</m:t>
                                      </m:r>
                                    </m:e>
                                  </m:rad>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mr>
                          <m:m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𝑁</m:t>
                                  </m:r>
                                </m:e>
                              </m:ra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cos</m:t>
                                  </m:r>
                                </m:fName>
                                <m:e>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𝜋</m:t>
                                          </m:r>
                                        </m:num>
                                        <m:den>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𝑁</m:t>
                                          </m:r>
                                        </m:den>
                                      </m:f>
                                    </m:e>
                                  </m:d>
                                </m:e>
                              </m:fun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m:t>
                              </m:r>
                            </m:e>
                          </m:mr>
                        </m:m>
                      </m:e>
                    </m:d>
                  </m:oMath>
                </a14:m>
                <a:r>
                  <a:rPr lang="en-US" altLang="zh-CN" sz="1600" dirty="0"/>
                  <a:t>,</a:t>
                </a:r>
                <a:r>
                  <a:rPr lang="zh-CN" altLang="en-US" sz="1600" dirty="0"/>
                  <a:t>且</a:t>
                </a:r>
                <a14:m>
                  <m:oMath xmlns:m="http://schemas.openxmlformats.org/officeDocument/2006/math">
                    <m:r>
                      <a:rPr lang="en-US" altLang="zh-CN" sz="1600" b="1" i="1" smtClean="0">
                        <a:latin typeface="Cambria Math" panose="02040503050406030204" pitchFamily="18" charset="0"/>
                      </a:rPr>
                      <m:t>𝒙</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𝐶</m:t>
                        </m:r>
                      </m:e>
                      <m:sup>
                        <m:r>
                          <a:rPr lang="en-US" altLang="zh-CN" sz="1600" b="0" i="1" smtClean="0">
                            <a:latin typeface="Cambria Math" panose="02040503050406030204" pitchFamily="18" charset="0"/>
                          </a:rPr>
                          <m:t>−1</m:t>
                        </m:r>
                      </m:sup>
                    </m:sSup>
                    <m:r>
                      <a:rPr lang="en-US" altLang="zh-CN" sz="1600" b="1" i="1" smtClean="0">
                        <a:latin typeface="Cambria Math" panose="02040503050406030204" pitchFamily="18" charset="0"/>
                      </a:rPr>
                      <m:t>𝑿</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𝐶</m:t>
                        </m:r>
                      </m:e>
                      <m:sup>
                        <m:r>
                          <a:rPr lang="en-US" altLang="zh-CN" sz="1600" b="0" i="1" smtClean="0">
                            <a:latin typeface="Cambria Math" panose="02040503050406030204" pitchFamily="18" charset="0"/>
                          </a:rPr>
                          <m:t>𝑡</m:t>
                        </m:r>
                      </m:sup>
                    </m:sSup>
                    <m:r>
                      <a:rPr lang="en-US" altLang="zh-CN" sz="1600" b="1" i="1" smtClean="0">
                        <a:latin typeface="Cambria Math" panose="02040503050406030204" pitchFamily="18" charset="0"/>
                      </a:rPr>
                      <m:t>𝑿</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𝐶</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𝐶</m:t>
                        </m:r>
                      </m:e>
                      <m:sup>
                        <m:r>
                          <a:rPr lang="en-US" altLang="zh-CN" sz="1600" b="0" i="1" smtClean="0">
                            <a:latin typeface="Cambria Math" panose="02040503050406030204" pitchFamily="18" charset="0"/>
                          </a:rPr>
                          <m:t>−1</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𝐶</m:t>
                        </m:r>
                      </m:e>
                      <m:sup>
                        <m:r>
                          <a:rPr lang="en-US" altLang="zh-CN" sz="1600" b="0" i="1" smtClean="0">
                            <a:latin typeface="Cambria Math" panose="02040503050406030204" pitchFamily="18" charset="0"/>
                          </a:rPr>
                          <m:t>𝑡</m:t>
                        </m:r>
                      </m:sup>
                    </m:sSup>
                  </m:oMath>
                </a14:m>
                <a:endParaRPr lang="zh-CN" altLang="en-US"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b="-7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50250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a:t>
            </a:r>
            <a:r>
              <a:rPr lang="zh-CN" altLang="en-US" dirty="0"/>
              <a:t>个</a:t>
            </a:r>
            <a:r>
              <a:rPr lang="en-US" altLang="zh-CN" dirty="0"/>
              <a:t>8x8</a:t>
            </a:r>
            <a:r>
              <a:rPr lang="zh-CN" altLang="en-US" dirty="0"/>
              <a:t>的</a:t>
            </a:r>
            <a:r>
              <a:rPr lang="en-US" altLang="zh-CN" dirty="0"/>
              <a:t>2</a:t>
            </a:r>
            <a:r>
              <a:rPr lang="zh-CN" altLang="en-US" dirty="0"/>
              <a:t>维</a:t>
            </a:r>
            <a:r>
              <a:rPr lang="en-US" altLang="zh-CN" dirty="0"/>
              <a:t>DCT</a:t>
            </a:r>
            <a:r>
              <a:rPr lang="zh-CN" altLang="en-US" dirty="0"/>
              <a:t>基函数</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691680" y="685800"/>
            <a:ext cx="5887083" cy="5901801"/>
          </a:xfrm>
          <a:prstGeom prst="rect">
            <a:avLst/>
          </a:prstGeom>
        </p:spPr>
      </p:pic>
    </p:spTree>
    <p:extLst>
      <p:ext uri="{BB962C8B-B14F-4D97-AF65-F5344CB8AC3E}">
        <p14:creationId xmlns:p14="http://schemas.microsoft.com/office/powerpoint/2010/main" val="14118614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DCT(Discrete)</a:t>
            </a:r>
            <a:r>
              <a:rPr lang="zh-CN" altLang="en-US" dirty="0"/>
              <a:t>变换的例子</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800" dirty="0"/>
                  <a:t>假设图像大小为</a:t>
                </a:r>
                <a:r>
                  <a:rPr lang="en-US" altLang="zh-CN" sz="2800" dirty="0"/>
                  <a:t> 8</a:t>
                </a:r>
                <a14:m>
                  <m:oMath xmlns:m="http://schemas.openxmlformats.org/officeDocument/2006/math">
                    <m:r>
                      <a:rPr lang="en-US" altLang="zh-CN" sz="2800" b="0" i="1" smtClean="0">
                        <a:latin typeface="Cambria Math" panose="02040503050406030204" pitchFamily="18" charset="0"/>
                      </a:rPr>
                      <m:t>×8</m:t>
                    </m:r>
                  </m:oMath>
                </a14:m>
                <a:r>
                  <a:rPr lang="zh-CN" altLang="en-US" sz="2800" dirty="0"/>
                  <a:t>的字符图像</a:t>
                </a:r>
                <a:endParaRPr lang="en-US" altLang="zh-CN" sz="2800" dirty="0"/>
              </a:p>
              <a:p>
                <a:endParaRPr lang="en-US" altLang="zh-CN" sz="2800" dirty="0"/>
              </a:p>
              <a:p>
                <a:endParaRPr lang="en-US" altLang="zh-CN" sz="2800" dirty="0"/>
              </a:p>
              <a:p>
                <a:r>
                  <a:rPr lang="en-US" altLang="zh-CN" sz="2800" dirty="0"/>
                  <a:t>DCT</a:t>
                </a:r>
                <a:r>
                  <a:rPr lang="zh-CN" altLang="en-US" sz="2800" dirty="0"/>
                  <a:t>基函数</a:t>
                </a:r>
                <a:endParaRPr lang="en-US" altLang="zh-CN"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525"/>
                </a:stretch>
              </a:blipFill>
            </p:spPr>
            <p:txBody>
              <a:bodyPr/>
              <a:lstStyle/>
              <a:p>
                <a:r>
                  <a:rPr lang="zh-CN" altLang="en-US">
                    <a:noFill/>
                  </a:rPr>
                  <a:t> </a:t>
                </a:r>
              </a:p>
            </p:txBody>
          </p:sp>
        </mc:Fallback>
      </mc:AlternateContent>
      <p:pic>
        <p:nvPicPr>
          <p:cNvPr id="121858" name="Picture 2" descr="https://upload.wikimedia.org/wikipedia/commons/1/1a/Letter-a-8x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721742"/>
            <a:ext cx="2286000" cy="771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81200" y="2493267"/>
            <a:ext cx="5486400" cy="307777"/>
          </a:xfrm>
          <a:prstGeom prst="rect">
            <a:avLst/>
          </a:prstGeom>
        </p:spPr>
        <p:txBody>
          <a:bodyPr wrap="square">
            <a:spAutoFit/>
          </a:bodyPr>
          <a:lstStyle/>
          <a:p>
            <a:r>
              <a:rPr lang="zh-CN" altLang="en-US" sz="1400" dirty="0">
                <a:solidFill>
                  <a:srgbClr val="222222"/>
                </a:solidFill>
                <a:latin typeface="Arial" panose="020B0604020202020204" pitchFamily="34" charset="0"/>
              </a:rPr>
              <a:t>原始大小图像</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扩大</a:t>
            </a:r>
            <a:r>
              <a:rPr lang="en-US" altLang="zh-CN" sz="1400" dirty="0">
                <a:solidFill>
                  <a:srgbClr val="222222"/>
                </a:solidFill>
                <a:latin typeface="Arial" panose="020B0604020202020204" pitchFamily="34" charset="0"/>
              </a:rPr>
              <a:t>10</a:t>
            </a:r>
            <a:r>
              <a:rPr lang="zh-CN" altLang="en-US" sz="1400" dirty="0">
                <a:solidFill>
                  <a:srgbClr val="222222"/>
                </a:solidFill>
                <a:latin typeface="Arial" panose="020B0604020202020204" pitchFamily="34" charset="0"/>
              </a:rPr>
              <a:t>倍</a:t>
            </a:r>
            <a:r>
              <a:rPr lang="en-US" altLang="zh-CN" sz="1400" dirty="0">
                <a:solidFill>
                  <a:srgbClr val="222222"/>
                </a:solidFill>
                <a:latin typeface="Arial" panose="020B0604020202020204" pitchFamily="34" charset="0"/>
              </a:rPr>
              <a:t>(</a:t>
            </a:r>
            <a:r>
              <a:rPr lang="zh-CN" altLang="en-US" sz="1400" dirty="0">
                <a:solidFill>
                  <a:srgbClr val="222222"/>
                </a:solidFill>
                <a:latin typeface="Arial" panose="020B0604020202020204" pitchFamily="34" charset="0"/>
              </a:rPr>
              <a:t>最近邻方法</a:t>
            </a:r>
            <a:r>
              <a:rPr lang="en-US" altLang="zh-CN" sz="1400" dirty="0">
                <a:solidFill>
                  <a:srgbClr val="222222"/>
                </a:solidFill>
                <a:latin typeface="Arial" panose="020B0604020202020204" pitchFamily="34" charset="0"/>
              </a:rPr>
              <a:t>), </a:t>
            </a:r>
            <a:r>
              <a:rPr lang="zh-CN" altLang="en-US" sz="1400" dirty="0">
                <a:solidFill>
                  <a:srgbClr val="222222"/>
                </a:solidFill>
                <a:latin typeface="Arial" panose="020B0604020202020204" pitchFamily="34" charset="0"/>
              </a:rPr>
              <a:t>扩大</a:t>
            </a:r>
            <a:r>
              <a:rPr lang="en-US" altLang="zh-CN" sz="1400" dirty="0">
                <a:solidFill>
                  <a:srgbClr val="222222"/>
                </a:solidFill>
                <a:latin typeface="Arial" panose="020B0604020202020204" pitchFamily="34" charset="0"/>
              </a:rPr>
              <a:t>10</a:t>
            </a:r>
            <a:r>
              <a:rPr lang="zh-CN" altLang="en-US" sz="1400" dirty="0">
                <a:solidFill>
                  <a:srgbClr val="222222"/>
                </a:solidFill>
                <a:latin typeface="Arial" panose="020B0604020202020204" pitchFamily="34" charset="0"/>
              </a:rPr>
              <a:t>倍</a:t>
            </a:r>
            <a:r>
              <a:rPr lang="en-US" altLang="zh-CN" sz="1400" dirty="0">
                <a:solidFill>
                  <a:srgbClr val="222222"/>
                </a:solidFill>
                <a:latin typeface="Arial" panose="020B0604020202020204" pitchFamily="34" charset="0"/>
              </a:rPr>
              <a:t>(</a:t>
            </a:r>
            <a:r>
              <a:rPr lang="zh-CN" altLang="en-US" sz="1400" dirty="0">
                <a:solidFill>
                  <a:srgbClr val="222222"/>
                </a:solidFill>
                <a:latin typeface="Arial" panose="020B0604020202020204" pitchFamily="34" charset="0"/>
              </a:rPr>
              <a:t>双线性差值</a:t>
            </a:r>
            <a:r>
              <a:rPr lang="en-US" altLang="zh-CN" sz="1400" dirty="0">
                <a:solidFill>
                  <a:srgbClr val="222222"/>
                </a:solidFill>
                <a:latin typeface="Arial" panose="020B0604020202020204" pitchFamily="34" charset="0"/>
              </a:rPr>
              <a:t>).</a:t>
            </a:r>
            <a:endParaRPr lang="zh-CN" altLang="en-US" sz="1400" dirty="0"/>
          </a:p>
        </p:txBody>
      </p:sp>
      <p:pic>
        <p:nvPicPr>
          <p:cNvPr id="121860" name="Picture 4" descr="https://upload.wikimedia.org/wikipedia/commons/6/63/Dct-tab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3323878"/>
            <a:ext cx="3486844" cy="3486844"/>
          </a:xfrm>
          <a:prstGeom prst="rect">
            <a:avLst/>
          </a:prstGeom>
          <a:noFill/>
          <a:extLst>
            <a:ext uri="{909E8E84-426E-40DD-AFC4-6F175D3DCCD1}">
              <a14:hiddenFill xmlns:a14="http://schemas.microsoft.com/office/drawing/2010/main">
                <a:solidFill>
                  <a:srgbClr val="FFFFFF"/>
                </a:solidFill>
              </a14:hiddenFill>
            </a:ext>
          </a:extLst>
        </p:spPr>
      </p:pic>
      <p:pic>
        <p:nvPicPr>
          <p:cNvPr id="121862" name="Picture 6" descr="https://upload.wikimedia.org/wikipedia/commons/thumb/2/24/DCT-8x8.png/250px-DCT-8x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766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617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a:t>
            </a:r>
            <a:r>
              <a:rPr lang="zh-CN" altLang="en-US" dirty="0"/>
              <a:t>变换的例子</a:t>
            </a:r>
          </a:p>
        </p:txBody>
      </p:sp>
      <p:sp>
        <p:nvSpPr>
          <p:cNvPr id="3" name="内容占位符 2"/>
          <p:cNvSpPr>
            <a:spLocks noGrp="1"/>
          </p:cNvSpPr>
          <p:nvPr>
            <p:ph idx="1"/>
          </p:nvPr>
        </p:nvSpPr>
        <p:spPr/>
        <p:txBody>
          <a:bodyPr/>
          <a:lstStyle/>
          <a:p>
            <a:r>
              <a:rPr lang="en-US" altLang="zh-CN" dirty="0"/>
              <a:t>DCT</a:t>
            </a:r>
            <a:r>
              <a:rPr lang="zh-CN" altLang="en-US" dirty="0"/>
              <a:t>系数</a:t>
            </a:r>
            <a:endParaRPr lang="en-US" altLang="zh-CN" dirty="0"/>
          </a:p>
          <a:p>
            <a:endParaRPr lang="en-US" altLang="zh-CN" dirty="0"/>
          </a:p>
          <a:p>
            <a:endParaRPr lang="en-US" altLang="zh-CN" dirty="0"/>
          </a:p>
          <a:p>
            <a:endParaRPr lang="en-US" altLang="zh-CN" dirty="0"/>
          </a:p>
          <a:p>
            <a:endParaRPr lang="en-US" altLang="zh-CN" dirty="0"/>
          </a:p>
          <a:p>
            <a:r>
              <a:rPr lang="zh-CN" altLang="en-US" dirty="0"/>
              <a:t>基函数和变换系数之间的关系</a:t>
            </a:r>
            <a:r>
              <a:rPr lang="en-US" altLang="zh-CN" dirty="0"/>
              <a:t>?</a:t>
            </a:r>
            <a:endParaRPr lang="zh-CN" altLang="en-US" dirty="0"/>
          </a:p>
        </p:txBody>
      </p:sp>
      <p:pic>
        <p:nvPicPr>
          <p:cNvPr id="6" name="图片 5"/>
          <p:cNvPicPr>
            <a:picLocks noChangeAspect="1"/>
          </p:cNvPicPr>
          <p:nvPr/>
        </p:nvPicPr>
        <p:blipFill>
          <a:blip r:embed="rId2"/>
          <a:stretch>
            <a:fillRect/>
          </a:stretch>
        </p:blipFill>
        <p:spPr>
          <a:xfrm>
            <a:off x="1154113" y="1825498"/>
            <a:ext cx="6955631" cy="210749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300" y="4702906"/>
            <a:ext cx="3202399" cy="1076325"/>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85800" y="5779231"/>
                <a:ext cx="8153400" cy="584775"/>
              </a:xfrm>
              <a:prstGeom prst="rect">
                <a:avLst/>
              </a:prstGeom>
            </p:spPr>
            <p:txBody>
              <a:bodyPr wrap="square">
                <a:spAutoFit/>
              </a:bodyPr>
              <a:lstStyle/>
              <a:p>
                <a:r>
                  <a:rPr lang="zh-CN" altLang="en-US" sz="1600" dirty="0">
                    <a:solidFill>
                      <a:srgbClr val="222222"/>
                    </a:solidFill>
                    <a:latin typeface="Arial" panose="020B0604020202020204" pitchFamily="34" charset="0"/>
                  </a:rPr>
                  <a:t>左边为最后图像</a:t>
                </a:r>
                <a:r>
                  <a:rPr lang="en-US" altLang="zh-CN" sz="1600" dirty="0">
                    <a:solidFill>
                      <a:srgbClr val="222222"/>
                    </a:solidFill>
                    <a:latin typeface="Arial" panose="020B0604020202020204" pitchFamily="34" charset="0"/>
                  </a:rPr>
                  <a:t>. </a:t>
                </a:r>
                <a:r>
                  <a:rPr lang="zh-CN" altLang="en-US" sz="1600" dirty="0">
                    <a:solidFill>
                      <a:srgbClr val="222222"/>
                    </a:solidFill>
                    <a:latin typeface="Arial" panose="020B0604020202020204" pitchFamily="34" charset="0"/>
                  </a:rPr>
                  <a:t>中间是加权函数</a:t>
                </a:r>
                <a:r>
                  <a:rPr lang="en-US" altLang="zh-CN" sz="1600" dirty="0">
                    <a:solidFill>
                      <a:srgbClr val="222222"/>
                    </a:solidFill>
                    <a:latin typeface="Arial" panose="020B0604020202020204" pitchFamily="34" charset="0"/>
                  </a:rPr>
                  <a:t> (</a:t>
                </a:r>
                <a:r>
                  <a:rPr lang="zh-CN" altLang="en-US" sz="1600" dirty="0">
                    <a:solidFill>
                      <a:srgbClr val="222222"/>
                    </a:solidFill>
                    <a:latin typeface="Arial" panose="020B0604020202020204" pitchFamily="34" charset="0"/>
                  </a:rPr>
                  <a:t>基</a:t>
                </a:r>
                <a14:m>
                  <m:oMath xmlns:m="http://schemas.openxmlformats.org/officeDocument/2006/math">
                    <m:r>
                      <a:rPr lang="en-US" altLang="zh-CN" sz="1600" b="0" i="1" smtClean="0">
                        <a:solidFill>
                          <a:srgbClr val="222222"/>
                        </a:solidFill>
                        <a:latin typeface="Cambria Math" panose="02040503050406030204" pitchFamily="18" charset="0"/>
                      </a:rPr>
                      <m:t>×</m:t>
                    </m:r>
                  </m:oMath>
                </a14:m>
                <a:r>
                  <a:rPr lang="zh-CN" altLang="en-US" sz="1600" dirty="0">
                    <a:solidFill>
                      <a:srgbClr val="222222"/>
                    </a:solidFill>
                    <a:latin typeface="Arial" panose="020B0604020202020204" pitchFamily="34" charset="0"/>
                  </a:rPr>
                  <a:t>系数</a:t>
                </a:r>
                <a:r>
                  <a:rPr lang="en-US" altLang="zh-CN" sz="1600" dirty="0">
                    <a:solidFill>
                      <a:srgbClr val="222222"/>
                    </a:solidFill>
                    <a:latin typeface="Arial" panose="020B0604020202020204" pitchFamily="34" charset="0"/>
                  </a:rPr>
                  <a:t>) </a:t>
                </a:r>
                <a:r>
                  <a:rPr lang="zh-CN" altLang="en-US" sz="1600" dirty="0">
                    <a:solidFill>
                      <a:srgbClr val="222222"/>
                    </a:solidFill>
                    <a:latin typeface="Arial" panose="020B0604020202020204" pitchFamily="34" charset="0"/>
                  </a:rPr>
                  <a:t>加入到左边图像后更新显示</a:t>
                </a:r>
                <a:r>
                  <a:rPr lang="en-US" altLang="zh-CN" sz="1600" dirty="0">
                    <a:solidFill>
                      <a:srgbClr val="222222"/>
                    </a:solidFill>
                    <a:latin typeface="Arial" panose="020B0604020202020204" pitchFamily="34" charset="0"/>
                  </a:rPr>
                  <a:t>.</a:t>
                </a:r>
                <a:r>
                  <a:rPr lang="zh-CN" altLang="en-US" sz="1600" dirty="0">
                    <a:solidFill>
                      <a:srgbClr val="222222"/>
                    </a:solidFill>
                    <a:latin typeface="Arial" panose="020B0604020202020204" pitchFamily="34" charset="0"/>
                  </a:rPr>
                  <a:t>右边是当前函数和相应的系数</a:t>
                </a:r>
                <a:r>
                  <a:rPr lang="en-US" altLang="zh-CN" sz="1600" dirty="0">
                    <a:solidFill>
                      <a:srgbClr val="222222"/>
                    </a:solidFill>
                    <a:latin typeface="Arial" panose="020B0604020202020204" pitchFamily="34" charset="0"/>
                  </a:rPr>
                  <a:t>.</a:t>
                </a:r>
                <a:r>
                  <a:rPr lang="zh-CN" altLang="en-US" sz="1600" dirty="0">
                    <a:solidFill>
                      <a:srgbClr val="222222"/>
                    </a:solidFill>
                    <a:latin typeface="Arial" panose="020B0604020202020204" pitchFamily="34" charset="0"/>
                  </a:rPr>
                  <a:t>图像使用双线性差值扩大</a:t>
                </a:r>
                <a:r>
                  <a:rPr lang="en-US" altLang="zh-CN" sz="1600" dirty="0">
                    <a:solidFill>
                      <a:srgbClr val="222222"/>
                    </a:solidFill>
                    <a:latin typeface="Arial" panose="020B0604020202020204" pitchFamily="34" charset="0"/>
                  </a:rPr>
                  <a:t>10</a:t>
                </a:r>
                <a:r>
                  <a:rPr lang="zh-CN" altLang="en-US" sz="1600" dirty="0">
                    <a:solidFill>
                      <a:srgbClr val="222222"/>
                    </a:solidFill>
                    <a:latin typeface="Arial" panose="020B0604020202020204" pitchFamily="34" charset="0"/>
                  </a:rPr>
                  <a:t>倍后用于显示</a:t>
                </a:r>
                <a:r>
                  <a:rPr lang="en-US" altLang="zh-CN" sz="1600" dirty="0">
                    <a:solidFill>
                      <a:srgbClr val="222222"/>
                    </a:solidFill>
                    <a:latin typeface="Arial" panose="020B0604020202020204" pitchFamily="34" charset="0"/>
                  </a:rPr>
                  <a:t>.</a:t>
                </a:r>
                <a:endParaRPr lang="zh-CN"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685800" y="5779231"/>
                <a:ext cx="8153400" cy="584775"/>
              </a:xfrm>
              <a:prstGeom prst="rect">
                <a:avLst/>
              </a:prstGeom>
              <a:blipFill>
                <a:blip r:embed="rId4"/>
                <a:stretch>
                  <a:fillRect l="-449" t="-3125" b="-12500"/>
                </a:stretch>
              </a:blipFill>
            </p:spPr>
            <p:txBody>
              <a:bodyPr/>
              <a:lstStyle/>
              <a:p>
                <a:r>
                  <a:rPr lang="zh-CN" altLang="en-US">
                    <a:noFill/>
                  </a:rPr>
                  <a:t> </a:t>
                </a:r>
              </a:p>
            </p:txBody>
          </p:sp>
        </mc:Fallback>
      </mc:AlternateContent>
      <p:pic>
        <p:nvPicPr>
          <p:cNvPr id="9" name="Picture 4" descr="https://upload.wikimedia.org/wikipedia/commons/6/63/Dct-tab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4258352"/>
            <a:ext cx="1492596" cy="149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024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zh-CN" altLang="en-US">
                <a:ea typeface="宋体" panose="02010600030101010101" pitchFamily="2" charset="-122"/>
              </a:rPr>
              <a:t>JPEG图像压缩的基本流程</a:t>
            </a:r>
          </a:p>
        </p:txBody>
      </p:sp>
      <p:sp>
        <p:nvSpPr>
          <p:cNvPr id="6147" name="Rectangle 3"/>
          <p:cNvSpPr>
            <a:spLocks noGrp="1" noChangeArrowheads="1"/>
          </p:cNvSpPr>
          <p:nvPr>
            <p:ph type="body" idx="4294967295"/>
          </p:nvPr>
        </p:nvSpPr>
        <p:spPr/>
        <p:txBody>
          <a:bodyPr/>
          <a:lstStyle/>
          <a:p>
            <a:r>
              <a:rPr lang="zh-CN" altLang="en-US" sz="2800">
                <a:ea typeface="宋体" panose="02010600030101010101" pitchFamily="2" charset="-122"/>
              </a:rPr>
              <a:t>RGB-&gt;YCbCr</a:t>
            </a:r>
          </a:p>
          <a:p>
            <a:pPr lvl="1"/>
            <a:r>
              <a:rPr lang="zh-CN" altLang="en-US" sz="2400">
                <a:ea typeface="宋体" panose="02010600030101010101" pitchFamily="2" charset="-122"/>
              </a:rPr>
              <a:t>注意</a:t>
            </a:r>
            <a:r>
              <a:rPr lang="en-US" altLang="zh-CN" sz="2400">
                <a:ea typeface="宋体" panose="02010600030101010101" pitchFamily="2" charset="-122"/>
              </a:rPr>
              <a:t>Cb+128,Cr+128</a:t>
            </a:r>
          </a:p>
          <a:p>
            <a:r>
              <a:rPr lang="en-US" altLang="zh-CN" sz="2800">
                <a:ea typeface="宋体" panose="02010600030101010101" pitchFamily="2" charset="-122"/>
              </a:rPr>
              <a:t>Y-128</a:t>
            </a:r>
          </a:p>
          <a:p>
            <a:r>
              <a:rPr lang="zh-CN" altLang="en-US" sz="2800">
                <a:ea typeface="宋体" panose="02010600030101010101" pitchFamily="2" charset="-122"/>
              </a:rPr>
              <a:t>亮度和色度分量分别分块做DCT变换</a:t>
            </a:r>
          </a:p>
          <a:p>
            <a:r>
              <a:rPr lang="zh-CN" altLang="en-US" sz="2800">
                <a:ea typeface="宋体" panose="02010600030101010101" pitchFamily="2" charset="-122"/>
              </a:rPr>
              <a:t>亮度和色度分量分别用不同的量化矩阵进行量化</a:t>
            </a:r>
          </a:p>
          <a:p>
            <a:pPr lvl="1"/>
            <a:r>
              <a:rPr lang="zh-CN" altLang="en-US" sz="2400">
                <a:ea typeface="宋体" panose="02010600030101010101" pitchFamily="2" charset="-122"/>
              </a:rPr>
              <a:t>注意量化矩阵的计算公式</a:t>
            </a:r>
          </a:p>
          <a:p>
            <a:r>
              <a:rPr lang="zh-CN" altLang="en-US" sz="2800">
                <a:ea typeface="宋体" panose="02010600030101010101" pitchFamily="2" charset="-122"/>
              </a:rPr>
              <a:t>DC系数进行处理，ZigZag扫描</a:t>
            </a:r>
          </a:p>
          <a:p>
            <a:r>
              <a:rPr lang="zh-CN" altLang="en-US" sz="2800">
                <a:ea typeface="宋体" panose="02010600030101010101" pitchFamily="2" charset="-122"/>
              </a:rPr>
              <a:t>熵编码</a:t>
            </a:r>
          </a:p>
          <a:p>
            <a:endParaRPr lang="zh-CN" altLang="en-US" sz="2800">
              <a:ea typeface="宋体" panose="02010600030101010101" pitchFamily="2" charset="-122"/>
            </a:endParaRPr>
          </a:p>
          <a:p>
            <a:endParaRPr lang="zh-CN" altLang="en-US" sz="28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7171" name="Object 3"/>
          <p:cNvGraphicFramePr>
            <a:graphicFrameLocks noChangeAspect="1"/>
          </p:cNvGraphicFramePr>
          <p:nvPr/>
        </p:nvGraphicFramePr>
        <p:xfrm>
          <a:off x="539750" y="260350"/>
          <a:ext cx="8066088" cy="5980113"/>
        </p:xfrm>
        <a:graphic>
          <a:graphicData uri="http://schemas.openxmlformats.org/presentationml/2006/ole">
            <mc:AlternateContent xmlns:mc="http://schemas.openxmlformats.org/markup-compatibility/2006">
              <mc:Choice xmlns:v="urn:schemas-microsoft-com:vml" Requires="v">
                <p:oleObj spid="_x0000_s7189" r:id="rId4" imgW="7088400" imgH="5210640" progId="Visio.Drawing.11">
                  <p:embed/>
                </p:oleObj>
              </mc:Choice>
              <mc:Fallback>
                <p:oleObj r:id="rId4" imgW="7088400" imgH="521064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60350"/>
                        <a:ext cx="8066088"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a:ea typeface="宋体" panose="02010600030101010101" pitchFamily="2" charset="-122"/>
              </a:rPr>
              <a:t>标准量化表和量化因子</a:t>
            </a:r>
          </a:p>
        </p:txBody>
      </p:sp>
      <p:sp>
        <p:nvSpPr>
          <p:cNvPr id="819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8196" name="Object 4"/>
          <p:cNvGraphicFramePr>
            <a:graphicFrameLocks noChangeAspect="1"/>
          </p:cNvGraphicFramePr>
          <p:nvPr/>
        </p:nvGraphicFramePr>
        <p:xfrm>
          <a:off x="0" y="1539875"/>
          <a:ext cx="9144000" cy="809625"/>
        </p:xfrm>
        <a:graphic>
          <a:graphicData uri="http://schemas.openxmlformats.org/presentationml/2006/ole">
            <mc:AlternateContent xmlns:mc="http://schemas.openxmlformats.org/markup-compatibility/2006">
              <mc:Choice xmlns:v="urn:schemas-microsoft-com:vml" Requires="v">
                <p:oleObj spid="_x0000_s8234" r:id="rId4" imgW="5295900" imgH="457200" progId="Equation.3">
                  <p:embed/>
                </p:oleObj>
              </mc:Choice>
              <mc:Fallback>
                <p:oleObj r:id="rId4" imgW="5295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39875"/>
                        <a:ext cx="91440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7" name="Rectangle 5"/>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just" eaLnBrk="1" hangingPunct="1">
              <a:spcBef>
                <a:spcPct val="0"/>
              </a:spcBef>
              <a:buSzTx/>
              <a:buFontTx/>
              <a:buNone/>
            </a:pPr>
            <a:endParaRPr lang="zh-CN" altLang="en-US" sz="2800">
              <a:solidFill>
                <a:schemeClr val="bg1"/>
              </a:solidFill>
              <a:latin typeface="宋体" panose="02010600030101010101" pitchFamily="2" charset="-122"/>
            </a:endParaRPr>
          </a:p>
        </p:txBody>
      </p:sp>
      <p:graphicFrame>
        <p:nvGraphicFramePr>
          <p:cNvPr id="8198" name="Object 6"/>
          <p:cNvGraphicFramePr>
            <a:graphicFrameLocks noChangeAspect="1"/>
          </p:cNvGraphicFramePr>
          <p:nvPr/>
        </p:nvGraphicFramePr>
        <p:xfrm>
          <a:off x="250825" y="2708275"/>
          <a:ext cx="8497888" cy="3787775"/>
        </p:xfrm>
        <a:graphic>
          <a:graphicData uri="http://schemas.openxmlformats.org/presentationml/2006/ole">
            <mc:AlternateContent xmlns:mc="http://schemas.openxmlformats.org/markup-compatibility/2006">
              <mc:Choice xmlns:v="urn:schemas-microsoft-com:vml" Requires="v">
                <p:oleObj spid="_x0000_s8235" r:id="rId6" imgW="3683000" imgH="1828800" progId="Equation.3">
                  <p:embed/>
                </p:oleObj>
              </mc:Choice>
              <mc:Fallback>
                <p:oleObj r:id="rId6" imgW="3683000" imgH="1828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708275"/>
                        <a:ext cx="849788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Text Box 7"/>
          <p:cNvSpPr txBox="1">
            <a:spLocks noChangeArrowheads="1"/>
          </p:cNvSpPr>
          <p:nvPr/>
        </p:nvSpPr>
        <p:spPr bwMode="auto">
          <a:xfrm>
            <a:off x="323850" y="32131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3"/>
              </a:buBlip>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lgn="ctr" eaLnBrk="1" hangingPunct="1">
              <a:spcBef>
                <a:spcPct val="50000"/>
              </a:spcBef>
              <a:buSzTx/>
              <a:buFontTx/>
              <a:buNone/>
            </a:pPr>
            <a:r>
              <a:rPr lang="en-US" altLang="zh-CN" sz="1800">
                <a:latin typeface="Arial" panose="020B0604020202020204" pitchFamily="34" charset="0"/>
              </a:rPr>
              <a:t>JPEG</a:t>
            </a:r>
            <a:r>
              <a:rPr lang="zh-CN" altLang="en-US" sz="1800">
                <a:latin typeface="Arial" panose="020B0604020202020204" pitchFamily="34" charset="0"/>
              </a:rPr>
              <a:t>推荐的标准亮度量化表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54113" y="76200"/>
            <a:ext cx="7772400" cy="609600"/>
          </a:xfrm>
        </p:spPr>
        <p:txBody>
          <a:bodyPr/>
          <a:lstStyle/>
          <a:p>
            <a:r>
              <a:rPr lang="zh-CN" altLang="en-US">
                <a:ea typeface="宋体" panose="02010600030101010101" pitchFamily="2" charset="-122"/>
              </a:rPr>
              <a:t>实验内容</a:t>
            </a:r>
          </a:p>
        </p:txBody>
      </p:sp>
      <p:sp>
        <p:nvSpPr>
          <p:cNvPr id="5123" name="Rectangle 3"/>
          <p:cNvSpPr>
            <a:spLocks noGrp="1" noChangeArrowheads="1"/>
          </p:cNvSpPr>
          <p:nvPr>
            <p:ph type="body" idx="4294967295"/>
          </p:nvPr>
        </p:nvSpPr>
        <p:spPr>
          <a:xfrm>
            <a:off x="900113" y="1052736"/>
            <a:ext cx="7939087" cy="5400452"/>
          </a:xfrm>
        </p:spPr>
        <p:txBody>
          <a:bodyPr/>
          <a:lstStyle/>
          <a:p>
            <a:r>
              <a:rPr lang="zh-CN" altLang="en-US" sz="2400" b="1" dirty="0">
                <a:solidFill>
                  <a:srgbClr val="0000FF"/>
                </a:solidFill>
                <a:ea typeface="宋体" panose="02010600030101010101" pitchFamily="2" charset="-122"/>
              </a:rPr>
              <a:t>实验二</a:t>
            </a:r>
          </a:p>
          <a:p>
            <a:pPr lvl="1"/>
            <a:r>
              <a:rPr lang="zh-CN" altLang="en-US" sz="2000" dirty="0">
                <a:ea typeface="宋体" panose="02010600030101010101" pitchFamily="2" charset="-122"/>
              </a:rPr>
              <a:t>能对音频文件进行</a:t>
            </a:r>
            <a:r>
              <a:rPr lang="en-US" altLang="zh-CN" sz="2000" dirty="0">
                <a:ea typeface="宋体" panose="02010600030101010101" pitchFamily="2" charset="-122"/>
              </a:rPr>
              <a:t>DFT</a:t>
            </a:r>
            <a:r>
              <a:rPr lang="zh-CN" altLang="en-US" sz="2000" dirty="0">
                <a:ea typeface="宋体" panose="02010600030101010101" pitchFamily="2" charset="-122"/>
              </a:rPr>
              <a:t>，</a:t>
            </a:r>
            <a:r>
              <a:rPr lang="en-US" altLang="zh-CN" sz="2000" dirty="0">
                <a:ea typeface="宋体" panose="02010600030101010101" pitchFamily="2" charset="-122"/>
              </a:rPr>
              <a:t>DCT</a:t>
            </a:r>
            <a:r>
              <a:rPr lang="zh-CN" altLang="en-US" sz="2000" dirty="0">
                <a:ea typeface="宋体" panose="02010600030101010101" pitchFamily="2" charset="-122"/>
              </a:rPr>
              <a:t>和</a:t>
            </a:r>
            <a:r>
              <a:rPr lang="en-US" altLang="zh-CN" sz="2000" dirty="0">
                <a:ea typeface="宋体" panose="02010600030101010101" pitchFamily="2" charset="-122"/>
              </a:rPr>
              <a:t>DWT</a:t>
            </a:r>
            <a:r>
              <a:rPr lang="zh-CN" altLang="en-US" sz="2000" dirty="0">
                <a:ea typeface="宋体" panose="02010600030101010101" pitchFamily="2" charset="-122"/>
              </a:rPr>
              <a:t>变换</a:t>
            </a:r>
            <a:endParaRPr lang="en-US" altLang="zh-CN" sz="2000" dirty="0">
              <a:ea typeface="宋体" panose="02010600030101010101" pitchFamily="2" charset="-122"/>
            </a:endParaRPr>
          </a:p>
          <a:p>
            <a:pPr lvl="2"/>
            <a:r>
              <a:rPr lang="zh-CN" altLang="en-US" sz="1600" dirty="0">
                <a:ea typeface="宋体" panose="02010600030101010101" pitchFamily="2" charset="-122"/>
              </a:rPr>
              <a:t>例如，读入音频文件，以</a:t>
            </a:r>
            <a:r>
              <a:rPr lang="en-US" altLang="zh-CN" sz="1600" dirty="0">
                <a:ea typeface="宋体" panose="02010600030101010101" pitchFamily="2" charset="-122"/>
              </a:rPr>
              <a:t>1024</a:t>
            </a:r>
            <a:r>
              <a:rPr lang="zh-CN" altLang="en-US" sz="1600" dirty="0">
                <a:ea typeface="宋体" panose="02010600030101010101" pitchFamily="2" charset="-122"/>
              </a:rPr>
              <a:t>长度对音频分窗处理，然后对其进行一维的</a:t>
            </a:r>
            <a:r>
              <a:rPr lang="en-US" altLang="zh-CN" sz="1600" dirty="0">
                <a:ea typeface="宋体" panose="02010600030101010101" pitchFamily="2" charset="-122"/>
              </a:rPr>
              <a:t>DFT</a:t>
            </a:r>
            <a:r>
              <a:rPr lang="zh-CN" altLang="en-US" sz="1600" dirty="0">
                <a:ea typeface="宋体" panose="02010600030101010101" pitchFamily="2" charset="-122"/>
              </a:rPr>
              <a:t>，</a:t>
            </a:r>
            <a:r>
              <a:rPr lang="en-US" altLang="zh-CN" sz="1600" dirty="0">
                <a:ea typeface="宋体" panose="02010600030101010101" pitchFamily="2" charset="-122"/>
              </a:rPr>
              <a:t>DCT</a:t>
            </a:r>
            <a:r>
              <a:rPr lang="zh-CN" altLang="en-US" sz="1600" dirty="0">
                <a:ea typeface="宋体" panose="02010600030101010101" pitchFamily="2" charset="-122"/>
              </a:rPr>
              <a:t>，</a:t>
            </a:r>
            <a:r>
              <a:rPr lang="en-US" altLang="zh-CN" sz="1600" dirty="0">
                <a:ea typeface="宋体" panose="02010600030101010101" pitchFamily="2" charset="-122"/>
              </a:rPr>
              <a:t>DWT</a:t>
            </a:r>
            <a:r>
              <a:rPr lang="zh-CN" altLang="en-US" sz="1600" dirty="0">
                <a:ea typeface="宋体" panose="02010600030101010101" pitchFamily="2" charset="-122"/>
              </a:rPr>
              <a:t>处理，然后画出原始音频，以及处理后音频的图形</a:t>
            </a:r>
            <a:endParaRPr lang="en-US" altLang="zh-CN" sz="1600" dirty="0">
              <a:ea typeface="宋体" panose="02010600030101010101" pitchFamily="2" charset="-122"/>
            </a:endParaRPr>
          </a:p>
          <a:p>
            <a:pPr lvl="1"/>
            <a:r>
              <a:rPr lang="zh-CN" altLang="en-US" sz="2000" dirty="0">
                <a:ea typeface="宋体" panose="02010600030101010101" pitchFamily="2" charset="-122"/>
              </a:rPr>
              <a:t>能对图像进行二维的</a:t>
            </a:r>
            <a:r>
              <a:rPr lang="en-US" altLang="zh-CN" sz="2000" dirty="0">
                <a:ea typeface="宋体" panose="02010600030101010101" pitchFamily="2" charset="-122"/>
              </a:rPr>
              <a:t>DFT</a:t>
            </a:r>
            <a:r>
              <a:rPr lang="zh-CN" altLang="en-US" sz="2000" dirty="0">
                <a:ea typeface="宋体" panose="02010600030101010101" pitchFamily="2" charset="-122"/>
              </a:rPr>
              <a:t>，</a:t>
            </a:r>
            <a:r>
              <a:rPr lang="en-US" altLang="zh-CN" sz="2000" dirty="0">
                <a:ea typeface="宋体" panose="02010600030101010101" pitchFamily="2" charset="-122"/>
              </a:rPr>
              <a:t>DCT</a:t>
            </a:r>
            <a:r>
              <a:rPr lang="zh-CN" altLang="en-US" sz="2000" dirty="0">
                <a:ea typeface="宋体" panose="02010600030101010101" pitchFamily="2" charset="-122"/>
              </a:rPr>
              <a:t>，</a:t>
            </a:r>
            <a:r>
              <a:rPr lang="en-US" altLang="zh-CN" sz="2000" dirty="0">
                <a:ea typeface="宋体" panose="02010600030101010101" pitchFamily="2" charset="-122"/>
              </a:rPr>
              <a:t>DWT</a:t>
            </a:r>
            <a:r>
              <a:rPr lang="zh-CN" altLang="en-US" sz="2000" dirty="0">
                <a:ea typeface="宋体" panose="02010600030101010101" pitchFamily="2" charset="-122"/>
              </a:rPr>
              <a:t>变换</a:t>
            </a:r>
            <a:endParaRPr lang="en-US" altLang="zh-CN" sz="2000" dirty="0">
              <a:ea typeface="宋体" panose="02010600030101010101" pitchFamily="2" charset="-122"/>
            </a:endParaRPr>
          </a:p>
          <a:p>
            <a:pPr lvl="2"/>
            <a:r>
              <a:rPr lang="zh-CN" altLang="en-US" sz="1600" dirty="0">
                <a:ea typeface="宋体" panose="02010600030101010101" pitchFamily="2" charset="-122"/>
              </a:rPr>
              <a:t>理解</a:t>
            </a:r>
            <a:r>
              <a:rPr lang="en-US" altLang="zh-CN" sz="1600" dirty="0">
                <a:ea typeface="宋体" panose="02010600030101010101" pitchFamily="2" charset="-122"/>
              </a:rPr>
              <a:t>FFT</a:t>
            </a:r>
            <a:r>
              <a:rPr lang="zh-CN" altLang="en-US" sz="1600" dirty="0">
                <a:ea typeface="宋体" panose="02010600030101010101" pitchFamily="2" charset="-122"/>
              </a:rPr>
              <a:t>的优势：用一维的</a:t>
            </a:r>
            <a:r>
              <a:rPr lang="en-US" altLang="zh-CN" sz="1600" dirty="0">
                <a:ea typeface="宋体" panose="02010600030101010101" pitchFamily="2" charset="-122"/>
              </a:rPr>
              <a:t>DFT</a:t>
            </a:r>
            <a:r>
              <a:rPr lang="zh-CN" altLang="en-US" sz="1600" dirty="0">
                <a:ea typeface="宋体" panose="02010600030101010101" pitchFamily="2" charset="-122"/>
              </a:rPr>
              <a:t>变换对图像块进行变换，分别显示其幅度图和相位图（注意如何可视化结果，例如，将系数区间归一化到</a:t>
            </a:r>
            <a:r>
              <a:rPr lang="en-US" altLang="zh-CN" sz="1600" dirty="0">
                <a:ea typeface="宋体" panose="02010600030101010101" pitchFamily="2" charset="-122"/>
              </a:rPr>
              <a:t>[0,255]</a:t>
            </a:r>
            <a:r>
              <a:rPr lang="zh-CN" altLang="en-US" sz="1600" dirty="0">
                <a:ea typeface="宋体" panose="02010600030101010101" pitchFamily="2" charset="-122"/>
              </a:rPr>
              <a:t>，或者系数取对数等）；用</a:t>
            </a:r>
            <a:r>
              <a:rPr lang="en-US" altLang="zh-CN" sz="1600" dirty="0">
                <a:ea typeface="宋体" panose="02010600030101010101" pitchFamily="2" charset="-122"/>
              </a:rPr>
              <a:t>FFT</a:t>
            </a:r>
            <a:r>
              <a:rPr lang="zh-CN" altLang="en-US" sz="1600" dirty="0">
                <a:ea typeface="宋体" panose="02010600030101010101" pitchFamily="2" charset="-122"/>
              </a:rPr>
              <a:t>变换来对图像块进行变换，看看其速度；</a:t>
            </a:r>
            <a:endParaRPr lang="en-US" altLang="zh-CN" sz="1600" dirty="0">
              <a:ea typeface="宋体" panose="02010600030101010101" pitchFamily="2" charset="-122"/>
            </a:endParaRPr>
          </a:p>
          <a:p>
            <a:pPr lvl="2"/>
            <a:r>
              <a:rPr lang="zh-CN" altLang="en-US" sz="1600" dirty="0">
                <a:ea typeface="宋体" panose="02010600030101010101" pitchFamily="2" charset="-122"/>
              </a:rPr>
              <a:t>理解</a:t>
            </a:r>
            <a:r>
              <a:rPr lang="en-US" altLang="zh-CN" sz="1600" dirty="0">
                <a:ea typeface="宋体" panose="02010600030101010101" pitchFamily="2" charset="-122"/>
              </a:rPr>
              <a:t>DCT</a:t>
            </a:r>
            <a:r>
              <a:rPr lang="zh-CN" altLang="en-US" sz="1600" dirty="0">
                <a:ea typeface="宋体" panose="02010600030101010101" pitchFamily="2" charset="-122"/>
              </a:rPr>
              <a:t>变换的能量聚集特性，变换后，保留左上角</a:t>
            </a:r>
            <a:r>
              <a:rPr lang="en-US" altLang="zh-CN" sz="1600" dirty="0">
                <a:ea typeface="宋体" panose="02010600030101010101" pitchFamily="2" charset="-122"/>
              </a:rPr>
              <a:t>k</a:t>
            </a:r>
            <a:r>
              <a:rPr lang="zh-CN" altLang="en-US" sz="1600" dirty="0">
                <a:ea typeface="宋体" panose="02010600030101010101" pitchFamily="2" charset="-122"/>
              </a:rPr>
              <a:t>个系数后，再做逆</a:t>
            </a:r>
            <a:r>
              <a:rPr lang="en-US" altLang="zh-CN" sz="1600" dirty="0">
                <a:ea typeface="宋体" panose="02010600030101010101" pitchFamily="2" charset="-122"/>
              </a:rPr>
              <a:t>DCT</a:t>
            </a:r>
            <a:r>
              <a:rPr lang="zh-CN" altLang="en-US" sz="1600" dirty="0">
                <a:ea typeface="宋体" panose="02010600030101010101" pitchFamily="2" charset="-122"/>
              </a:rPr>
              <a:t>变换，恢复原始图像，比价原始图像与恢复图像的</a:t>
            </a:r>
            <a:r>
              <a:rPr lang="en-US" altLang="zh-CN" sz="1600" dirty="0">
                <a:ea typeface="宋体" panose="02010600030101010101" pitchFamily="2" charset="-122"/>
              </a:rPr>
              <a:t>PSNR</a:t>
            </a:r>
            <a:r>
              <a:rPr lang="zh-CN" altLang="en-US" sz="1600" dirty="0">
                <a:ea typeface="宋体" panose="02010600030101010101" pitchFamily="2" charset="-122"/>
              </a:rPr>
              <a:t>值和</a:t>
            </a:r>
            <a:r>
              <a:rPr lang="en-US" altLang="zh-CN" sz="1600" dirty="0">
                <a:ea typeface="宋体" panose="02010600030101010101" pitchFamily="2" charset="-122"/>
              </a:rPr>
              <a:t>SSIM</a:t>
            </a:r>
            <a:r>
              <a:rPr lang="zh-CN" altLang="en-US" sz="1600" dirty="0">
                <a:ea typeface="宋体" panose="02010600030101010101" pitchFamily="2" charset="-122"/>
              </a:rPr>
              <a:t>值</a:t>
            </a:r>
            <a:r>
              <a:rPr lang="en-US" altLang="zh-CN" sz="1600" dirty="0">
                <a:ea typeface="宋体" panose="02010600030101010101" pitchFamily="2" charset="-122"/>
              </a:rPr>
              <a:t>(</a:t>
            </a:r>
            <a:r>
              <a:rPr lang="zh-CN" altLang="en-US" sz="1600" dirty="0">
                <a:ea typeface="宋体" panose="02010600030101010101" pitchFamily="2" charset="-122"/>
              </a:rPr>
              <a:t>需要查阅</a:t>
            </a:r>
            <a:r>
              <a:rPr lang="en-US" altLang="zh-CN" sz="1600" dirty="0">
                <a:ea typeface="宋体" panose="02010600030101010101" pitchFamily="2" charset="-122"/>
              </a:rPr>
              <a:t>PSNR</a:t>
            </a:r>
            <a:r>
              <a:rPr lang="zh-CN" altLang="en-US" sz="1600" dirty="0">
                <a:ea typeface="宋体" panose="02010600030101010101" pitchFamily="2" charset="-122"/>
              </a:rPr>
              <a:t>和</a:t>
            </a:r>
            <a:r>
              <a:rPr lang="en-US" altLang="zh-CN" sz="1600" dirty="0">
                <a:ea typeface="宋体" panose="02010600030101010101" pitchFamily="2" charset="-122"/>
              </a:rPr>
              <a:t>SSIM</a:t>
            </a:r>
            <a:r>
              <a:rPr lang="zh-CN" altLang="en-US" sz="1600" dirty="0">
                <a:ea typeface="宋体" panose="02010600030101010101" pitchFamily="2" charset="-122"/>
              </a:rPr>
              <a:t>的公式并实现</a:t>
            </a:r>
            <a:r>
              <a:rPr lang="en-US" altLang="zh-CN" sz="1600" dirty="0">
                <a:ea typeface="宋体" panose="02010600030101010101" pitchFamily="2" charset="-122"/>
              </a:rPr>
              <a:t>)</a:t>
            </a:r>
          </a:p>
          <a:p>
            <a:pPr lvl="2"/>
            <a:r>
              <a:rPr lang="zh-CN" altLang="en-US" sz="1600" dirty="0">
                <a:ea typeface="宋体" panose="02010600030101010101" pitchFamily="2" charset="-122"/>
              </a:rPr>
              <a:t>理解</a:t>
            </a:r>
            <a:r>
              <a:rPr lang="en-US" altLang="zh-CN" sz="1600" dirty="0">
                <a:ea typeface="宋体" panose="02010600030101010101" pitchFamily="2" charset="-122"/>
              </a:rPr>
              <a:t>DWT</a:t>
            </a:r>
            <a:r>
              <a:rPr lang="zh-CN" altLang="en-US" sz="1600" dirty="0">
                <a:ea typeface="宋体" panose="02010600030101010101" pitchFamily="2" charset="-122"/>
              </a:rPr>
              <a:t>变换的频率特性</a:t>
            </a:r>
          </a:p>
          <a:p>
            <a:pPr lvl="1"/>
            <a:r>
              <a:rPr lang="zh-CN" altLang="en-US" sz="2000" dirty="0">
                <a:ea typeface="宋体" panose="02010600030101010101" pitchFamily="2" charset="-122"/>
              </a:rPr>
              <a:t>有以上知识的同学尝试下列任务</a:t>
            </a:r>
          </a:p>
          <a:p>
            <a:pPr lvl="2"/>
            <a:r>
              <a:rPr lang="zh-CN" altLang="en-US" sz="1800" dirty="0">
                <a:solidFill>
                  <a:srgbClr val="FF0000"/>
                </a:solidFill>
                <a:ea typeface="宋体" panose="02010600030101010101" pitchFamily="2" charset="-122"/>
              </a:rPr>
              <a:t>理解</a:t>
            </a:r>
            <a:r>
              <a:rPr lang="en-US" altLang="zh-CN" sz="1800" dirty="0">
                <a:solidFill>
                  <a:srgbClr val="FF0000"/>
                </a:solidFill>
                <a:ea typeface="宋体" panose="02010600030101010101" pitchFamily="2" charset="-122"/>
              </a:rPr>
              <a:t>MP3</a:t>
            </a:r>
            <a:r>
              <a:rPr lang="zh-CN" altLang="en-US" sz="1800" dirty="0">
                <a:solidFill>
                  <a:srgbClr val="FF0000"/>
                </a:solidFill>
                <a:ea typeface="宋体" panose="02010600030101010101" pitchFamily="2" charset="-122"/>
              </a:rPr>
              <a:t>，</a:t>
            </a:r>
            <a:r>
              <a:rPr lang="en-US" altLang="zh-CN" sz="1800" dirty="0">
                <a:solidFill>
                  <a:srgbClr val="FF0000"/>
                </a:solidFill>
                <a:ea typeface="宋体" panose="02010600030101010101" pitchFamily="2" charset="-122"/>
              </a:rPr>
              <a:t>JPEG</a:t>
            </a:r>
            <a:r>
              <a:rPr lang="zh-CN" altLang="en-US" sz="1800" dirty="0">
                <a:solidFill>
                  <a:srgbClr val="FF0000"/>
                </a:solidFill>
                <a:ea typeface="宋体" panose="02010600030101010101" pitchFamily="2" charset="-122"/>
              </a:rPr>
              <a:t>，</a:t>
            </a:r>
            <a:r>
              <a:rPr lang="en-US" altLang="zh-CN" sz="1800" dirty="0">
                <a:solidFill>
                  <a:srgbClr val="FF0000"/>
                </a:solidFill>
                <a:ea typeface="宋体" panose="02010600030101010101" pitchFamily="2" charset="-122"/>
              </a:rPr>
              <a:t>H.264, AVS, H.265</a:t>
            </a:r>
            <a:r>
              <a:rPr lang="zh-CN" altLang="en-US" sz="1800" dirty="0">
                <a:solidFill>
                  <a:srgbClr val="FF0000"/>
                </a:solidFill>
                <a:ea typeface="宋体" panose="02010600030101010101" pitchFamily="2" charset="-122"/>
              </a:rPr>
              <a:t>里面</a:t>
            </a:r>
            <a:r>
              <a:rPr lang="en-US" altLang="zh-CN" sz="1800" dirty="0">
                <a:solidFill>
                  <a:srgbClr val="FF0000"/>
                </a:solidFill>
                <a:ea typeface="宋体" panose="02010600030101010101" pitchFamily="2" charset="-122"/>
              </a:rPr>
              <a:t>DCT</a:t>
            </a:r>
            <a:r>
              <a:rPr lang="zh-CN" altLang="en-US" sz="1800" dirty="0">
                <a:solidFill>
                  <a:srgbClr val="FF0000"/>
                </a:solidFill>
                <a:ea typeface="宋体" panose="02010600030101010101" pitchFamily="2" charset="-122"/>
              </a:rPr>
              <a:t>算法的应用流程，理解从浮点数变换到整数变换的变换思想</a:t>
            </a:r>
          </a:p>
        </p:txBody>
      </p:sp>
      <p:sp>
        <p:nvSpPr>
          <p:cNvPr id="2" name="文本框 1">
            <a:extLst>
              <a:ext uri="{FF2B5EF4-FFF2-40B4-BE49-F238E27FC236}">
                <a16:creationId xmlns:a16="http://schemas.microsoft.com/office/drawing/2014/main" id="{D1DE4AC1-9E6F-4D85-8D4F-7A9876E2379F}"/>
              </a:ext>
            </a:extLst>
          </p:cNvPr>
          <p:cNvSpPr txBox="1"/>
          <p:nvPr/>
        </p:nvSpPr>
        <p:spPr>
          <a:xfrm>
            <a:off x="664840" y="5661248"/>
            <a:ext cx="7651576" cy="1200329"/>
          </a:xfrm>
          <a:prstGeom prst="rect">
            <a:avLst/>
          </a:prstGeom>
          <a:noFill/>
        </p:spPr>
        <p:txBody>
          <a:bodyPr wrap="square" rtlCol="0">
            <a:spAutoFit/>
          </a:bodyPr>
          <a:lstStyle/>
          <a:p>
            <a:r>
              <a:rPr lang="zh-CN" altLang="en-US" sz="2400" b="1" dirty="0">
                <a:solidFill>
                  <a:srgbClr val="FF0000"/>
                </a:solidFill>
              </a:rPr>
              <a:t>思考题</a:t>
            </a:r>
            <a:r>
              <a:rPr lang="zh-CN" altLang="en-US" sz="2400" b="1" dirty="0">
                <a:solidFill>
                  <a:srgbClr val="7030A0"/>
                </a:solidFill>
              </a:rPr>
              <a:t>：一般做目标检测、人脸识别等任务，都是从图像空域考虑，能否从</a:t>
            </a:r>
            <a:r>
              <a:rPr lang="en-US" altLang="zh-CN" sz="2400" b="1" dirty="0">
                <a:solidFill>
                  <a:srgbClr val="7030A0"/>
                </a:solidFill>
              </a:rPr>
              <a:t>DCT</a:t>
            </a:r>
            <a:r>
              <a:rPr lang="zh-CN" altLang="en-US" sz="2400" b="1" dirty="0">
                <a:solidFill>
                  <a:srgbClr val="7030A0"/>
                </a:solidFill>
              </a:rPr>
              <a:t>变换考虑？直接将</a:t>
            </a:r>
            <a:r>
              <a:rPr lang="en-US" altLang="zh-CN" sz="2400" b="1" dirty="0">
                <a:solidFill>
                  <a:srgbClr val="7030A0"/>
                </a:solidFill>
              </a:rPr>
              <a:t>JPEG</a:t>
            </a:r>
            <a:r>
              <a:rPr lang="zh-CN" altLang="en-US" sz="2400" b="1" dirty="0">
                <a:solidFill>
                  <a:srgbClr val="7030A0"/>
                </a:solidFill>
              </a:rPr>
              <a:t>的</a:t>
            </a:r>
            <a:r>
              <a:rPr lang="en-US" altLang="zh-CN" sz="2400" b="1" dirty="0">
                <a:solidFill>
                  <a:srgbClr val="7030A0"/>
                </a:solidFill>
              </a:rPr>
              <a:t>DCT</a:t>
            </a:r>
            <a:r>
              <a:rPr lang="zh-CN" altLang="en-US" sz="2400" b="1" dirty="0">
                <a:solidFill>
                  <a:srgbClr val="7030A0"/>
                </a:solidFill>
              </a:rPr>
              <a:t>系数输入分类器来进行检测和识别？</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a:t>
            </a:r>
            <a:r>
              <a:rPr lang="en-US" altLang="zh-CN" dirty="0"/>
              <a:t>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t>设</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是离散变量</a:t>
                </a:r>
                <a14:m>
                  <m:oMath xmlns:m="http://schemas.openxmlformats.org/officeDocument/2006/math">
                    <m:r>
                      <a:rPr lang="en-US" altLang="zh-CN" sz="2000" b="0" i="1" smtClean="0">
                        <a:latin typeface="Cambria Math" panose="02040503050406030204" pitchFamily="18" charset="0"/>
                      </a:rPr>
                      <m:t>𝑥</m:t>
                    </m:r>
                  </m:oMath>
                </a14:m>
                <a:r>
                  <a:rPr lang="zh-CN" altLang="en-US" sz="2000" dirty="0"/>
                  <a:t>的函数，一维离散函数</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的傅里叶变换</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oMath>
                </a14:m>
                <a:r>
                  <a:rPr lang="zh-CN" altLang="en-US" sz="2000" dirty="0"/>
                  <a:t>定义为</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ub>
                        <m:sup>
                          <m:r>
                            <a:rPr lang="en-US" altLang="zh-CN" sz="2000" b="0" i="1" smtClean="0">
                              <a:latin typeface="Cambria Math" panose="02040503050406030204" pitchFamily="18" charset="0"/>
                            </a:rPr>
                            <m:t>∞</m:t>
                          </m:r>
                        </m:sup>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𝑢𝑥</m:t>
                              </m:r>
                            </m:sup>
                          </m:sSup>
                        </m:e>
                      </m:nary>
                    </m:oMath>
                  </m:oMathPara>
                </a14:m>
                <a:endParaRPr lang="en-US" altLang="zh-CN" sz="2000" b="0" dirty="0"/>
              </a:p>
              <a:p>
                <a:r>
                  <a:rPr lang="zh-CN" altLang="en-US" sz="2000" dirty="0"/>
                  <a:t>这里</a:t>
                </a:r>
                <a14:m>
                  <m:oMath xmlns:m="http://schemas.openxmlformats.org/officeDocument/2006/math">
                    <m:r>
                      <a:rPr lang="en-US" altLang="zh-CN" sz="2000" b="0" i="1" smtClean="0">
                        <a:latin typeface="Cambria Math" panose="02040503050406030204" pitchFamily="18" charset="0"/>
                      </a:rPr>
                      <m:t>𝑢</m:t>
                    </m:r>
                  </m:oMath>
                </a14:m>
                <a:r>
                  <a:rPr lang="zh-CN" altLang="en-US" sz="2000" dirty="0"/>
                  <a:t>为连续频率变量，</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oMath>
                </a14:m>
                <a:r>
                  <a:rPr lang="zh-CN" altLang="en-US" sz="2000" dirty="0"/>
                  <a:t>是周期为</a:t>
                </a:r>
                <a:r>
                  <a:rPr lang="en-US" altLang="zh-CN" sz="2000" dirty="0"/>
                  <a:t>1</a:t>
                </a:r>
                <a:r>
                  <a:rPr lang="zh-CN" altLang="en-US" sz="2000" dirty="0"/>
                  <a:t>的复值、连续函数。显然，离散信号傅里叶变换的频率范围限定在</a:t>
                </a:r>
                <a:r>
                  <a:rPr lang="en-US" altLang="zh-CN" sz="2000" dirty="0"/>
                  <a:t>[-1/2,1/2]</a:t>
                </a:r>
                <a:r>
                  <a:rPr lang="zh-CN" altLang="en-US" sz="2000" dirty="0"/>
                  <a:t>或等价的</a:t>
                </a:r>
                <a:r>
                  <a:rPr lang="en-US" altLang="zh-CN" sz="2000" dirty="0"/>
                  <a:t>[0,1]</a:t>
                </a:r>
                <a:r>
                  <a:rPr lang="zh-CN" altLang="en-US" sz="2000" dirty="0"/>
                  <a:t>上，在这个区间之外的任何频率与这个区间之内频率的傅里叶变换是相等的</a:t>
                </a:r>
                <a:endParaRPr lang="en-US" altLang="zh-CN" sz="2000" dirty="0"/>
              </a:p>
              <a:p>
                <a:r>
                  <a:rPr lang="zh-CN" altLang="en-US" sz="2000" dirty="0"/>
                  <a:t>对应的，一维离散函数的傅里叶逆变换定义为</a:t>
                </a:r>
                <a:endParaRPr lang="en-US" altLang="zh-CN" sz="2000" dirty="0"/>
              </a:p>
              <a:p>
                <a:pPr marL="0" indent="0" algn="ctr">
                  <a:buNone/>
                </a:pPr>
                <a14:m>
                  <m:oMath xmlns:m="http://schemas.openxmlformats.org/officeDocument/2006/math">
                    <m:r>
                      <a:rPr lang="en-US" altLang="zh-CN" sz="2000">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𝑥</m:t>
                        </m:r>
                      </m:e>
                    </m:d>
                    <m:r>
                      <a:rPr lang="en-US" altLang="zh-CN" sz="2000">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r>
                              <m:rPr>
                                <m:brk m:alnAt="23"/>
                              </m:rPr>
                              <a:rPr lang="en-US" altLang="zh-CN" sz="2000">
                                <a:latin typeface="Cambria Math" panose="02040503050406030204" pitchFamily="18" charset="0"/>
                              </a:rPr>
                              <m:t>1</m:t>
                            </m:r>
                          </m:num>
                          <m:den>
                            <m:r>
                              <m:rPr>
                                <m:brk m:alnAt="23"/>
                              </m:rPr>
                              <a:rPr lang="en-US" altLang="zh-CN" sz="2000">
                                <a:latin typeface="Cambria Math" panose="02040503050406030204" pitchFamily="18" charset="0"/>
                              </a:rPr>
                              <m:t>2</m:t>
                            </m:r>
                          </m:den>
                        </m:f>
                      </m:sub>
                      <m:sup>
                        <m:f>
                          <m:fPr>
                            <m:ctrlPr>
                              <a:rPr lang="en-US" altLang="zh-CN" sz="2000" i="1">
                                <a:latin typeface="Cambria Math" panose="02040503050406030204" pitchFamily="18" charset="0"/>
                              </a:rPr>
                            </m:ctrlPr>
                          </m:fPr>
                          <m:num>
                            <m:r>
                              <a:rPr lang="en-US" altLang="zh-CN" sz="2000">
                                <a:latin typeface="Cambria Math" panose="02040503050406030204" pitchFamily="18" charset="0"/>
                              </a:rPr>
                              <m:t>1</m:t>
                            </m:r>
                          </m:num>
                          <m:den>
                            <m:r>
                              <a:rPr lang="en-US" altLang="zh-CN" sz="2000">
                                <a:latin typeface="Cambria Math" panose="02040503050406030204" pitchFamily="18" charset="0"/>
                              </a:rPr>
                              <m:t>2</m:t>
                            </m:r>
                          </m:den>
                        </m:f>
                      </m:sup>
                      <m:e>
                        <m:r>
                          <a:rPr lang="en-US" altLang="zh-CN" sz="2000">
                            <a:latin typeface="Cambria Math" panose="02040503050406030204" pitchFamily="18" charset="0"/>
                          </a:rPr>
                          <m:t>𝐹</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𝑢</m:t>
                            </m:r>
                          </m:e>
                        </m:d>
                        <m:sSup>
                          <m:sSupPr>
                            <m:ctrlPr>
                              <a:rPr lang="en-US" altLang="zh-CN" sz="2000" i="1">
                                <a:latin typeface="Cambria Math" panose="02040503050406030204" pitchFamily="18" charset="0"/>
                              </a:rPr>
                            </m:ctrlPr>
                          </m:sSupPr>
                          <m:e>
                            <m:r>
                              <a:rPr lang="en-US" altLang="zh-CN" sz="2000">
                                <a:latin typeface="Cambria Math" panose="02040503050406030204" pitchFamily="18" charset="0"/>
                              </a:rPr>
                              <m:t>𝑒</m:t>
                            </m:r>
                          </m:e>
                          <m:sup>
                            <m:r>
                              <a:rPr lang="en-US" altLang="zh-CN" sz="2000">
                                <a:latin typeface="Cambria Math" panose="02040503050406030204" pitchFamily="18" charset="0"/>
                              </a:rPr>
                              <m:t>𝑗</m:t>
                            </m:r>
                            <m:r>
                              <a:rPr lang="en-US" altLang="zh-CN" sz="2000">
                                <a:latin typeface="Cambria Math" panose="02040503050406030204" pitchFamily="18" charset="0"/>
                              </a:rPr>
                              <m:t>2</m:t>
                            </m:r>
                            <m:r>
                              <a:rPr lang="en-US" altLang="zh-CN" sz="2000">
                                <a:latin typeface="Cambria Math" panose="02040503050406030204" pitchFamily="18" charset="0"/>
                              </a:rPr>
                              <m:t>𝜋</m:t>
                            </m:r>
                            <m:r>
                              <a:rPr lang="en-US" altLang="zh-CN" sz="2000">
                                <a:latin typeface="Cambria Math" panose="02040503050406030204" pitchFamily="18" charset="0"/>
                              </a:rPr>
                              <m:t>𝑢𝑥</m:t>
                            </m:r>
                          </m:sup>
                        </m:sSup>
                        <m:r>
                          <a:rPr lang="en-US" altLang="zh-CN" sz="2000">
                            <a:latin typeface="Cambria Math" panose="02040503050406030204" pitchFamily="18" charset="0"/>
                          </a:rPr>
                          <m:t>𝑑𝑢</m:t>
                        </m:r>
                      </m:e>
                    </m:nary>
                  </m:oMath>
                </a14:m>
                <a:r>
                  <a:rPr lang="en-US" altLang="zh-CN" sz="1600" dirty="0"/>
                  <a:t>,</a:t>
                </a:r>
              </a:p>
              <a:p>
                <a:r>
                  <a:rPr lang="zh-CN" altLang="en-US" sz="2000" dirty="0"/>
                  <a:t>注意：离散函数</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是绝对可和的，即</a:t>
                </a:r>
                <a14:m>
                  <m:oMath xmlns:m="http://schemas.openxmlformats.org/officeDocument/2006/math">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ub>
                      <m:sup>
                        <m:r>
                          <a:rPr lang="en-US" altLang="zh-CN" sz="2000" b="0" i="1" smtClean="0">
                            <a:latin typeface="Cambria Math" panose="02040503050406030204" pitchFamily="18" charset="0"/>
                          </a:rPr>
                          <m:t>∞</m:t>
                        </m:r>
                      </m:sup>
                      <m:e>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&lt;∞</m:t>
                        </m:r>
                      </m:e>
                    </m:nary>
                  </m:oMath>
                </a14:m>
                <a:r>
                  <a:rPr lang="zh-CN" altLang="en-US" sz="2000" dirty="0"/>
                  <a:t>是离散函数傅里叶变换存在的充分条件</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b="-6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79950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1-D 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t>离散函数傅里叶变换具有连续谱</a:t>
                </a:r>
                <a:endParaRPr lang="en-US" altLang="zh-CN" sz="2000" dirty="0"/>
              </a:p>
              <a:p>
                <a:pPr lvl="1"/>
                <a:r>
                  <a:rPr lang="zh-CN" altLang="en-US" sz="1800" dirty="0"/>
                  <a:t>计算机只能处理离散数据</a:t>
                </a:r>
                <a:endParaRPr lang="en-US" altLang="zh-CN" sz="1800" dirty="0"/>
              </a:p>
              <a:p>
                <a:pPr lvl="1"/>
                <a:r>
                  <a:rPr lang="zh-CN" altLang="en-US" sz="1800" dirty="0"/>
                  <a:t>傅里叶变换的计算是作用于全局的，具有很大的计算量，而离散化则有利于计算推导快速算法</a:t>
                </a:r>
                <a:endParaRPr lang="en-US" altLang="zh-CN" sz="1800" dirty="0"/>
              </a:p>
              <a:p>
                <a:pPr lvl="1"/>
                <a:r>
                  <a:rPr lang="zh-CN" altLang="en-US" sz="1800" dirty="0"/>
                  <a:t>因此对离散函数的傅里叶变换的连续谱进行采样而获得离散谱</a:t>
                </a:r>
                <a:endParaRPr lang="en-US" altLang="zh-CN" sz="1800" dirty="0"/>
              </a:p>
              <a:p>
                <a:r>
                  <a:rPr lang="zh-CN" altLang="en-US" sz="2200" dirty="0"/>
                  <a:t>通过对连续谱在</a:t>
                </a:r>
                <a14:m>
                  <m:oMath xmlns:m="http://schemas.openxmlformats.org/officeDocument/2006/math">
                    <m:r>
                      <a:rPr lang="en-US" altLang="zh-CN" sz="2200" b="0" i="1" smtClean="0">
                        <a:latin typeface="Cambria Math" panose="02040503050406030204" pitchFamily="18" charset="0"/>
                      </a:rPr>
                      <m:t>[0,1]</m:t>
                    </m:r>
                  </m:oMath>
                </a14:m>
                <a:r>
                  <a:rPr lang="zh-CN" altLang="en-US" sz="2200" dirty="0"/>
                  <a:t>区间抽取</a:t>
                </a:r>
                <a14:m>
                  <m:oMath xmlns:m="http://schemas.openxmlformats.org/officeDocument/2006/math">
                    <m:r>
                      <a:rPr lang="en-US" altLang="zh-CN" sz="2200" b="0" i="1" smtClean="0">
                        <a:latin typeface="Cambria Math" panose="02040503050406030204" pitchFamily="18" charset="0"/>
                      </a:rPr>
                      <m:t>𝑁</m:t>
                    </m:r>
                  </m:oMath>
                </a14:m>
                <a:r>
                  <a:rPr lang="zh-CN" altLang="en-US" sz="2200" dirty="0"/>
                  <a:t>个等间距采样样本，采样间隔</a:t>
                </a: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𝑁</m:t>
                        </m:r>
                      </m:den>
                    </m:f>
                  </m:oMath>
                </a14:m>
                <a:r>
                  <a:rPr lang="en-US" altLang="zh-CN" sz="2200" dirty="0"/>
                  <a:t>,</a:t>
                </a:r>
                <a14:m>
                  <m:oMath xmlns:m="http://schemas.openxmlformats.org/officeDocument/2006/math">
                    <m:r>
                      <a:rPr lang="en-US" altLang="zh-CN" sz="2200" b="0" i="1" dirty="0" smtClean="0">
                        <a:latin typeface="Cambria Math" panose="02040503050406030204" pitchFamily="18" charset="0"/>
                      </a:rPr>
                      <m:t>𝑁</m:t>
                    </m:r>
                  </m:oMath>
                </a14:m>
                <a:r>
                  <a:rPr lang="zh-CN" altLang="en-US" sz="2200" dirty="0"/>
                  <a:t>为频率采样的样本数，计算连续谱的采样值，则其一维离散函数的离散傅里叶变换定义为：</a:t>
                </a:r>
                <a:endParaRPr lang="en-US" altLang="zh-CN" sz="2200" dirty="0"/>
              </a:p>
              <a:p>
                <a:pPr marL="0" indent="0">
                  <a:buNone/>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𝐹</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𝑢</m:t>
                          </m:r>
                        </m:e>
                      </m:d>
                      <m:r>
                        <a:rPr lang="en-US" altLang="zh-CN" sz="2200" b="0" i="1" smtClean="0">
                          <a:latin typeface="Cambria Math" panose="02040503050406030204" pitchFamily="18" charset="0"/>
                        </a:rPr>
                        <m:t>=</m:t>
                      </m:r>
                      <m:nary>
                        <m:naryPr>
                          <m:chr m:val="∑"/>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𝑁</m:t>
                          </m:r>
                          <m:r>
                            <a:rPr lang="en-US" altLang="zh-CN" sz="2200" b="0" i="1" smtClean="0">
                              <a:latin typeface="Cambria Math" panose="02040503050406030204" pitchFamily="18" charset="0"/>
                            </a:rPr>
                            <m:t>−1</m:t>
                          </m:r>
                        </m:sup>
                        <m:e>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𝑢𝑥</m:t>
                                  </m:r>
                                </m:num>
                                <m:den>
                                  <m:r>
                                    <a:rPr lang="en-US" altLang="zh-CN" sz="2200" b="0" i="1" smtClean="0">
                                      <a:latin typeface="Cambria Math" panose="02040503050406030204" pitchFamily="18" charset="0"/>
                                    </a:rPr>
                                    <m:t>𝑁</m:t>
                                  </m:r>
                                </m:den>
                              </m:f>
                            </m:sup>
                          </m:sSup>
                        </m:e>
                      </m:nary>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=0,1,⋯,</m:t>
                      </m:r>
                      <m:r>
                        <a:rPr lang="en-US" altLang="zh-CN" sz="2200" b="0" i="1" smtClean="0">
                          <a:latin typeface="Cambria Math" panose="02040503050406030204" pitchFamily="18" charset="0"/>
                        </a:rPr>
                        <m:t>𝑁</m:t>
                      </m:r>
                      <m:r>
                        <a:rPr lang="en-US" altLang="zh-CN" sz="2200" b="0" i="1" smtClean="0">
                          <a:latin typeface="Cambria Math" panose="02040503050406030204" pitchFamily="18" charset="0"/>
                        </a:rPr>
                        <m:t>−1</m:t>
                      </m:r>
                    </m:oMath>
                  </m:oMathPara>
                </a14:m>
                <a:endParaRPr lang="en-US" altLang="zh-CN" sz="2200" dirty="0"/>
              </a:p>
              <a:p>
                <a:r>
                  <a:rPr lang="zh-CN" altLang="en-US" sz="2200" dirty="0"/>
                  <a:t>这里</a:t>
                </a:r>
                <a14:m>
                  <m:oMath xmlns:m="http://schemas.openxmlformats.org/officeDocument/2006/math">
                    <m:r>
                      <a:rPr lang="en-US" altLang="zh-CN" sz="2200" b="0" i="1" smtClean="0">
                        <a:latin typeface="Cambria Math" panose="02040503050406030204" pitchFamily="18" charset="0"/>
                      </a:rPr>
                      <m:t>𝑢</m:t>
                    </m:r>
                  </m:oMath>
                </a14:m>
                <a:r>
                  <a:rPr lang="zh-CN" altLang="en-US" sz="2200" dirty="0"/>
                  <a:t>为离散的频率变量，对应的一维离散傅里叶变换的逆变换为</a:t>
                </a:r>
                <a:endParaRPr lang="en-US" altLang="zh-CN" sz="2200" dirty="0"/>
              </a:p>
              <a:p>
                <a:pPr marL="0" indent="0">
                  <a:buNone/>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US" altLang="zh-CN" sz="2200" b="0" i="1" smtClean="0">
                          <a:latin typeface="Cambria Math" panose="02040503050406030204" pitchFamily="18" charset="0"/>
                        </a:rPr>
                        <m:t>=</m:t>
                      </m:r>
                      <m:f>
                        <m:fPr>
                          <m:ctrlPr>
                            <a:rPr lang="en-US" altLang="zh-CN" sz="2200" b="0" i="1" smtClean="0">
                              <a:solidFill>
                                <a:srgbClr val="0000FF"/>
                              </a:solidFill>
                              <a:latin typeface="Cambria Math" panose="02040503050406030204" pitchFamily="18" charset="0"/>
                            </a:rPr>
                          </m:ctrlPr>
                        </m:fPr>
                        <m:num>
                          <m:r>
                            <a:rPr lang="en-US" altLang="zh-CN" sz="2200" b="0" i="1" smtClean="0">
                              <a:solidFill>
                                <a:srgbClr val="0000FF"/>
                              </a:solidFill>
                              <a:latin typeface="Cambria Math" panose="02040503050406030204" pitchFamily="18" charset="0"/>
                            </a:rPr>
                            <m:t>1</m:t>
                          </m:r>
                        </m:num>
                        <m:den>
                          <m:r>
                            <a:rPr lang="en-US" altLang="zh-CN" sz="2200" b="0" i="1" smtClean="0">
                              <a:solidFill>
                                <a:srgbClr val="0000FF"/>
                              </a:solidFill>
                              <a:latin typeface="Cambria Math" panose="02040503050406030204" pitchFamily="18" charset="0"/>
                            </a:rPr>
                            <m:t>𝑁</m:t>
                          </m:r>
                        </m:den>
                      </m:f>
                      <m:nary>
                        <m:naryPr>
                          <m:chr m:val="∑"/>
                          <m:ctrlPr>
                            <a:rPr lang="en-US" altLang="zh-CN" sz="2200" b="0" i="1" smtClean="0">
                              <a:latin typeface="Cambria Math" panose="02040503050406030204" pitchFamily="18" charset="0"/>
                            </a:rPr>
                          </m:ctrlPr>
                        </m:naryPr>
                        <m:sub>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=0</m:t>
                          </m:r>
                        </m:sub>
                        <m:sup>
                          <m:r>
                            <a:rPr lang="en-US" altLang="zh-CN" sz="2200" b="0" i="1" smtClean="0">
                              <a:latin typeface="Cambria Math" panose="02040503050406030204" pitchFamily="18" charset="0"/>
                            </a:rPr>
                            <m:t>𝑁</m:t>
                          </m:r>
                          <m:r>
                            <a:rPr lang="en-US" altLang="zh-CN" sz="2200" b="0" i="1" smtClean="0">
                              <a:latin typeface="Cambria Math" panose="02040503050406030204" pitchFamily="18" charset="0"/>
                            </a:rPr>
                            <m:t>−1</m:t>
                          </m:r>
                        </m:sup>
                        <m:e>
                          <m:r>
                            <a:rPr lang="en-US" altLang="zh-CN" sz="2200" b="0" i="1" smtClean="0">
                              <a:latin typeface="Cambria Math" panose="02040503050406030204" pitchFamily="18" charset="0"/>
                            </a:rPr>
                            <m:t>𝐹</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𝑢</m:t>
                              </m:r>
                            </m:e>
                          </m:d>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𝑒</m:t>
                              </m:r>
                            </m:e>
                            <m:sup>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𝑗</m:t>
                                  </m:r>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𝑢𝑥</m:t>
                                  </m:r>
                                </m:num>
                                <m:den>
                                  <m:r>
                                    <a:rPr lang="en-US" altLang="zh-CN" sz="2200" b="0" i="1" smtClean="0">
                                      <a:latin typeface="Cambria Math" panose="02040503050406030204" pitchFamily="18" charset="0"/>
                                    </a:rPr>
                                    <m:t>𝑁</m:t>
                                  </m:r>
                                </m:den>
                              </m:f>
                            </m:sup>
                          </m:s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=0,1,⋯,</m:t>
                          </m:r>
                          <m:r>
                            <a:rPr lang="en-US" altLang="zh-CN" sz="2200" b="0" i="1" smtClean="0">
                              <a:latin typeface="Cambria Math" panose="02040503050406030204" pitchFamily="18" charset="0"/>
                            </a:rPr>
                            <m:t>𝑁</m:t>
                          </m:r>
                          <m:r>
                            <a:rPr lang="en-US" altLang="zh-CN" sz="2200" b="0" i="1" smtClean="0">
                              <a:latin typeface="Cambria Math" panose="02040503050406030204" pitchFamily="18" charset="0"/>
                            </a:rPr>
                            <m:t>−1</m:t>
                          </m:r>
                        </m:e>
                      </m:nary>
                    </m:oMath>
                  </m:oMathPara>
                </a14:m>
                <a:endParaRPr lang="zh-CN" altLang="en-US" sz="2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r="-627" b="-13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292080" y="745730"/>
                <a:ext cx="3724033" cy="1099340"/>
              </a:xfrm>
              <a:prstGeom prst="rect">
                <a:avLst/>
              </a:prstGeom>
              <a:ln>
                <a:solidFill>
                  <a:srgbClr val="0000FF"/>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rPr>
                        <m:t>𝐹</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𝑢</m:t>
                          </m:r>
                        </m:e>
                      </m:d>
                      <m:r>
                        <a:rPr lang="en-US" altLang="zh-CN" sz="2400" i="1">
                          <a:solidFill>
                            <a:srgbClr val="FF0000"/>
                          </a:solidFill>
                          <a:latin typeface="Cambria Math" panose="02040503050406030204" pitchFamily="18" charset="0"/>
                        </a:rPr>
                        <m:t>=</m:t>
                      </m:r>
                      <m:nary>
                        <m:naryPr>
                          <m:chr m:val="∑"/>
                          <m:ctrlPr>
                            <a:rPr lang="en-US" altLang="zh-CN" sz="2400" i="1">
                              <a:solidFill>
                                <a:srgbClr val="FF0000"/>
                              </a:solidFill>
                              <a:latin typeface="Cambria Math" panose="02040503050406030204" pitchFamily="18" charset="0"/>
                            </a:rPr>
                          </m:ctrlPr>
                        </m:naryPr>
                        <m:sub>
                          <m:r>
                            <a:rPr lang="en-US" altLang="zh-CN" sz="2400" i="1">
                              <a:solidFill>
                                <a:srgbClr val="FF0000"/>
                              </a:solidFill>
                              <a:latin typeface="Cambria Math" panose="02040503050406030204" pitchFamily="18" charset="0"/>
                            </a:rPr>
                            <m:t>𝑥</m:t>
                          </m:r>
                          <m:r>
                            <a:rPr lang="en-US" altLang="zh-CN" sz="2400" i="1">
                              <a:solidFill>
                                <a:srgbClr val="FF0000"/>
                              </a:solidFill>
                              <a:latin typeface="Cambria Math" panose="02040503050406030204" pitchFamily="18" charset="0"/>
                            </a:rPr>
                            <m:t>=−∞</m:t>
                          </m:r>
                        </m:sub>
                        <m:sup>
                          <m:r>
                            <a:rPr lang="en-US" altLang="zh-CN" sz="2400" i="1">
                              <a:solidFill>
                                <a:srgbClr val="FF0000"/>
                              </a:solidFill>
                              <a:latin typeface="Cambria Math" panose="02040503050406030204" pitchFamily="18" charset="0"/>
                            </a:rPr>
                            <m:t>∞</m:t>
                          </m:r>
                        </m:sup>
                        <m:e>
                          <m:r>
                            <a:rPr lang="en-US" altLang="zh-CN" sz="2400" i="1">
                              <a:solidFill>
                                <a:srgbClr val="FF0000"/>
                              </a:solidFill>
                              <a:latin typeface="Cambria Math" panose="02040503050406030204" pitchFamily="18" charset="0"/>
                            </a:rPr>
                            <m:t>𝑓</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𝑥</m:t>
                              </m:r>
                            </m:e>
                          </m:d>
                          <m:sSup>
                            <m:sSupPr>
                              <m:ctrlPr>
                                <a:rPr lang="en-US" altLang="zh-CN" sz="2400" i="1">
                                  <a:solidFill>
                                    <a:srgbClr val="FF0000"/>
                                  </a:solidFill>
                                  <a:latin typeface="Cambria Math" panose="02040503050406030204" pitchFamily="18" charset="0"/>
                                </a:rPr>
                              </m:ctrlPr>
                            </m:sSupPr>
                            <m:e>
                              <m:r>
                                <a:rPr lang="en-US" altLang="zh-CN" sz="2400" i="1">
                                  <a:solidFill>
                                    <a:srgbClr val="FF0000"/>
                                  </a:solidFill>
                                  <a:latin typeface="Cambria Math" panose="02040503050406030204" pitchFamily="18" charset="0"/>
                                </a:rPr>
                                <m:t>𝑒</m:t>
                              </m:r>
                            </m:e>
                            <m:sup>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𝑗</m:t>
                              </m:r>
                              <m:r>
                                <a:rPr lang="en-US" altLang="zh-CN" sz="2400" i="1">
                                  <a:solidFill>
                                    <a:srgbClr val="FF0000"/>
                                  </a:solidFill>
                                  <a:latin typeface="Cambria Math" panose="02040503050406030204" pitchFamily="18" charset="0"/>
                                </a:rPr>
                                <m:t>2</m:t>
                              </m:r>
                              <m:r>
                                <a:rPr lang="en-US" altLang="zh-CN" sz="2400" i="1">
                                  <a:solidFill>
                                    <a:srgbClr val="FF0000"/>
                                  </a:solidFill>
                                  <a:latin typeface="Cambria Math" panose="02040503050406030204" pitchFamily="18" charset="0"/>
                                </a:rPr>
                                <m:t>𝜋</m:t>
                              </m:r>
                              <m:r>
                                <a:rPr lang="en-US" altLang="zh-CN" sz="2400" i="1">
                                  <a:solidFill>
                                    <a:srgbClr val="FF0000"/>
                                  </a:solidFill>
                                  <a:latin typeface="Cambria Math" panose="02040503050406030204" pitchFamily="18" charset="0"/>
                                </a:rPr>
                                <m:t>𝑢𝑥</m:t>
                              </m:r>
                            </m:sup>
                          </m:sSup>
                        </m:e>
                      </m:nary>
                    </m:oMath>
                  </m:oMathPara>
                </a14:m>
                <a:endParaRPr lang="zh-CN" altLang="en-US" sz="2400"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5292080" y="745730"/>
                <a:ext cx="3724033" cy="1099340"/>
              </a:xfrm>
              <a:prstGeom prst="rect">
                <a:avLst/>
              </a:prstGeom>
              <a:blipFill>
                <a:blip r:embed="rId3"/>
                <a:stretch>
                  <a:fillRect/>
                </a:stretch>
              </a:blipFill>
              <a:ln>
                <a:solidFill>
                  <a:srgbClr val="0000F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046422" y="5301208"/>
                <a:ext cx="3097578" cy="985719"/>
              </a:xfrm>
              <a:prstGeom prst="rect">
                <a:avLst/>
              </a:prstGeom>
              <a:ln>
                <a:solidFill>
                  <a:srgbClr val="0000FF"/>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smtClean="0">
                          <a:solidFill>
                            <a:srgbClr val="FF0000"/>
                          </a:solidFill>
                          <a:latin typeface="Cambria Math" panose="02040503050406030204" pitchFamily="18" charset="0"/>
                        </a:rPr>
                        <m:t>𝑓</m:t>
                      </m:r>
                      <m:d>
                        <m:dPr>
                          <m:ctrlPr>
                            <a:rPr lang="en-US" altLang="zh-CN" sz="2000" i="1">
                              <a:solidFill>
                                <a:srgbClr val="FF0000"/>
                              </a:solidFill>
                              <a:latin typeface="Cambria Math" panose="02040503050406030204" pitchFamily="18" charset="0"/>
                            </a:rPr>
                          </m:ctrlPr>
                        </m:dPr>
                        <m:e>
                          <m:r>
                            <a:rPr lang="en-US" altLang="zh-CN" sz="2000">
                              <a:solidFill>
                                <a:srgbClr val="FF0000"/>
                              </a:solidFill>
                              <a:latin typeface="Cambria Math" panose="02040503050406030204" pitchFamily="18" charset="0"/>
                            </a:rPr>
                            <m:t>𝑥</m:t>
                          </m:r>
                        </m:e>
                      </m:d>
                      <m:r>
                        <a:rPr lang="en-US" altLang="zh-CN" sz="2000">
                          <a:solidFill>
                            <a:srgbClr val="FF0000"/>
                          </a:solidFill>
                          <a:latin typeface="Cambria Math" panose="02040503050406030204" pitchFamily="18" charset="0"/>
                        </a:rPr>
                        <m:t>=</m:t>
                      </m:r>
                      <m:nary>
                        <m:naryPr>
                          <m:ctrlPr>
                            <a:rPr lang="en-US" altLang="zh-CN" sz="2000" i="1">
                              <a:solidFill>
                                <a:srgbClr val="FF0000"/>
                              </a:solidFill>
                              <a:latin typeface="Cambria Math" panose="02040503050406030204" pitchFamily="18" charset="0"/>
                            </a:rPr>
                          </m:ctrlPr>
                        </m:naryPr>
                        <m:sub>
                          <m:r>
                            <m:rPr>
                              <m:brk m:alnAt="23"/>
                            </m:rPr>
                            <a:rPr lang="en-US" altLang="zh-CN" sz="2000">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m:rPr>
                                  <m:brk m:alnAt="23"/>
                                </m:rPr>
                                <a:rPr lang="en-US" altLang="zh-CN" sz="2000">
                                  <a:solidFill>
                                    <a:srgbClr val="FF0000"/>
                                  </a:solidFill>
                                  <a:latin typeface="Cambria Math" panose="02040503050406030204" pitchFamily="18" charset="0"/>
                                </a:rPr>
                                <m:t>1</m:t>
                              </m:r>
                            </m:num>
                            <m:den>
                              <m:r>
                                <m:rPr>
                                  <m:brk m:alnAt="23"/>
                                </m:rPr>
                                <a:rPr lang="en-US" altLang="zh-CN" sz="2000">
                                  <a:solidFill>
                                    <a:srgbClr val="FF0000"/>
                                  </a:solidFill>
                                  <a:latin typeface="Cambria Math" panose="02040503050406030204" pitchFamily="18" charset="0"/>
                                </a:rPr>
                                <m:t>2</m:t>
                              </m:r>
                            </m:den>
                          </m:f>
                        </m:sub>
                        <m:sup>
                          <m:f>
                            <m:fPr>
                              <m:ctrlPr>
                                <a:rPr lang="en-US" altLang="zh-CN" sz="2000" i="1">
                                  <a:solidFill>
                                    <a:srgbClr val="FF0000"/>
                                  </a:solidFill>
                                  <a:latin typeface="Cambria Math" panose="02040503050406030204" pitchFamily="18" charset="0"/>
                                </a:rPr>
                              </m:ctrlPr>
                            </m:fPr>
                            <m:num>
                              <m:r>
                                <a:rPr lang="en-US" altLang="zh-CN" sz="2000">
                                  <a:solidFill>
                                    <a:srgbClr val="FF0000"/>
                                  </a:solidFill>
                                  <a:latin typeface="Cambria Math" panose="02040503050406030204" pitchFamily="18" charset="0"/>
                                </a:rPr>
                                <m:t>1</m:t>
                              </m:r>
                            </m:num>
                            <m:den>
                              <m:r>
                                <a:rPr lang="en-US" altLang="zh-CN" sz="2000">
                                  <a:solidFill>
                                    <a:srgbClr val="FF0000"/>
                                  </a:solidFill>
                                  <a:latin typeface="Cambria Math" panose="02040503050406030204" pitchFamily="18" charset="0"/>
                                </a:rPr>
                                <m:t>2</m:t>
                              </m:r>
                            </m:den>
                          </m:f>
                        </m:sup>
                        <m:e>
                          <m:r>
                            <a:rPr lang="en-US" altLang="zh-CN" sz="2000">
                              <a:solidFill>
                                <a:srgbClr val="FF0000"/>
                              </a:solidFill>
                              <a:latin typeface="Cambria Math" panose="02040503050406030204" pitchFamily="18" charset="0"/>
                            </a:rPr>
                            <m:t>𝐹</m:t>
                          </m:r>
                          <m:d>
                            <m:dPr>
                              <m:ctrlPr>
                                <a:rPr lang="en-US" altLang="zh-CN" sz="2000" i="1">
                                  <a:solidFill>
                                    <a:srgbClr val="FF0000"/>
                                  </a:solidFill>
                                  <a:latin typeface="Cambria Math" panose="02040503050406030204" pitchFamily="18" charset="0"/>
                                </a:rPr>
                              </m:ctrlPr>
                            </m:dPr>
                            <m:e>
                              <m:r>
                                <a:rPr lang="en-US" altLang="zh-CN" sz="2000">
                                  <a:solidFill>
                                    <a:srgbClr val="FF0000"/>
                                  </a:solidFill>
                                  <a:latin typeface="Cambria Math" panose="02040503050406030204" pitchFamily="18" charset="0"/>
                                </a:rPr>
                                <m:t>𝑢</m:t>
                              </m:r>
                            </m:e>
                          </m:d>
                          <m:sSup>
                            <m:sSupPr>
                              <m:ctrlPr>
                                <a:rPr lang="en-US" altLang="zh-CN" sz="2000" i="1">
                                  <a:solidFill>
                                    <a:srgbClr val="FF0000"/>
                                  </a:solidFill>
                                  <a:latin typeface="Cambria Math" panose="02040503050406030204" pitchFamily="18" charset="0"/>
                                </a:rPr>
                              </m:ctrlPr>
                            </m:sSupPr>
                            <m:e>
                              <m:r>
                                <a:rPr lang="en-US" altLang="zh-CN" sz="2000">
                                  <a:solidFill>
                                    <a:srgbClr val="FF0000"/>
                                  </a:solidFill>
                                  <a:latin typeface="Cambria Math" panose="02040503050406030204" pitchFamily="18" charset="0"/>
                                </a:rPr>
                                <m:t>𝑒</m:t>
                              </m:r>
                            </m:e>
                            <m:sup>
                              <m:r>
                                <a:rPr lang="en-US" altLang="zh-CN" sz="2000">
                                  <a:solidFill>
                                    <a:srgbClr val="FF0000"/>
                                  </a:solidFill>
                                  <a:latin typeface="Cambria Math" panose="02040503050406030204" pitchFamily="18" charset="0"/>
                                </a:rPr>
                                <m:t>𝑗</m:t>
                              </m:r>
                              <m:r>
                                <a:rPr lang="en-US" altLang="zh-CN" sz="2000">
                                  <a:solidFill>
                                    <a:srgbClr val="FF0000"/>
                                  </a:solidFill>
                                  <a:latin typeface="Cambria Math" panose="02040503050406030204" pitchFamily="18" charset="0"/>
                                </a:rPr>
                                <m:t>2</m:t>
                              </m:r>
                              <m:r>
                                <a:rPr lang="en-US" altLang="zh-CN" sz="2000">
                                  <a:solidFill>
                                    <a:srgbClr val="FF0000"/>
                                  </a:solidFill>
                                  <a:latin typeface="Cambria Math" panose="02040503050406030204" pitchFamily="18" charset="0"/>
                                </a:rPr>
                                <m:t>𝜋</m:t>
                              </m:r>
                              <m:r>
                                <a:rPr lang="en-US" altLang="zh-CN" sz="2000">
                                  <a:solidFill>
                                    <a:srgbClr val="FF0000"/>
                                  </a:solidFill>
                                  <a:latin typeface="Cambria Math" panose="02040503050406030204" pitchFamily="18" charset="0"/>
                                </a:rPr>
                                <m:t>𝑢𝑥</m:t>
                              </m:r>
                            </m:sup>
                          </m:sSup>
                          <m:r>
                            <a:rPr lang="en-US" altLang="zh-CN" sz="2000">
                              <a:solidFill>
                                <a:srgbClr val="FF0000"/>
                              </a:solidFill>
                              <a:latin typeface="Cambria Math" panose="02040503050406030204" pitchFamily="18" charset="0"/>
                            </a:rPr>
                            <m:t>𝑑𝑢</m:t>
                          </m:r>
                        </m:e>
                      </m:nary>
                    </m:oMath>
                  </m:oMathPara>
                </a14:m>
                <a:endParaRPr lang="zh-CN" altLang="en-US" sz="2000"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046422" y="5301208"/>
                <a:ext cx="3097578" cy="985719"/>
              </a:xfrm>
              <a:prstGeom prst="rect">
                <a:avLst/>
              </a:prstGeom>
              <a:blipFill>
                <a:blip r:embed="rId4"/>
                <a:stretch>
                  <a:fillRect/>
                </a:stretch>
              </a:blipFill>
              <a:ln>
                <a:solidFill>
                  <a:srgbClr val="0000FF"/>
                </a:solidFill>
              </a:ln>
            </p:spPr>
            <p:txBody>
              <a:bodyPr/>
              <a:lstStyle/>
              <a:p>
                <a:r>
                  <a:rPr lang="zh-CN" altLang="en-US">
                    <a:noFill/>
                  </a:rPr>
                  <a:t> </a:t>
                </a:r>
              </a:p>
            </p:txBody>
          </p:sp>
        </mc:Fallback>
      </mc:AlternateContent>
    </p:spTree>
    <p:extLst>
      <p:ext uri="{BB962C8B-B14F-4D97-AF65-F5344CB8AC3E}">
        <p14:creationId xmlns:p14="http://schemas.microsoft.com/office/powerpoint/2010/main" val="9019367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1-D 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从计算公式可以得到</a:t>
                </a:r>
                <a:endParaRPr lang="en-US" altLang="zh-CN" sz="2400" dirty="0"/>
              </a:p>
              <a:p>
                <a:pPr lvl="1"/>
                <a:r>
                  <a:rPr lang="zh-CN" altLang="en-US" sz="2000" dirty="0"/>
                  <a:t>每次计算</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oMath>
                </a14:m>
                <a:r>
                  <a:rPr lang="en-US" altLang="zh-CN" sz="2000" dirty="0"/>
                  <a:t>,</a:t>
                </a:r>
                <a:r>
                  <a:rPr lang="zh-CN" altLang="en-US" sz="2000" dirty="0"/>
                  <a:t>需要</a:t>
                </a:r>
                <a14:m>
                  <m:oMath xmlns:m="http://schemas.openxmlformats.org/officeDocument/2006/math">
                    <m:r>
                      <a:rPr lang="en-US" altLang="zh-CN" sz="2000" b="0" i="1" dirty="0" smtClean="0">
                        <a:latin typeface="Cambria Math" panose="02040503050406030204" pitchFamily="18" charset="0"/>
                      </a:rPr>
                      <m:t>𝑁</m:t>
                    </m:r>
                  </m:oMath>
                </a14:m>
                <a:r>
                  <a:rPr lang="zh-CN" altLang="en-US" sz="2000" dirty="0"/>
                  <a:t>次复数乘法和</a:t>
                </a:r>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oMath>
                </a14:m>
                <a:r>
                  <a:rPr lang="zh-CN" altLang="en-US" sz="2000" dirty="0"/>
                  <a:t>次复数加法，等价于</a:t>
                </a:r>
                <a14:m>
                  <m:oMath xmlns:m="http://schemas.openxmlformats.org/officeDocument/2006/math">
                    <m:r>
                      <a:rPr lang="en-US" altLang="zh-CN" sz="2000" b="0" i="1" smtClean="0">
                        <a:latin typeface="Cambria Math" panose="02040503050406030204" pitchFamily="18" charset="0"/>
                      </a:rPr>
                      <m:t>4</m:t>
                    </m:r>
                    <m:r>
                      <a:rPr lang="en-US" altLang="zh-CN" sz="2000" b="0" i="1" smtClean="0">
                        <a:latin typeface="Cambria Math" panose="02040503050406030204" pitchFamily="18" charset="0"/>
                      </a:rPr>
                      <m:t>𝑁</m:t>
                    </m:r>
                  </m:oMath>
                </a14:m>
                <a:r>
                  <a:rPr lang="zh-CN" altLang="en-US" sz="2000" dirty="0"/>
                  <a:t>次实数乘法和</a:t>
                </a:r>
                <a14:m>
                  <m:oMath xmlns:m="http://schemas.openxmlformats.org/officeDocument/2006/math">
                    <m:r>
                      <a:rPr lang="en-US" altLang="zh-CN" sz="2000" b="0" i="1" smtClean="0">
                        <a:latin typeface="Cambria Math" panose="02040503050406030204" pitchFamily="18" charset="0"/>
                      </a:rPr>
                      <m:t>4</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−2</m:t>
                    </m:r>
                  </m:oMath>
                </a14:m>
                <a:r>
                  <a:rPr lang="zh-CN" altLang="en-US" sz="2000" dirty="0"/>
                  <a:t>次实数加法，因此计算长度为</a:t>
                </a:r>
                <a14:m>
                  <m:oMath xmlns:m="http://schemas.openxmlformats.org/officeDocument/2006/math">
                    <m:r>
                      <a:rPr lang="en-US" altLang="zh-CN" sz="2000" b="0" i="1" smtClean="0">
                        <a:latin typeface="Cambria Math" panose="02040503050406030204" pitchFamily="18" charset="0"/>
                      </a:rPr>
                      <m:t>𝑁</m:t>
                    </m:r>
                  </m:oMath>
                </a14:m>
                <a:r>
                  <a:rPr lang="zh-CN" altLang="en-US" sz="2000" dirty="0"/>
                  <a:t>的离散傅里叶变换，需要</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oMath>
                </a14:m>
                <a:r>
                  <a:rPr lang="zh-CN" altLang="en-US" sz="2000" dirty="0"/>
                  <a:t>次复数乘法和</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oMath>
                </a14:m>
                <a:r>
                  <a:rPr lang="zh-CN" altLang="en-US" sz="2000" dirty="0"/>
                  <a:t>次复数加法</a:t>
                </a:r>
                <a:endParaRPr lang="en-US" altLang="zh-CN" sz="2000" dirty="0"/>
              </a:p>
              <a:p>
                <a14:m>
                  <m:oMath xmlns:m="http://schemas.openxmlformats.org/officeDocument/2006/math">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m:rPr>
                        <m:lit/>
                      </m:rP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sup>
                    </m:sSup>
                  </m:oMath>
                </a14:m>
                <a:endParaRPr lang="en-US" altLang="zh-CN" sz="2400" dirty="0"/>
              </a:p>
              <a:p>
                <a:r>
                  <a:rPr lang="zh-CN" altLang="en-US" sz="2400" dirty="0"/>
                  <a:t>其中</a:t>
                </a:r>
                <a14:m>
                  <m:oMath xmlns:m="http://schemas.openxmlformats.org/officeDocument/2006/math">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2</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𝐼</m:t>
                            </m:r>
                          </m:e>
                          <m:sup>
                            <m:r>
                              <a:rPr lang="en-US" altLang="zh-CN" sz="2400" b="0" i="1" smtClean="0">
                                <a:latin typeface="Cambria Math" panose="02040503050406030204" pitchFamily="18" charset="0"/>
                              </a:rPr>
                              <m:t>2</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e>
                    </m:rad>
                    <m:r>
                      <a:rPr lang="en-US" altLang="zh-CN" sz="2400" b="0" i="1" smtClean="0">
                        <a:latin typeface="Cambria Math" panose="02040503050406030204" pitchFamily="18" charset="0"/>
                      </a:rPr>
                      <m:t>,</m:t>
                    </m:r>
                  </m:oMath>
                </a14:m>
                <a:r>
                  <a:rPr lang="zh-CN" altLang="en-US" sz="2400" dirty="0"/>
                  <a:t>称为傅里叶幅度谱或傅里叶谱，而</a:t>
                </a:r>
                <a14:m>
                  <m:oMath xmlns:m="http://schemas.openxmlformats.org/officeDocument/2006/math">
                    <m:r>
                      <a:rPr lang="en-US" altLang="zh-CN" sz="2400" b="0" i="1" smtClean="0">
                        <a:latin typeface="Cambria Math" panose="02040503050406030204" pitchFamily="18" charset="0"/>
                      </a:rPr>
                      <m:t>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arctan</m:t>
                        </m:r>
                      </m:fName>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𝐼</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num>
                              <m:den>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den>
                            </m:f>
                          </m:e>
                        </m:d>
                      </m:e>
                    </m:func>
                  </m:oMath>
                </a14:m>
                <a:r>
                  <a:rPr lang="en-US" altLang="zh-CN" sz="2400" dirty="0"/>
                  <a:t>,</a:t>
                </a:r>
                <a:r>
                  <a:rPr lang="zh-CN" altLang="en-US" sz="2400" dirty="0"/>
                  <a:t>则称为傅里叶相位谱，而功率谱一般定义为</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e>
                    </m:d>
                    <m:sSup>
                      <m:sSupPr>
                        <m:ctrlPr>
                          <a:rPr lang="en-US" altLang="zh-CN" sz="2400" b="0" i="1" smtClean="0">
                            <a:latin typeface="Cambria Math" panose="02040503050406030204" pitchFamily="18" charset="0"/>
                          </a:rPr>
                        </m:ctrlPr>
                      </m:sSupPr>
                      <m:e>
                        <m:r>
                          <m:rPr>
                            <m:lit/>
                          </m:rP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a14:m>
                <a:r>
                  <a:rPr lang="en-US" altLang="zh-CN" sz="2400" dirty="0"/>
                  <a:t>,</a:t>
                </a:r>
                <a:r>
                  <a:rPr lang="zh-CN" altLang="en-US" sz="2400" dirty="0"/>
                  <a:t>反映信号中能量的分布情况</a:t>
                </a:r>
                <a:endParaRPr lang="en-US" altLang="zh-CN" sz="2400" dirty="0"/>
              </a:p>
              <a:p>
                <a:r>
                  <a:rPr lang="zh-CN" altLang="en-US" sz="2400" dirty="0"/>
                  <a:t>二维</a:t>
                </a:r>
                <a:r>
                  <a:rPr lang="en-US" altLang="zh-CN" sz="2400" dirty="0"/>
                  <a:t>DFT</a:t>
                </a:r>
                <a:r>
                  <a:rPr lang="zh-CN" altLang="en-US" sz="2400" dirty="0"/>
                  <a:t>是一维</a:t>
                </a:r>
                <a:r>
                  <a:rPr lang="en-US" altLang="zh-CN" sz="2400" dirty="0"/>
                  <a:t>DFT</a:t>
                </a:r>
                <a:r>
                  <a:rPr lang="zh-CN" altLang="en-US" sz="2400" dirty="0"/>
                  <a:t>的直接推广</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0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20914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2-D 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t>设一幅图像</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的大小为</a:t>
                </a:r>
                <a14:m>
                  <m:oMath xmlns:m="http://schemas.openxmlformats.org/officeDocument/2006/math">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oMath>
                </a14:m>
                <a:r>
                  <a:rPr lang="en-US" altLang="zh-CN" sz="2000" dirty="0"/>
                  <a:t>,</a:t>
                </a:r>
                <a:r>
                  <a:rPr lang="zh-CN" altLang="en-US" sz="2000" dirty="0"/>
                  <a:t>则其二维离散傅里叶变换</a:t>
                </a:r>
                <a14:m>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zh-CN" altLang="en-US" sz="2000" dirty="0"/>
                  <a:t>定义为：</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sup>
                        <m:e>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𝑢𝑥</m:t>
                                          </m:r>
                                        </m:num>
                                        <m:den>
                                          <m:r>
                                            <a:rPr lang="en-US" altLang="zh-CN" sz="2000" b="0" i="1" smtClean="0">
                                              <a:latin typeface="Cambria Math" panose="02040503050406030204" pitchFamily="18" charset="0"/>
                                            </a:rPr>
                                            <m:t>𝑀</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𝑣𝑦</m:t>
                                          </m:r>
                                        </m:num>
                                        <m:den>
                                          <m:r>
                                            <a:rPr lang="en-US" altLang="zh-CN" sz="2000" b="0" i="1" smtClean="0">
                                              <a:latin typeface="Cambria Math" panose="02040503050406030204" pitchFamily="18" charset="0"/>
                                            </a:rPr>
                                            <m:t>𝑁</m:t>
                                          </m:r>
                                        </m:den>
                                      </m:f>
                                    </m:e>
                                  </m:d>
                                </m:sup>
                              </m:sSup>
                            </m:e>
                          </m:nary>
                        </m:e>
                      </m:nary>
                    </m:oMath>
                  </m:oMathPara>
                </a14:m>
                <a:endParaRPr lang="en-US" altLang="zh-CN" sz="2000" dirty="0"/>
              </a:p>
              <a:p>
                <a:r>
                  <a:rPr lang="zh-CN" altLang="en-US" sz="2000" dirty="0"/>
                  <a:t>这里</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=0,1,⋯,</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=0,1,⋯,</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oMath>
                </a14:m>
                <a:endParaRPr lang="en-US" altLang="zh-CN" sz="2000" dirty="0"/>
              </a:p>
              <a:p>
                <a:r>
                  <a:rPr lang="zh-CN" altLang="en-US" sz="2000" dirty="0"/>
                  <a:t>其二维离散傅里叶逆变换定义为：</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𝑀𝑁</m:t>
                          </m:r>
                        </m:den>
                      </m:f>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sup>
                        <m:e>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𝑢𝑥</m:t>
                                          </m:r>
                                        </m:num>
                                        <m:den>
                                          <m:r>
                                            <a:rPr lang="en-US" altLang="zh-CN" sz="2000" b="0" i="1" smtClean="0">
                                              <a:latin typeface="Cambria Math" panose="02040503050406030204" pitchFamily="18" charset="0"/>
                                            </a:rPr>
                                            <m:t>𝑀</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𝑣𝑦</m:t>
                                          </m:r>
                                        </m:num>
                                        <m:den>
                                          <m:r>
                                            <a:rPr lang="en-US" altLang="zh-CN" sz="2000" b="0" i="1" smtClean="0">
                                              <a:latin typeface="Cambria Math" panose="02040503050406030204" pitchFamily="18" charset="0"/>
                                            </a:rPr>
                                            <m:t>𝑁</m:t>
                                          </m:r>
                                        </m:den>
                                      </m:f>
                                    </m:e>
                                  </m:d>
                                </m:sup>
                              </m:sSup>
                            </m:e>
                          </m:nary>
                        </m:e>
                      </m:nary>
                    </m:oMath>
                  </m:oMathPara>
                </a14:m>
                <a:endParaRPr lang="en-US" altLang="zh-CN" sz="2000" dirty="0"/>
              </a:p>
              <a:p>
                <a:r>
                  <a:rPr lang="zh-CN" altLang="en-US" sz="2000" dirty="0"/>
                  <a:t>这里</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=0,1,⋯,</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=0,1,⋯,</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oMath>
                </a14:m>
                <a:endParaRPr lang="en-US" altLang="zh-CN" sz="2000" dirty="0"/>
              </a:p>
              <a:p>
                <a:r>
                  <a:rPr lang="zh-CN" altLang="en-US" sz="2000" dirty="0"/>
                  <a:t>注意：</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𝑀𝑁</m:t>
                        </m:r>
                      </m:den>
                    </m:f>
                  </m:oMath>
                </a14:m>
                <a:r>
                  <a:rPr lang="zh-CN" altLang="en-US" sz="2000" dirty="0"/>
                  <a:t>的位置不固定，既可以在正变换中，也可以在逆变换中，只是确保正变换再逆变换后恒等</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92686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2-D DFT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类似一维情况，可以定义二维离散傅里叶变换的傅里叶谱</a:t>
                </a:r>
                <a14:m>
                  <m:oMath xmlns:m="http://schemas.openxmlformats.org/officeDocument/2006/math">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oMath>
                </a14:m>
                <a:r>
                  <a:rPr lang="zh-CN" altLang="en-US" sz="2400" dirty="0"/>
                  <a:t>相位谱</a:t>
                </a:r>
                <a14:m>
                  <m:oMath xmlns:m="http://schemas.openxmlformats.org/officeDocument/2006/math">
                    <m:r>
                      <a:rPr lang="en-US" altLang="zh-CN" sz="2400" b="0" i="1" dirty="0" smtClean="0">
                        <a:latin typeface="Cambria Math" panose="02040503050406030204" pitchFamily="18" charset="0"/>
                      </a:rPr>
                      <m:t>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𝑢</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m:t>
                    </m:r>
                  </m:oMath>
                </a14:m>
                <a:r>
                  <a:rPr lang="zh-CN" altLang="en-US" sz="2400" dirty="0"/>
                  <a:t>和功率谱</a:t>
                </a:r>
                <a14:m>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r>
                  <a:rPr lang="zh-CN" altLang="en-US" sz="2400" dirty="0"/>
                  <a:t>为</a:t>
                </a:r>
                <a:endParaRPr lang="en-US" altLang="zh-CN" sz="2400" dirty="0"/>
              </a:p>
              <a:p>
                <a:pPr marL="0" indent="0">
                  <a:buNone/>
                </a:pPr>
                <a14:m>
                  <m:oMathPara xmlns:m="http://schemas.openxmlformats.org/officeDocument/2006/math">
                    <m:oMathParaPr>
                      <m:jc m:val="centerGroup"/>
                    </m:oMathParaPr>
                    <m:oMath xmlns:m="http://schemas.openxmlformats.org/officeDocument/2006/math">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2</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𝐼</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e>
                      </m:rad>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arctan</m:t>
                          </m:r>
                        </m:fName>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𝐼</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num>
                                <m:den>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den>
                              </m:f>
                            </m:e>
                          </m:d>
                        </m:e>
                      </m:func>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sSup>
                        <m:sSupPr>
                          <m:ctrlPr>
                            <a:rPr lang="en-US" altLang="zh-CN" sz="2400" b="0" i="1" smtClean="0">
                              <a:latin typeface="Cambria Math" panose="02040503050406030204" pitchFamily="18" charset="0"/>
                            </a:rPr>
                          </m:ctrlPr>
                        </m:sSupPr>
                        <m:e>
                          <m:r>
                            <m:rPr>
                              <m:lit/>
                            </m:rP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m:oMathPara>
                </a14:m>
                <a:endParaRPr lang="en-US" altLang="zh-CN" sz="2400" dirty="0"/>
              </a:p>
              <a:p>
                <a14:m>
                  <m:oMath xmlns:m="http://schemas.openxmlformats.org/officeDocument/2006/math">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𝑖𝐼</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a:rPr lang="en-US" altLang="zh-CN" sz="2400" b="0" i="1" smtClean="0">
                        <a:latin typeface="Cambria Math" panose="02040503050406030204" pitchFamily="18" charset="0"/>
                      </a:rPr>
                      <m:t>=</m:t>
                    </m:r>
                    <m:r>
                      <m:rPr>
                        <m:lit/>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r>
                      <m:rPr>
                        <m:lit/>
                      </m:rP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e>
                        </m:d>
                      </m:sup>
                    </m:sSup>
                  </m:oMath>
                </a14:m>
                <a:endParaRPr lang="en-US" altLang="zh-CN" sz="2400" dirty="0"/>
              </a:p>
              <a:p>
                <a:r>
                  <a:rPr lang="zh-CN" altLang="en-US" sz="2400" dirty="0"/>
                  <a:t>空域与频域采样间隔之间的关系如下</a:t>
                </a:r>
                <a:endParaRPr lang="en-US" altLang="zh-CN" sz="2400" dirty="0"/>
              </a:p>
              <a:p>
                <a14:m>
                  <m:oMath xmlns:m="http://schemas.openxmlformats.org/officeDocument/2006/math">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𝑀</m:t>
                        </m:r>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𝑦</m:t>
                        </m:r>
                      </m:den>
                    </m:f>
                  </m:oMath>
                </a14:m>
                <a:r>
                  <a:rPr lang="en-US" altLang="zh-CN" sz="2400" dirty="0"/>
                  <a:t>,</a:t>
                </a:r>
                <a:r>
                  <a:rPr lang="zh-CN" altLang="en-US" sz="2400" dirty="0"/>
                  <a:t>分别表示空域和频域中采样间隔的关系</a:t>
                </a:r>
                <a:endParaRPr lang="en-US" altLang="zh-CN" sz="2400" dirty="0"/>
              </a:p>
              <a:p>
                <a:r>
                  <a:rPr lang="zh-CN" altLang="en-US" sz="2400" dirty="0"/>
                  <a:t>实验中要求将图像的幅度谱、相位谱、功率谱都计算并显示出来，体会幅度谱、相位谱和功率谱的重要性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017" b="-11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10693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傅里叶变换的卷积定理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1800" dirty="0"/>
                  <a:t>两个支撑大小为</a:t>
                </a:r>
                <a14:m>
                  <m:oMath xmlns:m="http://schemas.openxmlformats.org/officeDocument/2006/math">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oMath>
                </a14:m>
                <a:r>
                  <a:rPr lang="zh-CN" altLang="en-US" sz="1800" dirty="0"/>
                  <a:t>的离散函数</a:t>
                </a: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oMath>
                </a14:m>
                <a:r>
                  <a:rPr lang="zh-CN" altLang="en-US" sz="1800" dirty="0"/>
                  <a:t>与</a:t>
                </a:r>
                <a14:m>
                  <m:oMath xmlns:m="http://schemas.openxmlformats.org/officeDocument/2006/math">
                    <m:r>
                      <a:rPr lang="en-US" altLang="zh-CN" sz="1800" b="0" i="1" dirty="0" smtClean="0">
                        <a:latin typeface="Cambria Math" panose="02040503050406030204" pitchFamily="18" charset="0"/>
                      </a:rPr>
                      <m:t>h</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𝑥</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𝑦</m:t>
                    </m:r>
                    <m:r>
                      <a:rPr lang="en-US" altLang="zh-CN" sz="1800" b="0" i="1" dirty="0" smtClean="0">
                        <a:latin typeface="Cambria Math" panose="02040503050406030204" pitchFamily="18" charset="0"/>
                      </a:rPr>
                      <m:t>)</m:t>
                    </m:r>
                  </m:oMath>
                </a14:m>
                <a:r>
                  <a:rPr lang="zh-CN" altLang="en-US" sz="1800" dirty="0"/>
                  <a:t>的</a:t>
                </a:r>
                <a:r>
                  <a:rPr lang="zh-CN" altLang="en-US" sz="1800" dirty="0">
                    <a:solidFill>
                      <a:srgbClr val="FF0000"/>
                    </a:solidFill>
                  </a:rPr>
                  <a:t>卷积</a:t>
                </a:r>
                <a14:m>
                  <m:oMath xmlns:m="http://schemas.openxmlformats.org/officeDocument/2006/math">
                    <m:r>
                      <a:rPr lang="en-US" altLang="zh-CN" sz="1800" b="0" i="1" smtClean="0">
                        <a:solidFill>
                          <a:srgbClr val="FF0000"/>
                        </a:solidFill>
                        <a:latin typeface="Cambria Math" panose="02040503050406030204" pitchFamily="18" charset="0"/>
                      </a:rPr>
                      <m:t>𝑓</m:t>
                    </m:r>
                    <m:d>
                      <m:dPr>
                        <m:ctrlPr>
                          <a:rPr lang="en-US" altLang="zh-CN" sz="1800" b="0" i="1" smtClean="0">
                            <a:solidFill>
                              <a:srgbClr val="FF0000"/>
                            </a:solidFill>
                            <a:latin typeface="Cambria Math" panose="02040503050406030204" pitchFamily="18" charset="0"/>
                          </a:rPr>
                        </m:ctrlPr>
                      </m:dPr>
                      <m:e>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𝑦</m:t>
                        </m:r>
                      </m:e>
                    </m:d>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h</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𝑥</m:t>
                    </m:r>
                    <m:r>
                      <a:rPr lang="en-US" altLang="zh-CN" sz="1800" b="0" i="1" smtClean="0">
                        <a:solidFill>
                          <a:srgbClr val="FF0000"/>
                        </a:solidFill>
                        <a:latin typeface="Cambria Math" panose="02040503050406030204" pitchFamily="18" charset="0"/>
                      </a:rPr>
                      <m:t>,</m:t>
                    </m:r>
                    <m:r>
                      <a:rPr lang="en-US" altLang="zh-CN" sz="1800" b="0" i="1" smtClean="0">
                        <a:solidFill>
                          <a:srgbClr val="FF0000"/>
                        </a:solidFill>
                        <a:latin typeface="Cambria Math" panose="02040503050406030204" pitchFamily="18" charset="0"/>
                      </a:rPr>
                      <m:t>𝑦</m:t>
                    </m:r>
                    <m:r>
                      <a:rPr lang="en-US" altLang="zh-CN" sz="1800" b="0" i="1" smtClean="0">
                        <a:solidFill>
                          <a:srgbClr val="FF0000"/>
                        </a:solidFill>
                        <a:latin typeface="Cambria Math" panose="02040503050406030204" pitchFamily="18" charset="0"/>
                      </a:rPr>
                      <m:t>)</m:t>
                    </m:r>
                  </m:oMath>
                </a14:m>
                <a:r>
                  <a:rPr lang="zh-CN" altLang="en-US" sz="1800" dirty="0">
                    <a:solidFill>
                      <a:srgbClr val="FF0000"/>
                    </a:solidFill>
                  </a:rPr>
                  <a:t>定义为</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−1</m:t>
                          </m:r>
                        </m:sup>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e>
                          </m:nary>
                        </m:e>
                      </m:nary>
                    </m:oMath>
                  </m:oMathPara>
                </a14:m>
                <a:endParaRPr lang="en-US" altLang="zh-CN" sz="1800" dirty="0"/>
              </a:p>
              <a:p>
                <a:r>
                  <a:rPr lang="zh-CN" altLang="en-US" sz="1800" dirty="0"/>
                  <a:t>卷积定理表明空域卷积等价于频域乘积</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1" i="1" smtClean="0">
                          <a:solidFill>
                            <a:srgbClr val="0000FF"/>
                          </a:solidFill>
                          <a:latin typeface="Cambria Math" panose="02040503050406030204" pitchFamily="18" charset="0"/>
                        </a:rPr>
                        <m:t>𝒇</m:t>
                      </m:r>
                      <m:d>
                        <m:dPr>
                          <m:ctrlPr>
                            <a:rPr lang="en-US" altLang="zh-CN" sz="1800" b="1" i="1" smtClean="0">
                              <a:solidFill>
                                <a:srgbClr val="0000FF"/>
                              </a:solidFill>
                              <a:latin typeface="Cambria Math" panose="02040503050406030204" pitchFamily="18" charset="0"/>
                            </a:rPr>
                          </m:ctrlPr>
                        </m:dPr>
                        <m:e>
                          <m:r>
                            <a:rPr lang="en-US" altLang="zh-CN" sz="1800" b="1" i="1" smtClean="0">
                              <a:solidFill>
                                <a:srgbClr val="0000FF"/>
                              </a:solidFill>
                              <a:latin typeface="Cambria Math" panose="02040503050406030204" pitchFamily="18" charset="0"/>
                            </a:rPr>
                            <m:t>𝒙</m:t>
                          </m:r>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𝒚</m:t>
                          </m:r>
                        </m:e>
                      </m:d>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𝒉</m:t>
                      </m:r>
                      <m:d>
                        <m:dPr>
                          <m:ctrlPr>
                            <a:rPr lang="en-US" altLang="zh-CN" sz="1800" b="1" i="1" smtClean="0">
                              <a:solidFill>
                                <a:srgbClr val="0000FF"/>
                              </a:solidFill>
                              <a:latin typeface="Cambria Math" panose="02040503050406030204" pitchFamily="18" charset="0"/>
                            </a:rPr>
                          </m:ctrlPr>
                        </m:dPr>
                        <m:e>
                          <m:r>
                            <a:rPr lang="en-US" altLang="zh-CN" sz="1800" b="1" i="1" smtClean="0">
                              <a:solidFill>
                                <a:srgbClr val="0000FF"/>
                              </a:solidFill>
                              <a:latin typeface="Cambria Math" panose="02040503050406030204" pitchFamily="18" charset="0"/>
                            </a:rPr>
                            <m:t>𝒙</m:t>
                          </m:r>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𝒚</m:t>
                          </m:r>
                        </m:e>
                      </m:d>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𝑭</m:t>
                      </m:r>
                      <m:d>
                        <m:dPr>
                          <m:ctrlPr>
                            <a:rPr lang="en-US" altLang="zh-CN" sz="1800" b="1" i="1" smtClean="0">
                              <a:solidFill>
                                <a:srgbClr val="0000FF"/>
                              </a:solidFill>
                              <a:latin typeface="Cambria Math" panose="02040503050406030204" pitchFamily="18" charset="0"/>
                            </a:rPr>
                          </m:ctrlPr>
                        </m:dPr>
                        <m:e>
                          <m:r>
                            <a:rPr lang="en-US" altLang="zh-CN" sz="1800" b="1" i="1" smtClean="0">
                              <a:solidFill>
                                <a:srgbClr val="0000FF"/>
                              </a:solidFill>
                              <a:latin typeface="Cambria Math" panose="02040503050406030204" pitchFamily="18" charset="0"/>
                            </a:rPr>
                            <m:t>𝒖</m:t>
                          </m:r>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𝒗</m:t>
                          </m:r>
                        </m:e>
                      </m:d>
                      <m:r>
                        <a:rPr lang="en-US" altLang="zh-CN" sz="1800" b="1" i="1" smtClean="0">
                          <a:solidFill>
                            <a:srgbClr val="0000FF"/>
                          </a:solidFill>
                          <a:latin typeface="Cambria Math" panose="02040503050406030204" pitchFamily="18" charset="0"/>
                        </a:rPr>
                        <m:t>𝑯</m:t>
                      </m:r>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𝒖</m:t>
                      </m:r>
                      <m:r>
                        <a:rPr lang="en-US" altLang="zh-CN" sz="1800" b="1" i="1" smtClean="0">
                          <a:solidFill>
                            <a:srgbClr val="0000FF"/>
                          </a:solidFill>
                          <a:latin typeface="Cambria Math" panose="02040503050406030204" pitchFamily="18" charset="0"/>
                        </a:rPr>
                        <m:t>,</m:t>
                      </m:r>
                      <m:r>
                        <a:rPr lang="en-US" altLang="zh-CN" sz="1800" b="1" i="1" smtClean="0">
                          <a:solidFill>
                            <a:srgbClr val="0000FF"/>
                          </a:solidFill>
                          <a:latin typeface="Cambria Math" panose="02040503050406030204" pitchFamily="18" charset="0"/>
                        </a:rPr>
                        <m:t>𝒗</m:t>
                      </m:r>
                      <m:r>
                        <a:rPr lang="en-US" altLang="zh-CN" sz="1800" b="1" i="1" smtClean="0">
                          <a:solidFill>
                            <a:srgbClr val="0000FF"/>
                          </a:solidFill>
                          <a:latin typeface="Cambria Math" panose="02040503050406030204" pitchFamily="18" charset="0"/>
                        </a:rPr>
                        <m:t>)</m:t>
                      </m:r>
                    </m:oMath>
                  </m:oMathPara>
                </a14:m>
                <a:endParaRPr lang="en-US" altLang="zh-CN" sz="1800" b="1" dirty="0">
                  <a:solidFill>
                    <a:srgbClr val="0000FF"/>
                  </a:solidFill>
                </a:endParaRPr>
              </a:p>
              <a:p>
                <a:r>
                  <a:rPr lang="zh-CN" altLang="en-US" sz="1800" dirty="0">
                    <a:solidFill>
                      <a:srgbClr val="FF0000"/>
                    </a:solidFill>
                  </a:rPr>
                  <a:t>证明</a:t>
                </a:r>
                <a:r>
                  <a:rPr lang="zh-CN" altLang="en-US" sz="1800" dirty="0"/>
                  <a:t>：</a:t>
                </a:r>
                <a14:m>
                  <m:oMath xmlns:m="http://schemas.openxmlformats.org/officeDocument/2006/math">
                    <m:r>
                      <a:rPr lang="en-US" altLang="zh-CN" sz="1800" b="0" i="1" smtClean="0">
                        <a:latin typeface="Cambria Math" panose="02040503050406030204" pitchFamily="18" charset="0"/>
                      </a:rPr>
                      <m:t>ℱ</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e>
                    </m:d>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𝑥</m:t>
                        </m:r>
                      </m:sub>
                      <m:sup/>
                      <m:e>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𝑦</m:t>
                            </m:r>
                          </m:sub>
                          <m:sup/>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𝑣𝑦</m:t>
                                    </m:r>
                                  </m:e>
                                </m:d>
                              </m:sup>
                            </m:sSup>
                          </m:e>
                        </m:nary>
                      </m:e>
                    </m:nary>
                  </m:oMath>
                </a14:m>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𝑥</m:t>
                          </m:r>
                        </m:sub>
                        <m:sup/>
                        <m:e>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𝑦</m:t>
                              </m:r>
                            </m:sub>
                            <m:sup/>
                            <m:e>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−1</m:t>
                                  </m:r>
                                </m:sup>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e>
                                  </m:nary>
                                </m:e>
                              </m:nary>
                              <m:r>
                                <a:rPr lang="en-US" altLang="zh-CN" sz="1800" b="0" i="1" smtClean="0">
                                  <a:latin typeface="Cambria Math" panose="02040503050406030204" pitchFamily="18" charset="0"/>
                                </a:rPr>
                                <m:t> </m:t>
                              </m:r>
                            </m:e>
                          </m:nary>
                        </m:e>
                      </m:nary>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𝑣𝑦</m:t>
                              </m:r>
                            </m:e>
                          </m:d>
                        </m:sup>
                      </m:sSup>
                    </m:oMath>
                  </m:oMathPara>
                </a14:m>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−1</m:t>
                          </m:r>
                        </m:sup>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e>
                          </m:nary>
                        </m:e>
                      </m:nary>
                      <m:d>
                        <m:dPr>
                          <m:begChr m:val="["/>
                          <m:endChr m:val="]"/>
                          <m:ctrlPr>
                            <a:rPr lang="en-US" altLang="zh-CN" sz="1800" b="0" i="1" smtClean="0">
                              <a:latin typeface="Cambria Math" panose="02040503050406030204" pitchFamily="18" charset="0"/>
                            </a:rPr>
                          </m:ctrlPr>
                        </m:dPr>
                        <m:e>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𝑥</m:t>
                              </m:r>
                            </m:sub>
                            <m:sup/>
                            <m:e>
                              <m:nary>
                                <m:naryPr>
                                  <m:chr m:val="∑"/>
                                  <m:supHide m:val="on"/>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𝑦</m:t>
                                  </m:r>
                                </m:sub>
                                <m:sup/>
                                <m:e>
                                  <m:r>
                                    <a:rPr lang="en-US" altLang="zh-CN" sz="1800" b="0" i="1" smtClean="0">
                                      <a:latin typeface="Cambria Math" panose="02040503050406030204" pitchFamily="18" charset="0"/>
                                    </a:rPr>
                                    <m:t>h</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e>
                                          </m:d>
                                        </m:e>
                                      </m:d>
                                    </m:sup>
                                  </m:sSup>
                                </m:e>
                              </m:nary>
                            </m:e>
                          </m:nary>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𝜋</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𝑢𝑚</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𝑣𝑛</m:t>
                              </m:r>
                            </m:e>
                          </m:d>
                        </m:sup>
                      </m:sSup>
                    </m:oMath>
                  </m:oMathPara>
                </a14:m>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𝐹</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m:t>
                          </m:r>
                        </m:e>
                      </m:d>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𝑣</m:t>
                      </m:r>
                      <m:r>
                        <a:rPr lang="en-US" altLang="zh-CN" sz="1800" b="0" i="1" smtClean="0">
                          <a:latin typeface="Cambria Math" panose="02040503050406030204" pitchFamily="18" charset="0"/>
                        </a:rPr>
                        <m:t>)</m:t>
                      </m:r>
                    </m:oMath>
                  </m:oMathPara>
                </a14:m>
                <a:endParaRPr lang="en-US" altLang="zh-CN" sz="1800" dirty="0"/>
              </a:p>
              <a:p>
                <a:r>
                  <a:rPr lang="zh-CN" altLang="en-US" sz="1800" dirty="0"/>
                  <a:t>两个支撑尺寸大小为</a:t>
                </a:r>
                <a14:m>
                  <m:oMath xmlns:m="http://schemas.openxmlformats.org/officeDocument/2006/math">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oMath>
                </a14:m>
                <a:r>
                  <a:rPr lang="zh-CN" altLang="en-US" sz="1800" dirty="0"/>
                  <a:t>的离散函数</a:t>
                </a: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oMath>
                </a14:m>
                <a:r>
                  <a:rPr lang="zh-CN" altLang="en-US" sz="1800" dirty="0"/>
                  <a:t>的相关</a:t>
                </a: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𝑦</m:t>
                        </m:r>
                      </m:e>
                    </m:d>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h</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𝑦</m:t>
                    </m:r>
                    <m:r>
                      <a:rPr lang="en-US" altLang="zh-CN" sz="1800" b="0" i="1" smtClean="0">
                        <a:latin typeface="Cambria Math" panose="02040503050406030204" pitchFamily="18" charset="0"/>
                        <a:ea typeface="Cambria Math" panose="02040503050406030204" pitchFamily="18" charset="0"/>
                      </a:rPr>
                      <m:t>)</m:t>
                    </m:r>
                  </m:oMath>
                </a14:m>
                <a:r>
                  <a:rPr lang="zh-CN" altLang="en-US" sz="1800" dirty="0"/>
                  <a:t>定义为</a:t>
                </a:r>
                <a:br>
                  <a:rPr lang="en-US" altLang="zh-CN" sz="1800" dirty="0"/>
                </a:b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b="-3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4389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傅里叶变换的卷积定理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t>两个支撑尺寸大小为</a:t>
                </a:r>
                <a14:m>
                  <m:oMath xmlns:m="http://schemas.openxmlformats.org/officeDocument/2006/math">
                    <m:r>
                      <a:rPr lang="en-US" altLang="zh-CN" sz="2000" i="1">
                        <a:latin typeface="Cambria Math" panose="02040503050406030204" pitchFamily="18" charset="0"/>
                      </a:rPr>
                      <m:t>𝑀</m:t>
                    </m:r>
                    <m:r>
                      <a:rPr lang="en-US" altLang="zh-CN" sz="2000" i="1">
                        <a:latin typeface="Cambria Math" panose="02040503050406030204" pitchFamily="18" charset="0"/>
                      </a:rPr>
                      <m:t>×</m:t>
                    </m:r>
                    <m:r>
                      <a:rPr lang="en-US" altLang="zh-CN" sz="2000" i="1">
                        <a:latin typeface="Cambria Math" panose="02040503050406030204" pitchFamily="18" charset="0"/>
                      </a:rPr>
                      <m:t>𝑁</m:t>
                    </m:r>
                  </m:oMath>
                </a14:m>
                <a:r>
                  <a:rPr lang="zh-CN" altLang="en-US" sz="2000" dirty="0"/>
                  <a:t>的</a:t>
                </a:r>
                <a:r>
                  <a:rPr lang="zh-CN" altLang="en-US" sz="2000" dirty="0">
                    <a:solidFill>
                      <a:srgbClr val="FF0000"/>
                    </a:solidFill>
                  </a:rPr>
                  <a:t>离散函数</a:t>
                </a:r>
                <a14:m>
                  <m:oMath xmlns:m="http://schemas.openxmlformats.org/officeDocument/2006/math">
                    <m:r>
                      <a:rPr lang="en-US" altLang="zh-CN" sz="2000" i="1">
                        <a:solidFill>
                          <a:srgbClr val="FF0000"/>
                        </a:solidFill>
                        <a:latin typeface="Cambria Math" panose="02040503050406030204" pitchFamily="18" charset="0"/>
                      </a:rPr>
                      <m:t>𝑓</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𝑥</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𝑦</m:t>
                        </m:r>
                      </m:e>
                    </m:d>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h</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𝑥</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𝑦</m:t>
                    </m:r>
                    <m:r>
                      <a:rPr lang="en-US" altLang="zh-CN" sz="2000" i="1">
                        <a:solidFill>
                          <a:srgbClr val="FF0000"/>
                        </a:solidFill>
                        <a:latin typeface="Cambria Math" panose="02040503050406030204" pitchFamily="18" charset="0"/>
                      </a:rPr>
                      <m:t>)</m:t>
                    </m:r>
                  </m:oMath>
                </a14:m>
                <a:r>
                  <a:rPr lang="zh-CN" altLang="en-US" sz="2000" dirty="0">
                    <a:solidFill>
                      <a:srgbClr val="FF0000"/>
                    </a:solidFill>
                  </a:rPr>
                  <a:t>的相关</a:t>
                </a:r>
                <a14:m>
                  <m:oMath xmlns:m="http://schemas.openxmlformats.org/officeDocument/2006/math">
                    <m:r>
                      <a:rPr lang="en-US" altLang="zh-CN" sz="2000" i="1">
                        <a:solidFill>
                          <a:srgbClr val="FF0000"/>
                        </a:solidFill>
                        <a:latin typeface="Cambria Math" panose="02040503050406030204" pitchFamily="18" charset="0"/>
                      </a:rPr>
                      <m:t>𝑓</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𝑥</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𝑦</m:t>
                        </m:r>
                      </m:e>
                    </m:d>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h</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𝑥</m:t>
                    </m:r>
                    <m:r>
                      <a:rPr lang="en-US" altLang="zh-CN"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𝑦</m:t>
                    </m:r>
                    <m:r>
                      <a:rPr lang="en-US" altLang="zh-CN" sz="2000" i="1">
                        <a:solidFill>
                          <a:srgbClr val="FF0000"/>
                        </a:solidFill>
                        <a:latin typeface="Cambria Math" panose="02040503050406030204" pitchFamily="18" charset="0"/>
                        <a:ea typeface="Cambria Math" panose="02040503050406030204" pitchFamily="18" charset="0"/>
                      </a:rPr>
                      <m:t>)</m:t>
                    </m:r>
                  </m:oMath>
                </a14:m>
                <a:r>
                  <a:rPr lang="zh-CN" altLang="en-US" sz="2000" dirty="0">
                    <a:solidFill>
                      <a:srgbClr val="FF0000"/>
                    </a:solidFill>
                  </a:rPr>
                  <a:t>定义为</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𝑦</m:t>
                          </m:r>
                        </m:e>
                      </m:d>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𝑀</m:t>
                          </m:r>
                          <m:r>
                            <a:rPr lang="en-US" altLang="zh-CN" sz="2000" b="0" i="1" smtClean="0">
                              <a:latin typeface="Cambria Math" panose="02040503050406030204" pitchFamily="18" charset="0"/>
                              <a:ea typeface="Cambria Math" panose="02040503050406030204" pitchFamily="18" charset="0"/>
                            </a:rPr>
                            <m:t>−1</m:t>
                          </m:r>
                        </m:sup>
                        <m:e>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p>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e>
                              </m:d>
                              <m:r>
                                <a:rPr lang="en-US" altLang="zh-CN" sz="2000" b="0" i="1" smtClean="0">
                                  <a:latin typeface="Cambria Math" panose="02040503050406030204" pitchFamily="18" charset="0"/>
                                  <a:ea typeface="Cambria Math" panose="02040503050406030204" pitchFamily="18" charset="0"/>
                                </a:rPr>
                                <m:t>h</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e>
                          </m:nary>
                        </m:e>
                      </m:nary>
                    </m:oMath>
                  </m:oMathPara>
                </a14:m>
                <a:endParaRPr lang="en-US" altLang="zh-CN" sz="2000" dirty="0"/>
              </a:p>
              <a:p>
                <a:r>
                  <a:rPr lang="zh-CN" altLang="en-US" sz="2000" dirty="0"/>
                  <a:t>对比卷积与相关运算</a:t>
                </a:r>
                <a:endParaRPr lang="en-US" altLang="zh-CN" sz="2000" dirty="0"/>
              </a:p>
              <a:p>
                <a14:m>
                  <m:oMath xmlns:m="http://schemas.openxmlformats.org/officeDocument/2006/math">
                    <m:r>
                      <a:rPr lang="en-US" altLang="zh-CN" sz="2000" i="1" smtClean="0">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𝑦</m:t>
                        </m:r>
                      </m:e>
                    </m:d>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𝑀</m:t>
                        </m:r>
                        <m:r>
                          <a:rPr lang="en-US" altLang="zh-CN" sz="2000" b="0" i="1" smtClean="0">
                            <a:latin typeface="Cambria Math" panose="02040503050406030204" pitchFamily="18" charset="0"/>
                            <a:ea typeface="Cambria Math" panose="02040503050406030204" pitchFamily="18" charset="0"/>
                          </a:rPr>
                          <m:t>−1</m:t>
                        </m:r>
                      </m:sup>
                      <m:e>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p>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e>
                            </m:d>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e>
                                </m:d>
                              </m:e>
                            </m:d>
                          </m:e>
                        </m:nary>
                      </m:e>
                    </m:nary>
                  </m:oMath>
                </a14:m>
                <a:endParaRPr lang="en-US" altLang="zh-CN" sz="2000" b="0" dirty="0">
                  <a:ea typeface="Cambria Math" panose="02040503050406030204" pitchFamily="18" charset="0"/>
                </a:endParaRPr>
              </a:p>
              <a:p>
                <a14:m>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𝑀</m:t>
                        </m:r>
                        <m:r>
                          <a:rPr lang="en-US" altLang="zh-CN" sz="2000" b="0" i="1" smtClean="0">
                            <a:latin typeface="Cambria Math" panose="02040503050406030204" pitchFamily="18" charset="0"/>
                            <a:ea typeface="Cambria Math" panose="02040503050406030204" pitchFamily="18" charset="0"/>
                          </a:rPr>
                          <m:t>−1</m:t>
                        </m:r>
                      </m:sup>
                      <m:e>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p>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e>
                            </m:d>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e>
                            </m:d>
                          </m:e>
                        </m:nary>
                      </m:e>
                    </m:nary>
                    <m:r>
                      <a:rPr lang="en-US" altLang="zh-CN" sz="2000" b="0" i="0"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h</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r>
                  <a:rPr lang="zh-CN" altLang="en-US" sz="2000" dirty="0"/>
                  <a:t>从而可知，卷积计算包括反褶，平移，相乘再相加。而相关计算没有反褶。如果将函数</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与反褶函数</a:t>
                </a:r>
                <a14:m>
                  <m:oMath xmlns:m="http://schemas.openxmlformats.org/officeDocument/2006/math">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作为输入，则可以直接使用计算卷积的程序来计算相关</a:t>
                </a:r>
                <a:endParaRPr lang="en-US" altLang="zh-CN" sz="2000" dirty="0"/>
              </a:p>
              <a:p>
                <a:r>
                  <a:rPr lang="zh-CN" altLang="en-US" sz="2000" dirty="0"/>
                  <a:t>类似，</a:t>
                </a:r>
                <a14:m>
                  <m:oMath xmlns:m="http://schemas.openxmlformats.org/officeDocument/2006/math">
                    <m:r>
                      <a:rPr lang="en-US" altLang="zh-CN" sz="2000" b="0" i="1" smtClean="0">
                        <a:latin typeface="Cambria Math" panose="02040503050406030204" pitchFamily="18" charset="0"/>
                      </a:rPr>
                      <m:t>ℱ</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h</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e>
                        </m:d>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sub>
                      <m:sup/>
                      <m:e>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𝑦</m:t>
                            </m:r>
                          </m:sub>
                          <m:sup/>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𝑣𝑦</m:t>
                                    </m:r>
                                  </m:e>
                                </m:d>
                              </m:sup>
                            </m:sSup>
                          </m:e>
                        </m:nary>
                      </m:e>
                    </m:nary>
                  </m:oMath>
                </a14:m>
                <a:endParaRPr lang="en-US" altLang="zh-CN" sz="2000" b="0" dirty="0"/>
              </a:p>
              <a:p>
                <a14:m>
                  <m:oMath xmlns:m="http://schemas.openxmlformats.org/officeDocument/2006/math">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sub>
                      <m:sup/>
                      <m:e>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𝑦</m:t>
                            </m:r>
                          </m:sub>
                          <m:sup/>
                          <m:e>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𝑀</m:t>
                                </m:r>
                                <m:r>
                                  <a:rPr lang="en-US" altLang="zh-CN" sz="2000" b="0" i="1" smtClean="0">
                                    <a:latin typeface="Cambria Math" panose="02040503050406030204" pitchFamily="18" charset="0"/>
                                    <a:ea typeface="Cambria Math" panose="02040503050406030204" pitchFamily="18" charset="0"/>
                                  </a:rPr>
                                  <m:t>−1</m:t>
                                </m:r>
                              </m:sup>
                              <m:e>
                                <m:nary>
                                  <m:naryPr>
                                    <m:chr m:val="∑"/>
                                    <m:ctrlPr>
                                      <a:rPr lang="en-US" altLang="zh-CN" sz="2000" b="0" i="1" smtClean="0">
                                        <a:latin typeface="Cambria Math" panose="02040503050406030204" pitchFamily="18" charset="0"/>
                                        <a:ea typeface="Cambria Math" panose="02040503050406030204" pitchFamily="18" charset="0"/>
                                      </a:rPr>
                                    </m:ctrlPr>
                                  </m:naryPr>
                                  <m:sub>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=0</m:t>
                                    </m:r>
                                  </m:sub>
                                  <m:sup>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p>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e>
                                    </m:d>
                                    <m:r>
                                      <a:rPr lang="en-US" altLang="zh-CN" sz="2000" b="0" i="1" smtClean="0">
                                        <a:latin typeface="Cambria Math" panose="02040503050406030204" pitchFamily="18" charset="0"/>
                                        <a:ea typeface="Cambria Math" panose="02040503050406030204" pitchFamily="18" charset="0"/>
                                      </a:rPr>
                                      <m:t>h</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e>
                                </m:nary>
                              </m:e>
                            </m:nary>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𝑣𝑦</m:t>
                                    </m:r>
                                  </m:e>
                                </m:d>
                              </m:sup>
                            </m:sSup>
                          </m:e>
                        </m:nary>
                      </m:e>
                    </m:nary>
                  </m:oMath>
                </a14:m>
                <a:endParaRPr lang="en-US" altLang="zh-CN" sz="2000" dirty="0"/>
              </a:p>
              <a:p>
                <a14:m>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sup>
                      <m:e>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e>
                        </m:nary>
                      </m:e>
                    </m:nary>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𝑥</m:t>
                                </m:r>
                              </m:sub>
                              <m:sup/>
                              <m:e>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𝑦</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nary>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d>
                                  </m:sup>
                                </m:sSup>
                              </m:e>
                            </m:nary>
                          </m:e>
                        </m:d>
                      </m:e>
                      <m:sup>
                        <m:r>
                          <a:rPr lang="en-US" altLang="zh-CN" sz="2000" b="0" i="1" smtClean="0">
                            <a:latin typeface="Cambria Math" panose="02040503050406030204" pitchFamily="18" charset="0"/>
                          </a:rPr>
                          <m:t>∗</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𝑣𝑛</m:t>
                            </m:r>
                          </m:e>
                        </m:d>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ℱ</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d>
                    <m:r>
                      <a:rPr lang="en-US" altLang="zh-CN" sz="2000" b="0" i="1" smtClean="0">
                        <a:latin typeface="Cambria Math" panose="02040503050406030204" pitchFamily="18" charset="0"/>
                      </a:rPr>
                      <m:t>ℱ</m:t>
                    </m:r>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e>
                        </m:d>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𝐻</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br>
                  <a:rPr lang="en-US" altLang="zh-CN" sz="2000" dirty="0"/>
                </a:br>
                <a:endParaRPr lang="zh-CN" altLang="en-US" sz="2000" dirty="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762" r="-392" b="-24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8196990"/>
      </p:ext>
    </p:extLst>
  </p:cSld>
  <p:clrMapOvr>
    <a:masterClrMapping/>
  </p:clrMapOvr>
  <p:transition/>
</p:sld>
</file>

<file path=ppt/theme/theme1.xml><?xml version="1.0" encoding="utf-8"?>
<a:theme xmlns:a="http://schemas.openxmlformats.org/drawingml/2006/main" name="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rgbClr val="9933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 typeface="Arial" pitchFamily="34" charset="0"/>
          <a:buNone/>
          <a:tabLst/>
          <a:defRPr kumimoji="0" lang="en-US" sz="2800" b="0" i="0" u="none" strike="noStrike" cap="none" normalizeH="0" baseline="0" smtClean="0">
            <a:ln>
              <a:noFill/>
            </a:ln>
            <a:solidFill>
              <a:schemeClr val="bg1"/>
            </a:solidFill>
            <a:effectLst/>
            <a:latin typeface="宋体" pitchFamily="2" charset="-122"/>
            <a:ea typeface="宋体" pitchFamily="2" charset="-122"/>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7481</TotalTime>
  <Words>1989</Words>
  <Application>Microsoft Office PowerPoint</Application>
  <PresentationFormat>全屏显示(4:3)</PresentationFormat>
  <Paragraphs>145</Paragraphs>
  <Slides>19</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7" baseType="lpstr">
      <vt:lpstr>宋体</vt:lpstr>
      <vt:lpstr>Arial</vt:lpstr>
      <vt:lpstr>Arial Narrow</vt:lpstr>
      <vt:lpstr>Cambria Math</vt:lpstr>
      <vt:lpstr>Times New Roman</vt:lpstr>
      <vt:lpstr>Cactus</vt:lpstr>
      <vt:lpstr>Visio.Drawing.11</vt:lpstr>
      <vt:lpstr>Equation.3</vt:lpstr>
      <vt:lpstr>数字媒体技术实验二</vt:lpstr>
      <vt:lpstr>实验内容</vt:lpstr>
      <vt:lpstr>一维DFT</vt:lpstr>
      <vt:lpstr>1-D DFT</vt:lpstr>
      <vt:lpstr>1-D DFT</vt:lpstr>
      <vt:lpstr>2-D DFT</vt:lpstr>
      <vt:lpstr>2-D DFT</vt:lpstr>
      <vt:lpstr>傅里叶变换的卷积定理</vt:lpstr>
      <vt:lpstr>傅里叶变换的卷积定理</vt:lpstr>
      <vt:lpstr>2-D DFT</vt:lpstr>
      <vt:lpstr>DCT</vt:lpstr>
      <vt:lpstr>DCT</vt:lpstr>
      <vt:lpstr>DCT</vt:lpstr>
      <vt:lpstr>64个8x8的2维DCT基函数</vt:lpstr>
      <vt:lpstr>DCT(Discrete)变换的例子</vt:lpstr>
      <vt:lpstr>DCT变换的例子</vt:lpstr>
      <vt:lpstr>JPEG图像压缩的基本流程</vt:lpstr>
      <vt:lpstr>PowerPoint 演示文稿</vt:lpstr>
      <vt:lpstr>标准量化表和量化因子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数字图像处理实验一</dc:title>
  <dc:creator>Administrator</dc:creator>
  <cp:lastModifiedBy>Shaohui Liu</cp:lastModifiedBy>
  <cp:revision>38</cp:revision>
  <cp:lastPrinted>2019-04-07T10:14:11Z</cp:lastPrinted>
  <dcterms:modified xsi:type="dcterms:W3CDTF">2020-03-16T08:39:19Z</dcterms:modified>
</cp:coreProperties>
</file>