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5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205" y="1196975"/>
            <a:ext cx="10942955" cy="1557020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400" b="1" dirty="0">
                <a:ln/>
                <a:solidFill>
                  <a:schemeClr val="accent4"/>
                </a:solidFill>
                <a:effectLst/>
                <a:latin typeface="MS PGothic" panose="020B0600070205080204" charset="-128"/>
                <a:ea typeface="MS PGothic" panose="020B0600070205080204" charset="-128"/>
              </a:rPr>
              <a:t>GORGEOUS SNAPS</a:t>
            </a:r>
            <a:br>
              <a:rPr lang="en-US" sz="4400" b="1" dirty="0">
                <a:ln/>
                <a:solidFill>
                  <a:schemeClr val="accent4"/>
                </a:solidFill>
                <a:effectLst/>
                <a:latin typeface="MS PGothic" panose="020B0600070205080204" charset="-128"/>
                <a:ea typeface="MS PGothic" panose="020B0600070205080204" charset="-128"/>
              </a:rPr>
            </a:br>
            <a:r>
              <a:rPr lang="en-US" sz="4400" b="1" dirty="0">
                <a:ln/>
                <a:solidFill>
                  <a:schemeClr val="accent4"/>
                </a:solidFill>
                <a:effectLst/>
                <a:latin typeface="MS PGothic" panose="020B0600070205080204" charset="-128"/>
                <a:ea typeface="MS PGothic" panose="020B0600070205080204" charset="-128"/>
              </a:rPr>
              <a:t>(Photo Sharing Community)</a:t>
            </a:r>
            <a:endParaRPr lang="en-US" sz="4400" b="1" dirty="0">
              <a:ln/>
              <a:solidFill>
                <a:schemeClr val="accent4"/>
              </a:solidFill>
              <a:effectLst/>
              <a:latin typeface="MS PGothic" panose="020B0600070205080204" charset="-128"/>
              <a:ea typeface="MS PGothic" panose="020B060007020508020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745" y="4702175"/>
            <a:ext cx="10949305" cy="1920875"/>
          </a:xfrm>
        </p:spPr>
        <p:txBody>
          <a:bodyPr/>
          <a:lstStyle/>
          <a:p>
            <a:endParaRPr lang="en-US"/>
          </a:p>
          <a:p>
            <a:pPr algn="r"/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S PGothic" panose="020B0600070205080204" charset="-128"/>
                <a:ea typeface="MS PGothic" panose="020B0600070205080204" charset="-128"/>
              </a:rPr>
              <a:t>By : Sultan S. Kazi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S PGothic" panose="020B0600070205080204" charset="-128"/>
              <a:ea typeface="MS PGothic" panose="020B0600070205080204" charset="-128"/>
            </a:endParaRPr>
          </a:p>
          <a:p>
            <a:pPr algn="r"/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S PGothic" panose="020B0600070205080204" charset="-128"/>
                <a:ea typeface="MS PGothic" panose="020B0600070205080204" charset="-128"/>
              </a:rPr>
              <a:t>Seat Number : 3028187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S PGothic" panose="020B0600070205080204" charset="-128"/>
              <a:ea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chemeClr val="accent5">
                    <a:lumMod val="50000"/>
                  </a:schemeClr>
                </a:solidFill>
                <a:latin typeface="MS PGothic" panose="020B0600070205080204" charset="-128"/>
                <a:ea typeface="MS PGothic" panose="020B0600070205080204" charset="-128"/>
                <a:sym typeface="+mn-ea"/>
              </a:rPr>
              <a:t>Limitations</a:t>
            </a:r>
            <a:endParaRPr lang="en-US" b="1">
              <a:solidFill>
                <a:schemeClr val="accent5">
                  <a:lumMod val="50000"/>
                </a:schemeClr>
              </a:solidFill>
              <a:latin typeface="MS PGothic" panose="020B0600070205080204" charset="-128"/>
              <a:ea typeface="MS PGothic" panose="020B0600070205080204" charset="-128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>
                <a:solidFill>
                  <a:schemeClr val="tx1"/>
                </a:solidFill>
              </a:rPr>
              <a:t>User can only share the photos with .jpeg, .jpg, .png, and .bmp image file format.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User cannot mention other users in the comments or in the caption of his photo.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Users won’t get any notification for the replies on their comments as there is no specific option implemented to reply to a comment.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User cannot see the users he has messaged before.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chemeClr val="accent5">
                    <a:lumMod val="50000"/>
                  </a:schemeClr>
                </a:solidFill>
                <a:latin typeface="MS PGothic" panose="020B0600070205080204" charset="-128"/>
                <a:ea typeface="MS PGothic" panose="020B0600070205080204" charset="-128"/>
              </a:rPr>
              <a:t>Limitations</a:t>
            </a:r>
            <a:endParaRPr lang="en-US" b="1">
              <a:solidFill>
                <a:schemeClr val="accent5">
                  <a:lumMod val="50000"/>
                </a:schemeClr>
              </a:solidFill>
              <a:latin typeface="MS PGothic" panose="020B0600070205080204" charset="-128"/>
              <a:ea typeface="MS PGothic" panose="020B060007020508020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>
                <a:solidFill>
                  <a:schemeClr val="tx1"/>
                </a:solidFill>
              </a:rPr>
              <a:t>User can read the caption of the photo and see who has liked the photo only on the feeds and details page.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User can only read the 3 recent comments made on a photo on the feeds page.</a:t>
            </a:r>
            <a:endParaRPr 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chemeClr val="accent5">
                    <a:lumMod val="50000"/>
                  </a:schemeClr>
                </a:solidFill>
                <a:latin typeface="MS PGothic" panose="020B0600070205080204" charset="-128"/>
                <a:ea typeface="MS PGothic" panose="020B0600070205080204" charset="-128"/>
                <a:sym typeface="+mn-ea"/>
              </a:rPr>
              <a:t>Screenshot</a:t>
            </a:r>
            <a:endParaRPr lang="en-US" b="1">
              <a:solidFill>
                <a:schemeClr val="accent5">
                  <a:lumMod val="50000"/>
                </a:schemeClr>
              </a:solidFill>
              <a:latin typeface="MS PGothic" panose="020B0600070205080204" charset="-128"/>
              <a:ea typeface="MS PGothic" panose="020B0600070205080204" charset="-128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sz="2800">
                <a:solidFill>
                  <a:schemeClr val="tx1"/>
                </a:solidFill>
              </a:rPr>
              <a:t>Index (Home) page :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1" descr="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38225" y="1764665"/>
            <a:ext cx="8770620" cy="46583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chemeClr val="accent5">
                    <a:lumMod val="50000"/>
                  </a:schemeClr>
                </a:solidFill>
                <a:latin typeface="MS PGothic" panose="020B0600070205080204" charset="-128"/>
                <a:ea typeface="MS PGothic" panose="020B0600070205080204" charset="-128"/>
                <a:sym typeface="+mn-ea"/>
              </a:rPr>
              <a:t>Screenshot</a:t>
            </a:r>
            <a:endParaRPr lang="en-US" b="1">
              <a:solidFill>
                <a:schemeClr val="accent5">
                  <a:lumMod val="50000"/>
                </a:schemeClr>
              </a:solidFill>
              <a:latin typeface="MS PGothic" panose="020B0600070205080204" charset="-128"/>
              <a:ea typeface="MS PGothic" panose="020B0600070205080204" charset="-128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sz="2800">
                <a:solidFill>
                  <a:schemeClr val="tx1"/>
                </a:solidFill>
              </a:rPr>
              <a:t>Log In Page :</a:t>
            </a:r>
            <a:endParaRPr lang="en-US" sz="2800">
              <a:solidFill>
                <a:schemeClr val="tx1"/>
              </a:solidFill>
            </a:endParaRPr>
          </a:p>
          <a:p>
            <a:endParaRPr lang="en-US" sz="2800">
              <a:solidFill>
                <a:schemeClr val="tx1"/>
              </a:solidFill>
            </a:endParaRPr>
          </a:p>
        </p:txBody>
      </p:sp>
      <p:pic>
        <p:nvPicPr>
          <p:cNvPr id="16" name="Picture 16" descr="8.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80135" y="1712595"/>
            <a:ext cx="8886190" cy="47199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chemeClr val="accent5">
                    <a:lumMod val="50000"/>
                  </a:schemeClr>
                </a:solidFill>
                <a:latin typeface="MS PGothic" panose="020B0600070205080204" charset="-128"/>
                <a:ea typeface="MS PGothic" panose="020B0600070205080204" charset="-128"/>
              </a:rPr>
              <a:t>Screenshot</a:t>
            </a:r>
            <a:endParaRPr lang="en-US" b="1">
              <a:solidFill>
                <a:schemeClr val="accent5">
                  <a:lumMod val="50000"/>
                </a:schemeClr>
              </a:solidFill>
              <a:latin typeface="MS PGothic" panose="020B0600070205080204" charset="-128"/>
              <a:ea typeface="MS PGothic" panose="020B060007020508020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sz="2800">
                <a:solidFill>
                  <a:schemeClr val="tx1"/>
                </a:solidFill>
              </a:rPr>
              <a:t>Feed Page :</a:t>
            </a:r>
            <a:endParaRPr lang="en-US" sz="2800">
              <a:solidFill>
                <a:schemeClr val="tx1"/>
              </a:solidFill>
            </a:endParaRPr>
          </a:p>
          <a:p>
            <a:endParaRPr lang="en-US" sz="2800">
              <a:solidFill>
                <a:schemeClr val="tx1"/>
              </a:solidFill>
            </a:endParaRPr>
          </a:p>
        </p:txBody>
      </p:sp>
      <p:pic>
        <p:nvPicPr>
          <p:cNvPr id="18" name="Picture 18" descr="9.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02995" y="1745615"/>
            <a:ext cx="8867140" cy="47097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chemeClr val="accent5">
                    <a:lumMod val="50000"/>
                  </a:schemeClr>
                </a:solidFill>
                <a:latin typeface="MS PGothic" panose="020B0600070205080204" charset="-128"/>
                <a:ea typeface="MS PGothic" panose="020B0600070205080204" charset="-128"/>
              </a:rPr>
              <a:t>Screenshot</a:t>
            </a:r>
            <a:endParaRPr lang="en-US" b="1">
              <a:solidFill>
                <a:schemeClr val="accent5">
                  <a:lumMod val="50000"/>
                </a:schemeClr>
              </a:solidFill>
              <a:latin typeface="MS PGothic" panose="020B0600070205080204" charset="-128"/>
              <a:ea typeface="MS PGothic" panose="020B060007020508020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sz="2800">
                <a:solidFill>
                  <a:schemeClr val="tx1"/>
                </a:solidFill>
              </a:rPr>
              <a:t>Profile Page :</a:t>
            </a:r>
            <a:endParaRPr lang="en-US" sz="2800">
              <a:solidFill>
                <a:schemeClr val="tx1"/>
              </a:solidFill>
            </a:endParaRPr>
          </a:p>
          <a:p>
            <a:endParaRPr lang="en-US" sz="2800">
              <a:solidFill>
                <a:schemeClr val="tx1"/>
              </a:solidFill>
            </a:endParaRPr>
          </a:p>
        </p:txBody>
      </p:sp>
      <p:pic>
        <p:nvPicPr>
          <p:cNvPr id="25" name="Picture 25" descr="13.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59180" y="1798320"/>
            <a:ext cx="8813800" cy="46812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chemeClr val="accent5">
                    <a:lumMod val="50000"/>
                  </a:schemeClr>
                </a:solidFill>
                <a:latin typeface="MS PGothic" panose="020B0600070205080204" charset="-128"/>
                <a:ea typeface="MS PGothic" panose="020B0600070205080204" charset="-128"/>
              </a:rPr>
              <a:t>Screenshot</a:t>
            </a:r>
            <a:endParaRPr lang="en-US" b="1">
              <a:solidFill>
                <a:schemeClr val="accent5">
                  <a:lumMod val="50000"/>
                </a:schemeClr>
              </a:solidFill>
              <a:latin typeface="MS PGothic" panose="020B0600070205080204" charset="-128"/>
              <a:ea typeface="MS PGothic" panose="020B060007020508020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sz="2800">
                <a:solidFill>
                  <a:schemeClr val="tx1"/>
                </a:solidFill>
              </a:rPr>
              <a:t>Notification Modal :</a:t>
            </a:r>
            <a:endParaRPr lang="en-US" sz="2800">
              <a:solidFill>
                <a:schemeClr val="tx1"/>
              </a:solidFill>
            </a:endParaRPr>
          </a:p>
          <a:p>
            <a:endParaRPr lang="en-US" sz="2800">
              <a:solidFill>
                <a:schemeClr val="tx1"/>
              </a:solidFill>
            </a:endParaRPr>
          </a:p>
        </p:txBody>
      </p:sp>
      <p:pic>
        <p:nvPicPr>
          <p:cNvPr id="22" name="Picture 22" descr="1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48385" y="1788160"/>
            <a:ext cx="8943975" cy="47504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chemeClr val="accent5">
                    <a:lumMod val="50000"/>
                  </a:schemeClr>
                </a:solidFill>
                <a:latin typeface="MS PGothic" panose="020B0600070205080204" charset="-128"/>
                <a:ea typeface="MS PGothic" panose="020B0600070205080204" charset="-128"/>
                <a:sym typeface="+mn-ea"/>
              </a:rPr>
              <a:t>Screenshot</a:t>
            </a:r>
            <a:endParaRPr lang="en-US" b="1">
              <a:solidFill>
                <a:schemeClr val="accent5">
                  <a:lumMod val="50000"/>
                </a:schemeClr>
              </a:solidFill>
              <a:latin typeface="MS PGothic" panose="020B0600070205080204" charset="-128"/>
              <a:ea typeface="MS PGothic" panose="020B0600070205080204" charset="-128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6412865" cy="4953000"/>
          </a:xfrm>
        </p:spPr>
        <p:txBody>
          <a:bodyPr/>
          <a:p>
            <a:r>
              <a:rPr lang="en-US" sz="2800">
                <a:solidFill>
                  <a:schemeClr val="tx1"/>
                </a:solidFill>
              </a:rPr>
              <a:t>Explore Page (Most Liked Tab) :</a:t>
            </a:r>
            <a:endParaRPr lang="en-US" sz="2800">
              <a:solidFill>
                <a:schemeClr val="tx1"/>
              </a:solidFill>
            </a:endParaRPr>
          </a:p>
          <a:p>
            <a:endParaRPr lang="en-US" sz="2800">
              <a:solidFill>
                <a:schemeClr val="tx1"/>
              </a:solidFill>
            </a:endParaRPr>
          </a:p>
        </p:txBody>
      </p:sp>
      <p:pic>
        <p:nvPicPr>
          <p:cNvPr id="40" name="Picture 40" descr="17.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15365" y="1762760"/>
            <a:ext cx="8997950" cy="47929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chemeClr val="accent5">
                    <a:lumMod val="50000"/>
                  </a:schemeClr>
                </a:solidFill>
                <a:latin typeface="MS PGothic" panose="020B0600070205080204" charset="-128"/>
                <a:ea typeface="MS PGothic" panose="020B0600070205080204" charset="-128"/>
                <a:sym typeface="+mn-ea"/>
              </a:rPr>
              <a:t>Screenshot</a:t>
            </a:r>
            <a:endParaRPr lang="en-US" b="1">
              <a:solidFill>
                <a:schemeClr val="accent5">
                  <a:lumMod val="50000"/>
                </a:schemeClr>
              </a:solidFill>
              <a:latin typeface="MS PGothic" panose="020B0600070205080204" charset="-128"/>
              <a:ea typeface="MS PGothic" panose="020B0600070205080204" charset="-128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165" cy="4953000"/>
          </a:xfrm>
        </p:spPr>
        <p:txBody>
          <a:bodyPr/>
          <a:p>
            <a:r>
              <a:rPr lang="en-US" sz="2800">
                <a:solidFill>
                  <a:schemeClr val="tx1"/>
                </a:solidFill>
              </a:rPr>
              <a:t>Admin Dashboard (Summary Tab) :</a:t>
            </a:r>
            <a:endParaRPr lang="en-US" sz="2800">
              <a:solidFill>
                <a:schemeClr val="tx1"/>
              </a:solidFill>
            </a:endParaRPr>
          </a:p>
          <a:p>
            <a:endParaRPr lang="en-US" sz="2800">
              <a:solidFill>
                <a:schemeClr val="tx1"/>
              </a:solidFill>
            </a:endParaRPr>
          </a:p>
        </p:txBody>
      </p:sp>
      <p:pic>
        <p:nvPicPr>
          <p:cNvPr id="46" name="Picture 46" descr="2.1.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16000" y="1755775"/>
            <a:ext cx="8943340" cy="475043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chemeClr val="accent5">
                    <a:lumMod val="50000"/>
                  </a:schemeClr>
                </a:solidFill>
                <a:latin typeface="MS PGothic" panose="020B0600070205080204" charset="-128"/>
                <a:ea typeface="MS PGothic" panose="020B0600070205080204" charset="-128"/>
                <a:sym typeface="+mn-ea"/>
              </a:rPr>
              <a:t>Future Scope</a:t>
            </a:r>
            <a:endParaRPr lang="en-US" b="1">
              <a:solidFill>
                <a:schemeClr val="accent5">
                  <a:lumMod val="50000"/>
                </a:schemeClr>
              </a:solidFill>
              <a:latin typeface="MS PGothic" panose="020B0600070205080204" charset="-128"/>
              <a:ea typeface="MS PGothic" panose="020B0600070205080204" charset="-128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165" cy="4953000"/>
          </a:xfrm>
        </p:spPr>
        <p:txBody>
          <a:bodyPr/>
          <a:p>
            <a:r>
              <a:rPr lang="en-US" sz="2800">
                <a:solidFill>
                  <a:schemeClr val="tx1"/>
                </a:solidFill>
              </a:rPr>
              <a:t>Filters can be added.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Photo editing options such as cropping, brightness and contrast manipulation, etc. can be added.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Implementation of Instagram type stories.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Mentioning of other users in comments or caption can be added.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Account privacy mode (i.e. public accounts and private accounts) can be implemented.</a:t>
            </a:r>
            <a:endParaRPr 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chemeClr val="accent5">
                    <a:lumMod val="50000"/>
                  </a:schemeClr>
                </a:solidFill>
                <a:latin typeface="MS PGothic" panose="020B0600070205080204" charset="-128"/>
                <a:ea typeface="MS PGothic" panose="020B0600070205080204" charset="-128"/>
              </a:rPr>
              <a:t>Index</a:t>
            </a:r>
            <a:endParaRPr lang="en-US" b="1">
              <a:solidFill>
                <a:schemeClr val="accent5">
                  <a:lumMod val="50000"/>
                </a:schemeClr>
              </a:solidFill>
              <a:latin typeface="MS PGothic" panose="020B0600070205080204" charset="-128"/>
              <a:ea typeface="MS PGothic" panose="020B060007020508020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>
                <a:solidFill>
                  <a:schemeClr val="tx1"/>
                </a:solidFill>
              </a:rPr>
              <a:t>Introduction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Purpose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Hardware </a:t>
            </a:r>
            <a:r>
              <a:rPr lang="en-US" sz="2800">
                <a:solidFill>
                  <a:schemeClr val="tx1"/>
                </a:solidFill>
                <a:sym typeface="+mn-ea"/>
              </a:rPr>
              <a:t>Requirements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Software Requirements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  <a:sym typeface="+mn-ea"/>
              </a:rPr>
              <a:t>Used Technologies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Features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Limitations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Screenshot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Future Scope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Conclusion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chemeClr val="accent5">
                    <a:lumMod val="50000"/>
                  </a:schemeClr>
                </a:solidFill>
                <a:latin typeface="MS PGothic" panose="020B0600070205080204" charset="-128"/>
                <a:ea typeface="MS PGothic" panose="020B0600070205080204" charset="-128"/>
                <a:sym typeface="+mn-ea"/>
              </a:rPr>
              <a:t>Conclusion</a:t>
            </a:r>
            <a:endParaRPr lang="en-US" b="1">
              <a:solidFill>
                <a:schemeClr val="accent5">
                  <a:lumMod val="50000"/>
                </a:schemeClr>
              </a:solidFill>
              <a:latin typeface="MS PGothic" panose="020B0600070205080204" charset="-128"/>
              <a:ea typeface="MS PGothic" panose="020B0600070205080204" charset="-128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800" cy="4953000"/>
          </a:xfrm>
        </p:spPr>
        <p:txBody>
          <a:bodyPr/>
          <a:p>
            <a:r>
              <a:rPr lang="en-US" sz="2800">
                <a:solidFill>
                  <a:schemeClr val="tx1"/>
                </a:solidFill>
              </a:rPr>
              <a:t>The system has reached a stable state where all of the bugs have been removed.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The system completely works as it was intended to work.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It gives good results as per expectations.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It also displays visualized data on the admin dashboard.</a:t>
            </a:r>
            <a:endParaRPr 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chemeClr val="accent5">
                    <a:lumMod val="50000"/>
                  </a:schemeClr>
                </a:solidFill>
                <a:latin typeface="MS PGothic" panose="020B0600070205080204" charset="-128"/>
                <a:ea typeface="MS PGothic" panose="020B0600070205080204" charset="-128"/>
              </a:rPr>
              <a:t>Introduction</a:t>
            </a:r>
            <a:endParaRPr lang="en-US" b="1">
              <a:solidFill>
                <a:schemeClr val="accent5">
                  <a:lumMod val="50000"/>
                </a:schemeClr>
              </a:solidFill>
              <a:latin typeface="MS PGothic" panose="020B0600070205080204" charset="-128"/>
              <a:ea typeface="MS PGothic" panose="020B060007020508020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>
                <a:solidFill>
                  <a:schemeClr val="tx1"/>
                </a:solidFill>
              </a:rPr>
              <a:t>Gorgeous Snaps - Unique social networking platform.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Completely based on sharing photos.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Developed by keeping in mind the needs of the professional photographers and individual users.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Developed as per the basic requirements of any individual user.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In short, Gorgeous Snaps is all about capturing and sharing the world’s moments.</a:t>
            </a:r>
            <a:endParaRPr 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chemeClr val="accent5">
                    <a:lumMod val="50000"/>
                  </a:schemeClr>
                </a:solidFill>
                <a:latin typeface="MS PGothic" panose="020B0600070205080204" charset="-128"/>
                <a:ea typeface="MS PGothic" panose="020B0600070205080204" charset="-128"/>
              </a:rPr>
              <a:t>Purpose</a:t>
            </a:r>
            <a:endParaRPr lang="en-US" b="1">
              <a:solidFill>
                <a:schemeClr val="accent5">
                  <a:lumMod val="50000"/>
                </a:schemeClr>
              </a:solidFill>
              <a:latin typeface="MS PGothic" panose="020B0600070205080204" charset="-128"/>
              <a:ea typeface="MS PGothic" panose="020B060007020508020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>
                <a:solidFill>
                  <a:schemeClr val="tx1"/>
                </a:solidFill>
              </a:rPr>
              <a:t>The main purpose of this project is to let the professional photographers, from various parts of the world, show off their excellent photography skills to the whole wide world!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Individual users can share their beautiful, gorgeous, and special moments with their friends and family.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Basically, a user can :</a:t>
            </a:r>
            <a:endParaRPr lang="en-US">
              <a:solidFill>
                <a:schemeClr val="tx1"/>
              </a:solidFill>
            </a:endParaRPr>
          </a:p>
          <a:p>
            <a:pPr lvl="1"/>
            <a:r>
              <a:rPr lang="en-US" sz="2400">
                <a:solidFill>
                  <a:schemeClr val="tx1"/>
                </a:solidFill>
              </a:rPr>
              <a:t>share photos</a:t>
            </a:r>
            <a:endParaRPr lang="en-US" sz="2400">
              <a:solidFill>
                <a:schemeClr val="tx1"/>
              </a:solidFill>
            </a:endParaRPr>
          </a:p>
          <a:p>
            <a:pPr lvl="1"/>
            <a:r>
              <a:rPr lang="en-US" sz="2400">
                <a:solidFill>
                  <a:schemeClr val="tx1"/>
                </a:solidFill>
              </a:rPr>
              <a:t>like or unlike photos</a:t>
            </a:r>
            <a:endParaRPr lang="en-US" sz="2400">
              <a:solidFill>
                <a:schemeClr val="tx1"/>
              </a:solidFill>
            </a:endParaRPr>
          </a:p>
          <a:p>
            <a:pPr lvl="1"/>
            <a:r>
              <a:rPr lang="en-US" sz="2400">
                <a:solidFill>
                  <a:schemeClr val="tx1"/>
                </a:solidFill>
              </a:rPr>
              <a:t>comment on photos</a:t>
            </a:r>
            <a:endParaRPr lang="en-US" sz="2400">
              <a:solidFill>
                <a:schemeClr val="tx1"/>
              </a:solidFill>
            </a:endParaRPr>
          </a:p>
          <a:p>
            <a:pPr lvl="1"/>
            <a:r>
              <a:rPr lang="en-US" sz="2400">
                <a:solidFill>
                  <a:schemeClr val="tx1"/>
                </a:solidFill>
              </a:rPr>
              <a:t>follow or unfollow other users</a:t>
            </a:r>
            <a:endParaRPr lang="en-US" sz="2400">
              <a:solidFill>
                <a:schemeClr val="tx1"/>
              </a:solidFill>
            </a:endParaRPr>
          </a:p>
          <a:p>
            <a:pPr lvl="1"/>
            <a:r>
              <a:rPr lang="en-US" sz="2400">
                <a:solidFill>
                  <a:schemeClr val="tx1"/>
                </a:solidFill>
              </a:rPr>
              <a:t>message other users in real time</a:t>
            </a:r>
            <a:endParaRPr lang="en-US" sz="2400">
              <a:solidFill>
                <a:schemeClr val="tx1"/>
              </a:solidFill>
            </a:endParaRPr>
          </a:p>
          <a:p>
            <a:pPr lvl="1"/>
            <a:r>
              <a:rPr lang="en-US" sz="2400">
                <a:solidFill>
                  <a:schemeClr val="tx1"/>
                </a:solidFill>
              </a:rPr>
              <a:t>explore other user’s photos, etc.</a:t>
            </a:r>
            <a:endParaRPr 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chemeClr val="accent5">
                    <a:lumMod val="50000"/>
                  </a:schemeClr>
                </a:solidFill>
                <a:latin typeface="MS PGothic" panose="020B0600070205080204" charset="-128"/>
                <a:ea typeface="MS PGothic" panose="020B0600070205080204" charset="-128"/>
                <a:sym typeface="+mn-ea"/>
              </a:rPr>
              <a:t>Hardware Requirements</a:t>
            </a:r>
            <a:endParaRPr lang="en-US" b="1">
              <a:solidFill>
                <a:schemeClr val="accent5">
                  <a:lumMod val="50000"/>
                </a:schemeClr>
              </a:solidFill>
              <a:latin typeface="MS PGothic" panose="020B0600070205080204" charset="-128"/>
              <a:ea typeface="MS PGothic" panose="020B0600070205080204" charset="-128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Memory: 1GB RAM</a:t>
            </a:r>
            <a:endParaRPr lang="en-US" sz="2800">
              <a:solidFill>
                <a:schemeClr val="tx1"/>
              </a:solidFill>
            </a:endParaRPr>
          </a:p>
          <a:p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Disk space: Capacity of minimum 1.5GB Hard Disk space. </a:t>
            </a:r>
            <a:endParaRPr 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chemeClr val="accent5">
                    <a:lumMod val="50000"/>
                  </a:schemeClr>
                </a:solidFill>
                <a:latin typeface="MS PGothic" panose="020B0600070205080204" charset="-128"/>
                <a:ea typeface="MS PGothic" panose="020B0600070205080204" charset="-128"/>
                <a:sym typeface="+mn-ea"/>
              </a:rPr>
              <a:t>Software Requirements</a:t>
            </a:r>
            <a:endParaRPr lang="en-US" b="1">
              <a:solidFill>
                <a:schemeClr val="accent5">
                  <a:lumMod val="50000"/>
                </a:schemeClr>
              </a:solidFill>
              <a:latin typeface="MS PGothic" panose="020B0600070205080204" charset="-128"/>
              <a:ea typeface="MS PGothic" panose="020B0600070205080204" charset="-128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>
                <a:solidFill>
                  <a:schemeClr val="tx1"/>
                </a:solidFill>
                <a:sym typeface="+mn-ea"/>
              </a:rPr>
              <a:t>Compatible OS: Windows XP SP3+, Windows Vista SP2+, Windows Server 2003 SP2+, Windows 7, Windows Server 2008, Windows Server 2008 R2.</a:t>
            </a:r>
            <a:endParaRPr lang="en-US" sz="2800">
              <a:solidFill>
                <a:schemeClr val="tx1"/>
              </a:solidFill>
            </a:endParaRPr>
          </a:p>
          <a:p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  <a:sym typeface="+mn-ea"/>
              </a:rPr>
              <a:t>PHP version 7.2.14</a:t>
            </a:r>
            <a:endParaRPr lang="en-US" sz="2800">
              <a:solidFill>
                <a:schemeClr val="tx1"/>
              </a:solidFill>
            </a:endParaRPr>
          </a:p>
          <a:p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  <a:sym typeface="+mn-ea"/>
              </a:rPr>
              <a:t>WAMP Server version 3.1.7</a:t>
            </a:r>
            <a:endParaRPr lang="en-US" sz="2800">
              <a:solidFill>
                <a:schemeClr val="tx1"/>
              </a:solidFill>
            </a:endParaRPr>
          </a:p>
          <a:p>
            <a:endParaRPr 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chemeClr val="accent5">
                    <a:lumMod val="50000"/>
                  </a:schemeClr>
                </a:solidFill>
                <a:latin typeface="MS PGothic" panose="020B0600070205080204" charset="-128"/>
                <a:ea typeface="MS PGothic" panose="020B0600070205080204" charset="-128"/>
                <a:sym typeface="+mn-ea"/>
              </a:rPr>
              <a:t>Used Technologies</a:t>
            </a:r>
            <a:endParaRPr lang="en-US" b="1">
              <a:solidFill>
                <a:schemeClr val="accent5">
                  <a:lumMod val="50000"/>
                </a:schemeClr>
              </a:solidFill>
              <a:latin typeface="MS PGothic" panose="020B0600070205080204" charset="-128"/>
              <a:ea typeface="MS PGothic" panose="020B0600070205080204" charset="-128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800" u="sng">
                <a:solidFill>
                  <a:schemeClr val="accent5">
                    <a:lumMod val="50000"/>
                  </a:schemeClr>
                </a:solidFill>
              </a:rPr>
              <a:t>A] Front-End :</a:t>
            </a:r>
            <a:endParaRPr lang="en-US">
              <a:solidFill>
                <a:schemeClr val="tx1"/>
              </a:solidFill>
            </a:endParaRPr>
          </a:p>
          <a:p>
            <a:r>
              <a:rPr lang="en-US" sz="2400">
                <a:solidFill>
                  <a:schemeClr val="tx1"/>
                </a:solidFill>
              </a:rPr>
              <a:t>HTML (HyperText Markup Language)</a:t>
            </a:r>
            <a:endParaRPr lang="en-US" sz="2400">
              <a:solidFill>
                <a:schemeClr val="tx1"/>
              </a:solidFill>
            </a:endParaRPr>
          </a:p>
          <a:p>
            <a:r>
              <a:rPr lang="en-US" sz="2400">
                <a:solidFill>
                  <a:schemeClr val="tx1"/>
                </a:solidFill>
              </a:rPr>
              <a:t>CSS (Cascading Style Sheets)</a:t>
            </a:r>
            <a:endParaRPr lang="en-US" sz="2400">
              <a:solidFill>
                <a:schemeClr val="tx1"/>
              </a:solidFill>
            </a:endParaRPr>
          </a:p>
          <a:p>
            <a:r>
              <a:rPr lang="en-US" sz="2400">
                <a:solidFill>
                  <a:schemeClr val="tx1"/>
                </a:solidFill>
              </a:rPr>
              <a:t>JavaScript</a:t>
            </a:r>
            <a:endParaRPr lang="en-US" sz="2400">
              <a:solidFill>
                <a:schemeClr val="tx1"/>
              </a:solidFill>
            </a:endParaRPr>
          </a:p>
          <a:p>
            <a:r>
              <a:rPr lang="en-US" sz="2400">
                <a:solidFill>
                  <a:schemeClr val="tx1"/>
                </a:solidFill>
              </a:rPr>
              <a:t>Bootstrap (CSS Framework)</a:t>
            </a:r>
            <a:endParaRPr lang="en-US" sz="2400">
              <a:solidFill>
                <a:schemeClr val="tx1"/>
              </a:solidFill>
            </a:endParaRPr>
          </a:p>
          <a:p>
            <a:r>
              <a:rPr lang="en-US" sz="2400">
                <a:solidFill>
                  <a:schemeClr val="tx1"/>
                </a:solidFill>
              </a:rPr>
              <a:t>AJAX (Asynchronous JavaScript And XML)</a:t>
            </a:r>
            <a:endParaRPr lang="en-US" sz="2400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u="sng">
                <a:solidFill>
                  <a:schemeClr val="accent5">
                    <a:lumMod val="50000"/>
                  </a:schemeClr>
                </a:solidFill>
              </a:rPr>
              <a:t>B] Back-End :</a:t>
            </a:r>
            <a:endParaRPr lang="en-US">
              <a:solidFill>
                <a:schemeClr val="tx1"/>
              </a:solidFill>
            </a:endParaRPr>
          </a:p>
          <a:p>
            <a:r>
              <a:rPr lang="en-US" sz="2400">
                <a:solidFill>
                  <a:schemeClr val="tx1"/>
                </a:solidFill>
              </a:rPr>
              <a:t>PHP (Hypertext Preprocessor)</a:t>
            </a:r>
            <a:endParaRPr lang="en-US" sz="2400">
              <a:solidFill>
                <a:schemeClr val="tx1"/>
              </a:solidFill>
            </a:endParaRPr>
          </a:p>
          <a:p>
            <a:r>
              <a:rPr lang="en-US" sz="2400">
                <a:solidFill>
                  <a:schemeClr val="tx1"/>
                </a:solidFill>
              </a:rPr>
              <a:t>MySQL (Database)</a:t>
            </a:r>
            <a:endParaRPr 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chemeClr val="accent5">
                    <a:lumMod val="50000"/>
                  </a:schemeClr>
                </a:solidFill>
                <a:latin typeface="MS PGothic" panose="020B0600070205080204" charset="-128"/>
                <a:ea typeface="MS PGothic" panose="020B0600070205080204" charset="-128"/>
                <a:sym typeface="+mn-ea"/>
              </a:rPr>
              <a:t>Features</a:t>
            </a:r>
            <a:endParaRPr lang="en-US" b="1">
              <a:solidFill>
                <a:schemeClr val="accent5">
                  <a:lumMod val="50000"/>
                </a:schemeClr>
              </a:solidFill>
              <a:latin typeface="MS PGothic" panose="020B0600070205080204" charset="-128"/>
              <a:ea typeface="MS PGothic" panose="020B0600070205080204" charset="-128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>
                <a:solidFill>
                  <a:schemeClr val="tx1"/>
                </a:solidFill>
              </a:rPr>
              <a:t>Secure.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Friendly User Interface.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Easy To Use.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Photo Sharing with the World!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Verification and Validations.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Use of AJAX!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Liking a photo.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Unliking a photo.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Commenting on a photo.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The user can delete the comments he/she made on a photo.</a:t>
            </a:r>
            <a:endParaRPr 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chemeClr val="accent5">
                    <a:lumMod val="50000"/>
                  </a:schemeClr>
                </a:solidFill>
                <a:latin typeface="MS PGothic" panose="020B0600070205080204" charset="-128"/>
                <a:ea typeface="MS PGothic" panose="020B0600070205080204" charset="-128"/>
                <a:sym typeface="+mn-ea"/>
              </a:rPr>
              <a:t>Features</a:t>
            </a:r>
            <a:endParaRPr lang="en-US" b="1">
              <a:solidFill>
                <a:schemeClr val="accent5">
                  <a:lumMod val="50000"/>
                </a:schemeClr>
              </a:solidFill>
              <a:latin typeface="MS PGothic" panose="020B0600070205080204" charset="-128"/>
              <a:ea typeface="MS PGothic" panose="020B0600070205080204" charset="-128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>
                <a:solidFill>
                  <a:schemeClr val="tx1"/>
                </a:solidFill>
              </a:rPr>
              <a:t>Ability to let the user delete all of the comments on the photo that he/she shared.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Users can follow/unfollow other users.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Real time messaging with other users.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Real time notifications.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Reporting a photo to the admin.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Reporting a user to the admin.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Admin Dashboard with visualized data, etc.</a:t>
            </a:r>
            <a:endParaRPr 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3350</Words>
  <Application>WPS Presentation</Application>
  <PresentationFormat>Widescreen</PresentationFormat>
  <Paragraphs>154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Microsoft JhengHei</vt:lpstr>
      <vt:lpstr>Microsoft JhengHei Light</vt:lpstr>
      <vt:lpstr>MS Gothic</vt:lpstr>
      <vt:lpstr>MS PGothic</vt:lpstr>
      <vt:lpstr>MingLiU_HKSCS-ExtB</vt:lpstr>
      <vt:lpstr>NSimSun</vt:lpstr>
      <vt:lpstr>Microsoft YaHei Light</vt:lpstr>
      <vt:lpstr>MS UI Gothic</vt:lpstr>
      <vt:lpstr>Blue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GORGEOUS SNAPS (Photo Sharing Community)</dc:title>
  <dc:creator/>
  <cp:lastModifiedBy>Sultan</cp:lastModifiedBy>
  <cp:revision>110</cp:revision>
  <dcterms:created xsi:type="dcterms:W3CDTF">2019-04-10T06:35:51Z</dcterms:created>
  <dcterms:modified xsi:type="dcterms:W3CDTF">2019-04-10T07:27:32Z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