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1"/>
  </p:notesMasterIdLst>
  <p:sldIdLst>
    <p:sldId id="298" r:id="rId2"/>
    <p:sldId id="339" r:id="rId3"/>
    <p:sldId id="313" r:id="rId4"/>
    <p:sldId id="340" r:id="rId5"/>
    <p:sldId id="342" r:id="rId6"/>
    <p:sldId id="325" r:id="rId7"/>
    <p:sldId id="344" r:id="rId8"/>
    <p:sldId id="345" r:id="rId9"/>
    <p:sldId id="307" r:id="rId10"/>
  </p:sldIdLst>
  <p:sldSz cx="9144000" cy="5143500" type="screen16x9"/>
  <p:notesSz cx="6858000" cy="9144000"/>
  <p:embeddedFontLst>
    <p:embeddedFont>
      <p:font typeface="Kirang Haerang" panose="020B0604020202020204" charset="-127"/>
      <p:regular r:id="rId12"/>
    </p:embeddedFont>
    <p:embeddedFont>
      <p:font typeface="Eras Medium ITC" panose="020B0602030504020804" pitchFamily="34" charset="0"/>
      <p:regular r:id="rId13"/>
    </p:embeddedFont>
    <p:embeddedFont>
      <p:font typeface="Fira Sans Condensed Light" panose="020B0403050000020004" pitchFamily="34" charset="0"/>
      <p:regular r:id="rId14"/>
      <p:bold r:id="rId15"/>
      <p:italic r:id="rId16"/>
      <p:boldItalic r:id="rId17"/>
    </p:embeddedFont>
    <p:embeddedFont>
      <p:font typeface="Fira Sans Extra Condensed Medium" panose="020B0604020202020204" charset="0"/>
      <p:regular r:id="rId18"/>
      <p:bold r:id="rId19"/>
      <p:italic r:id="rId20"/>
      <p:boldItalic r:id="rId21"/>
    </p:embeddedFont>
    <p:embeddedFont>
      <p:font typeface="Lexend Deca" panose="020B0604020202020204" charset="0"/>
      <p:regular r:id="rId22"/>
    </p:embeddedFont>
    <p:embeddedFont>
      <p:font typeface="Overpass ExtraLigh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61">
          <p15:clr>
            <a:srgbClr val="9AA0A6"/>
          </p15:clr>
        </p15:guide>
        <p15:guide id="2" orient="horz" pos="1731">
          <p15:clr>
            <a:srgbClr val="9AA0A6"/>
          </p15:clr>
        </p15:guide>
        <p15:guide id="3" orient="horz" pos="1641">
          <p15:clr>
            <a:srgbClr val="9AA0A6"/>
          </p15:clr>
        </p15:guide>
        <p15:guide id="4" orient="horz" pos="2502">
          <p15:clr>
            <a:srgbClr val="9AA0A6"/>
          </p15:clr>
        </p15:guide>
        <p15:guide id="5" orient="horz" pos="2412">
          <p15:clr>
            <a:srgbClr val="9AA0A6"/>
          </p15:clr>
        </p15:guide>
        <p15:guide id="6" orient="horz" pos="870">
          <p15:clr>
            <a:srgbClr val="9AA0A6"/>
          </p15:clr>
        </p15:guide>
        <p15:guide id="7"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mod Sheoran" initials="PS" lastIdx="1" clrIdx="0">
    <p:extLst>
      <p:ext uri="{19B8F6BF-5375-455C-9EA6-DF929625EA0E}">
        <p15:presenceInfo xmlns:p15="http://schemas.microsoft.com/office/powerpoint/2012/main" userId="3b940c9ef98ab8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C795CD-2DB4-408B-9475-D904D6D6F773}">
  <a:tblStyle styleId="{25C795CD-2DB4-408B-9475-D904D6D6F7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07" autoAdjust="0"/>
    <p:restoredTop sz="95256" autoAdjust="0"/>
  </p:normalViewPr>
  <p:slideViewPr>
    <p:cSldViewPr snapToGrid="0">
      <p:cViewPr varScale="1">
        <p:scale>
          <a:sx n="109" d="100"/>
          <a:sy n="109" d="100"/>
        </p:scale>
        <p:origin x="730" y="82"/>
      </p:cViewPr>
      <p:guideLst>
        <p:guide orient="horz" pos="961"/>
        <p:guide orient="horz" pos="1731"/>
        <p:guide orient="horz" pos="1641"/>
        <p:guide orient="horz" pos="2502"/>
        <p:guide orient="horz" pos="2412"/>
        <p:guide orient="horz" pos="870"/>
        <p:guide pos="2880"/>
      </p:guideLst>
    </p:cSldViewPr>
  </p:slideViewPr>
  <p:outlineViewPr>
    <p:cViewPr>
      <p:scale>
        <a:sx n="33" d="100"/>
        <a:sy n="33" d="100"/>
      </p:scale>
      <p:origin x="40" y="30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093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grpSp>
        <p:nvGrpSpPr>
          <p:cNvPr id="67" name="Google Shape;67;p3"/>
          <p:cNvGrpSpPr/>
          <p:nvPr/>
        </p:nvGrpSpPr>
        <p:grpSpPr>
          <a:xfrm>
            <a:off x="-25945" y="-12"/>
            <a:ext cx="9169940" cy="6057927"/>
            <a:chOff x="-25945" y="-12"/>
            <a:chExt cx="9169940" cy="6057927"/>
          </a:xfrm>
        </p:grpSpPr>
        <p:grpSp>
          <p:nvGrpSpPr>
            <p:cNvPr id="68" name="Google Shape;68;p3"/>
            <p:cNvGrpSpPr/>
            <p:nvPr/>
          </p:nvGrpSpPr>
          <p:grpSpPr>
            <a:xfrm>
              <a:off x="792127" y="0"/>
              <a:ext cx="5884208" cy="6057915"/>
              <a:chOff x="792127" y="0"/>
              <a:chExt cx="5884208" cy="6057915"/>
            </a:xfrm>
          </p:grpSpPr>
          <p:sp>
            <p:nvSpPr>
              <p:cNvPr id="69" name="Google Shape;69;p3"/>
              <p:cNvSpPr/>
              <p:nvPr/>
            </p:nvSpPr>
            <p:spPr>
              <a:xfrm>
                <a:off x="792127" y="3737122"/>
                <a:ext cx="3779957" cy="2320793"/>
              </a:xfrm>
              <a:custGeom>
                <a:avLst/>
                <a:gdLst/>
                <a:ahLst/>
                <a:cxnLst/>
                <a:rect l="l" t="t" r="r" b="b"/>
                <a:pathLst>
                  <a:path w="25348" h="15563" extrusionOk="0">
                    <a:moveTo>
                      <a:pt x="15562" y="0"/>
                    </a:moveTo>
                    <a:lnTo>
                      <a:pt x="0" y="15562"/>
                    </a:lnTo>
                    <a:lnTo>
                      <a:pt x="3530" y="15562"/>
                    </a:lnTo>
                    <a:lnTo>
                      <a:pt x="15562" y="3530"/>
                    </a:lnTo>
                    <a:lnTo>
                      <a:pt x="23581" y="11548"/>
                    </a:lnTo>
                    <a:lnTo>
                      <a:pt x="25347" y="9785"/>
                    </a:lnTo>
                    <a:lnTo>
                      <a:pt x="15562"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417725" y="0"/>
                <a:ext cx="2258609" cy="1129156"/>
              </a:xfrm>
              <a:custGeom>
                <a:avLst/>
                <a:gdLst/>
                <a:ahLst/>
                <a:cxnLst/>
                <a:rect l="l" t="t" r="r" b="b"/>
                <a:pathLst>
                  <a:path w="15146" h="7572" extrusionOk="0">
                    <a:moveTo>
                      <a:pt x="0" y="1"/>
                    </a:moveTo>
                    <a:lnTo>
                      <a:pt x="7571" y="7571"/>
                    </a:lnTo>
                    <a:lnTo>
                      <a:pt x="15146" y="1"/>
                    </a:lnTo>
                    <a:lnTo>
                      <a:pt x="12339" y="1"/>
                    </a:lnTo>
                    <a:lnTo>
                      <a:pt x="7571" y="4764"/>
                    </a:lnTo>
                    <a:lnTo>
                      <a:pt x="2808"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rot="5400000" flipH="1">
              <a:off x="-594431" y="849209"/>
              <a:ext cx="2325428" cy="1188455"/>
              <a:chOff x="2869147" y="3685156"/>
              <a:chExt cx="3405723" cy="1740561"/>
            </a:xfrm>
          </p:grpSpPr>
          <p:sp>
            <p:nvSpPr>
              <p:cNvPr id="72" name="Google Shape;72;p3"/>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rot="10800000">
              <a:off x="5837800" y="1772868"/>
              <a:ext cx="3306195" cy="3368826"/>
              <a:chOff x="0" y="0"/>
              <a:chExt cx="3306195" cy="3368826"/>
            </a:xfrm>
          </p:grpSpPr>
          <p:grpSp>
            <p:nvGrpSpPr>
              <p:cNvPr id="75" name="Google Shape;75;p3"/>
              <p:cNvGrpSpPr/>
              <p:nvPr/>
            </p:nvGrpSpPr>
            <p:grpSpPr>
              <a:xfrm>
                <a:off x="0" y="0"/>
                <a:ext cx="2325416" cy="2325267"/>
                <a:chOff x="0" y="0"/>
                <a:chExt cx="2325416" cy="2325267"/>
              </a:xfrm>
            </p:grpSpPr>
            <p:sp>
              <p:nvSpPr>
                <p:cNvPr id="76" name="Google Shape;76;p3"/>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3"/>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3"/>
            <p:cNvGrpSpPr/>
            <p:nvPr/>
          </p:nvGrpSpPr>
          <p:grpSpPr>
            <a:xfrm rot="10800000" flipH="1">
              <a:off x="755588" y="3955848"/>
              <a:ext cx="2375748" cy="1187649"/>
              <a:chOff x="751263" y="-1807"/>
              <a:chExt cx="2375748" cy="1187649"/>
            </a:xfrm>
          </p:grpSpPr>
          <p:sp>
            <p:nvSpPr>
              <p:cNvPr id="85" name="Google Shape;85;p3"/>
              <p:cNvSpPr/>
              <p:nvPr/>
            </p:nvSpPr>
            <p:spPr>
              <a:xfrm>
                <a:off x="751263"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356936"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flipH="1">
              <a:off x="3989749" y="-12"/>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3"/>
          <p:cNvSpPr txBox="1">
            <a:spLocks noGrp="1"/>
          </p:cNvSpPr>
          <p:nvPr>
            <p:ph type="ctrTitle"/>
          </p:nvPr>
        </p:nvSpPr>
        <p:spPr>
          <a:xfrm>
            <a:off x="2204045" y="2876875"/>
            <a:ext cx="4736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89" name="Google Shape;89;p3"/>
          <p:cNvSpPr txBox="1">
            <a:spLocks noGrp="1"/>
          </p:cNvSpPr>
          <p:nvPr>
            <p:ph type="subTitle" idx="1"/>
          </p:nvPr>
        </p:nvSpPr>
        <p:spPr>
          <a:xfrm>
            <a:off x="1472397" y="3454675"/>
            <a:ext cx="61992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0" name="Google Shape;90;p3"/>
          <p:cNvSpPr txBox="1">
            <a:spLocks noGrp="1"/>
          </p:cNvSpPr>
          <p:nvPr>
            <p:ph type="title" idx="2" hasCustomPrompt="1"/>
          </p:nvPr>
        </p:nvSpPr>
        <p:spPr>
          <a:xfrm>
            <a:off x="1811600" y="1351100"/>
            <a:ext cx="5520900" cy="925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96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6"/>
        <p:cNvGrpSpPr/>
        <p:nvPr/>
      </p:nvGrpSpPr>
      <p:grpSpPr>
        <a:xfrm>
          <a:off x="0" y="0"/>
          <a:ext cx="0" cy="0"/>
          <a:chOff x="0" y="0"/>
          <a:chExt cx="0" cy="0"/>
        </a:xfrm>
      </p:grpSpPr>
      <p:grpSp>
        <p:nvGrpSpPr>
          <p:cNvPr id="167" name="Google Shape;167;p9"/>
          <p:cNvGrpSpPr/>
          <p:nvPr/>
        </p:nvGrpSpPr>
        <p:grpSpPr>
          <a:xfrm flipH="1">
            <a:off x="-25945" y="-12"/>
            <a:ext cx="9169940" cy="6057927"/>
            <a:chOff x="-25945" y="-12"/>
            <a:chExt cx="9169940" cy="6057927"/>
          </a:xfrm>
        </p:grpSpPr>
        <p:grpSp>
          <p:nvGrpSpPr>
            <p:cNvPr id="168" name="Google Shape;168;p9"/>
            <p:cNvGrpSpPr/>
            <p:nvPr/>
          </p:nvGrpSpPr>
          <p:grpSpPr>
            <a:xfrm>
              <a:off x="792127" y="0"/>
              <a:ext cx="5884208" cy="6057915"/>
              <a:chOff x="792127" y="0"/>
              <a:chExt cx="5884208" cy="6057915"/>
            </a:xfrm>
          </p:grpSpPr>
          <p:sp>
            <p:nvSpPr>
              <p:cNvPr id="169" name="Google Shape;169;p9"/>
              <p:cNvSpPr/>
              <p:nvPr/>
            </p:nvSpPr>
            <p:spPr>
              <a:xfrm>
                <a:off x="792127" y="3737122"/>
                <a:ext cx="3779957" cy="2320793"/>
              </a:xfrm>
              <a:custGeom>
                <a:avLst/>
                <a:gdLst/>
                <a:ahLst/>
                <a:cxnLst/>
                <a:rect l="l" t="t" r="r" b="b"/>
                <a:pathLst>
                  <a:path w="25348" h="15563" extrusionOk="0">
                    <a:moveTo>
                      <a:pt x="15562" y="0"/>
                    </a:moveTo>
                    <a:lnTo>
                      <a:pt x="0" y="15562"/>
                    </a:lnTo>
                    <a:lnTo>
                      <a:pt x="3530" y="15562"/>
                    </a:lnTo>
                    <a:lnTo>
                      <a:pt x="15562" y="3530"/>
                    </a:lnTo>
                    <a:lnTo>
                      <a:pt x="23581" y="11548"/>
                    </a:lnTo>
                    <a:lnTo>
                      <a:pt x="25347" y="9785"/>
                    </a:lnTo>
                    <a:lnTo>
                      <a:pt x="15562"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417725" y="0"/>
                <a:ext cx="2258609" cy="1129156"/>
              </a:xfrm>
              <a:custGeom>
                <a:avLst/>
                <a:gdLst/>
                <a:ahLst/>
                <a:cxnLst/>
                <a:rect l="l" t="t" r="r" b="b"/>
                <a:pathLst>
                  <a:path w="15146" h="7572" extrusionOk="0">
                    <a:moveTo>
                      <a:pt x="0" y="1"/>
                    </a:moveTo>
                    <a:lnTo>
                      <a:pt x="7571" y="7571"/>
                    </a:lnTo>
                    <a:lnTo>
                      <a:pt x="15146" y="1"/>
                    </a:lnTo>
                    <a:lnTo>
                      <a:pt x="12339" y="1"/>
                    </a:lnTo>
                    <a:lnTo>
                      <a:pt x="7571" y="4764"/>
                    </a:lnTo>
                    <a:lnTo>
                      <a:pt x="2808"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9"/>
            <p:cNvGrpSpPr/>
            <p:nvPr/>
          </p:nvGrpSpPr>
          <p:grpSpPr>
            <a:xfrm rot="5400000" flipH="1">
              <a:off x="-594431" y="849209"/>
              <a:ext cx="2325428" cy="1188455"/>
              <a:chOff x="2869147" y="3685156"/>
              <a:chExt cx="3405723" cy="1740561"/>
            </a:xfrm>
          </p:grpSpPr>
          <p:sp>
            <p:nvSpPr>
              <p:cNvPr id="172" name="Google Shape;172;p9"/>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rot="10800000">
              <a:off x="5837800" y="1772868"/>
              <a:ext cx="3306195" cy="3368826"/>
              <a:chOff x="0" y="0"/>
              <a:chExt cx="3306195" cy="3368826"/>
            </a:xfrm>
          </p:grpSpPr>
          <p:grpSp>
            <p:nvGrpSpPr>
              <p:cNvPr id="175" name="Google Shape;175;p9"/>
              <p:cNvGrpSpPr/>
              <p:nvPr/>
            </p:nvGrpSpPr>
            <p:grpSpPr>
              <a:xfrm>
                <a:off x="0" y="0"/>
                <a:ext cx="2325416" cy="2325267"/>
                <a:chOff x="0" y="0"/>
                <a:chExt cx="2325416" cy="2325267"/>
              </a:xfrm>
            </p:grpSpPr>
            <p:sp>
              <p:nvSpPr>
                <p:cNvPr id="176" name="Google Shape;176;p9"/>
                <p:cNvSpPr/>
                <p:nvPr/>
              </p:nvSpPr>
              <p:spPr>
                <a:xfrm>
                  <a:off x="0" y="0"/>
                  <a:ext cx="2325416" cy="2325267"/>
                </a:xfrm>
                <a:custGeom>
                  <a:avLst/>
                  <a:gdLst/>
                  <a:ahLst/>
                  <a:cxnLst/>
                  <a:rect l="l" t="t" r="r" b="b"/>
                  <a:pathLst>
                    <a:path w="15594" h="15593" extrusionOk="0">
                      <a:moveTo>
                        <a:pt x="14783" y="1"/>
                      </a:moveTo>
                      <a:lnTo>
                        <a:pt x="0" y="14783"/>
                      </a:lnTo>
                      <a:lnTo>
                        <a:pt x="0" y="15593"/>
                      </a:lnTo>
                      <a:lnTo>
                        <a:pt x="1559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0" y="0"/>
                  <a:ext cx="1980943" cy="1981092"/>
                </a:xfrm>
                <a:custGeom>
                  <a:avLst/>
                  <a:gdLst/>
                  <a:ahLst/>
                  <a:cxnLst/>
                  <a:rect l="l" t="t" r="r" b="b"/>
                  <a:pathLst>
                    <a:path w="13284" h="13285" extrusionOk="0">
                      <a:moveTo>
                        <a:pt x="12470" y="1"/>
                      </a:moveTo>
                      <a:lnTo>
                        <a:pt x="0" y="12474"/>
                      </a:lnTo>
                      <a:lnTo>
                        <a:pt x="0" y="13284"/>
                      </a:lnTo>
                      <a:lnTo>
                        <a:pt x="13284"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0" y="0"/>
                  <a:ext cx="1636321" cy="1636769"/>
                </a:xfrm>
                <a:custGeom>
                  <a:avLst/>
                  <a:gdLst/>
                  <a:ahLst/>
                  <a:cxnLst/>
                  <a:rect l="l" t="t" r="r" b="b"/>
                  <a:pathLst>
                    <a:path w="10973" h="10976" extrusionOk="0">
                      <a:moveTo>
                        <a:pt x="10162" y="1"/>
                      </a:moveTo>
                      <a:lnTo>
                        <a:pt x="0" y="10161"/>
                      </a:lnTo>
                      <a:lnTo>
                        <a:pt x="0" y="10975"/>
                      </a:lnTo>
                      <a:lnTo>
                        <a:pt x="1097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0" y="0"/>
                  <a:ext cx="1291848" cy="1291997"/>
                </a:xfrm>
                <a:custGeom>
                  <a:avLst/>
                  <a:gdLst/>
                  <a:ahLst/>
                  <a:cxnLst/>
                  <a:rect l="l" t="t" r="r" b="b"/>
                  <a:pathLst>
                    <a:path w="8663" h="8664" extrusionOk="0">
                      <a:moveTo>
                        <a:pt x="7849" y="1"/>
                      </a:moveTo>
                      <a:lnTo>
                        <a:pt x="0" y="7853"/>
                      </a:lnTo>
                      <a:lnTo>
                        <a:pt x="0" y="8663"/>
                      </a:lnTo>
                      <a:lnTo>
                        <a:pt x="8663"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0" y="0"/>
                  <a:ext cx="947226" cy="947524"/>
                </a:xfrm>
                <a:custGeom>
                  <a:avLst/>
                  <a:gdLst/>
                  <a:ahLst/>
                  <a:cxnLst/>
                  <a:rect l="l" t="t" r="r" b="b"/>
                  <a:pathLst>
                    <a:path w="6352" h="6354" extrusionOk="0">
                      <a:moveTo>
                        <a:pt x="5541" y="1"/>
                      </a:moveTo>
                      <a:lnTo>
                        <a:pt x="0" y="5540"/>
                      </a:lnTo>
                      <a:lnTo>
                        <a:pt x="0" y="6354"/>
                      </a:lnTo>
                      <a:lnTo>
                        <a:pt x="6351"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0" y="0"/>
                  <a:ext cx="602753" cy="602902"/>
                </a:xfrm>
                <a:custGeom>
                  <a:avLst/>
                  <a:gdLst/>
                  <a:ahLst/>
                  <a:cxnLst/>
                  <a:rect l="l" t="t" r="r" b="b"/>
                  <a:pathLst>
                    <a:path w="4042" h="4043" extrusionOk="0">
                      <a:moveTo>
                        <a:pt x="3228" y="1"/>
                      </a:moveTo>
                      <a:lnTo>
                        <a:pt x="0" y="3232"/>
                      </a:lnTo>
                      <a:lnTo>
                        <a:pt x="0" y="4042"/>
                      </a:lnTo>
                      <a:lnTo>
                        <a:pt x="4042"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0" y="0"/>
                  <a:ext cx="257982" cy="258429"/>
                </a:xfrm>
                <a:custGeom>
                  <a:avLst/>
                  <a:gdLst/>
                  <a:ahLst/>
                  <a:cxnLst/>
                  <a:rect l="l" t="t" r="r" b="b"/>
                  <a:pathLst>
                    <a:path w="1730" h="1733" extrusionOk="0">
                      <a:moveTo>
                        <a:pt x="920" y="1"/>
                      </a:moveTo>
                      <a:lnTo>
                        <a:pt x="0" y="919"/>
                      </a:lnTo>
                      <a:lnTo>
                        <a:pt x="0" y="1733"/>
                      </a:lnTo>
                      <a:lnTo>
                        <a:pt x="1729" y="1"/>
                      </a:lnTo>
                      <a:close/>
                    </a:path>
                  </a:pathLst>
                </a:custGeom>
                <a:solidFill>
                  <a:srgbClr val="2BD2B8">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9"/>
              <p:cNvSpPr/>
              <p:nvPr/>
            </p:nvSpPr>
            <p:spPr>
              <a:xfrm>
                <a:off x="0" y="0"/>
                <a:ext cx="3306195" cy="3368826"/>
              </a:xfrm>
              <a:custGeom>
                <a:avLst/>
                <a:gdLst/>
                <a:ahLst/>
                <a:cxnLst/>
                <a:rect l="l" t="t" r="r" b="b"/>
                <a:pathLst>
                  <a:path w="22171" h="22591" extrusionOk="0">
                    <a:moveTo>
                      <a:pt x="15514" y="1"/>
                    </a:moveTo>
                    <a:lnTo>
                      <a:pt x="20064" y="4551"/>
                    </a:lnTo>
                    <a:lnTo>
                      <a:pt x="4130" y="20482"/>
                    </a:lnTo>
                    <a:lnTo>
                      <a:pt x="0" y="16353"/>
                    </a:lnTo>
                    <a:lnTo>
                      <a:pt x="0" y="18458"/>
                    </a:lnTo>
                    <a:lnTo>
                      <a:pt x="4130" y="22591"/>
                    </a:lnTo>
                    <a:lnTo>
                      <a:pt x="22170" y="4551"/>
                    </a:lnTo>
                    <a:lnTo>
                      <a:pt x="17620"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9"/>
            <p:cNvGrpSpPr/>
            <p:nvPr/>
          </p:nvGrpSpPr>
          <p:grpSpPr>
            <a:xfrm rot="10800000" flipH="1">
              <a:off x="755588" y="3955848"/>
              <a:ext cx="2375748" cy="1187649"/>
              <a:chOff x="751263" y="-1807"/>
              <a:chExt cx="2375748" cy="1187649"/>
            </a:xfrm>
          </p:grpSpPr>
          <p:sp>
            <p:nvSpPr>
              <p:cNvPr id="185" name="Google Shape;185;p9"/>
              <p:cNvSpPr/>
              <p:nvPr/>
            </p:nvSpPr>
            <p:spPr>
              <a:xfrm>
                <a:off x="751263" y="-1807"/>
                <a:ext cx="2375748" cy="1187649"/>
              </a:xfrm>
              <a:custGeom>
                <a:avLst/>
                <a:gdLst/>
                <a:ahLst/>
                <a:cxnLst/>
                <a:rect l="l" t="t" r="r" b="b"/>
                <a:pathLst>
                  <a:path w="15851" h="7924" extrusionOk="0">
                    <a:moveTo>
                      <a:pt x="0" y="1"/>
                    </a:moveTo>
                    <a:lnTo>
                      <a:pt x="7927" y="7924"/>
                    </a:lnTo>
                    <a:lnTo>
                      <a:pt x="15850" y="1"/>
                    </a:lnTo>
                    <a:lnTo>
                      <a:pt x="13819" y="1"/>
                    </a:lnTo>
                    <a:lnTo>
                      <a:pt x="7927" y="5893"/>
                    </a:lnTo>
                    <a:lnTo>
                      <a:pt x="2031"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1356936" y="-1807"/>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9"/>
            <p:cNvSpPr/>
            <p:nvPr/>
          </p:nvSpPr>
          <p:spPr>
            <a:xfrm flipH="1">
              <a:off x="3989749" y="-12"/>
              <a:ext cx="1164418" cy="581984"/>
            </a:xfrm>
            <a:custGeom>
              <a:avLst/>
              <a:gdLst/>
              <a:ahLst/>
              <a:cxnLst/>
              <a:rect l="l" t="t" r="r" b="b"/>
              <a:pathLst>
                <a:path w="7769" h="3883" extrusionOk="0">
                  <a:moveTo>
                    <a:pt x="1" y="1"/>
                  </a:moveTo>
                  <a:lnTo>
                    <a:pt x="3886" y="3883"/>
                  </a:lnTo>
                  <a:lnTo>
                    <a:pt x="7768" y="1"/>
                  </a:lnTo>
                  <a:lnTo>
                    <a:pt x="6554" y="1"/>
                  </a:lnTo>
                  <a:lnTo>
                    <a:pt x="3886" y="2669"/>
                  </a:lnTo>
                  <a:lnTo>
                    <a:pt x="1214" y="1"/>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9"/>
          <p:cNvSpPr txBox="1">
            <a:spLocks noGrp="1"/>
          </p:cNvSpPr>
          <p:nvPr>
            <p:ph type="ctrTitle"/>
          </p:nvPr>
        </p:nvSpPr>
        <p:spPr>
          <a:xfrm>
            <a:off x="744972" y="2876875"/>
            <a:ext cx="47361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48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89" name="Google Shape;189;p9"/>
          <p:cNvSpPr txBox="1">
            <a:spLocks noGrp="1"/>
          </p:cNvSpPr>
          <p:nvPr>
            <p:ph type="subTitle" idx="1"/>
          </p:nvPr>
        </p:nvSpPr>
        <p:spPr>
          <a:xfrm>
            <a:off x="744972" y="3454675"/>
            <a:ext cx="6199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90" name="Google Shape;190;p9"/>
          <p:cNvSpPr txBox="1">
            <a:spLocks noGrp="1"/>
          </p:cNvSpPr>
          <p:nvPr>
            <p:ph type="title" idx="2" hasCustomPrompt="1"/>
          </p:nvPr>
        </p:nvSpPr>
        <p:spPr>
          <a:xfrm>
            <a:off x="744972" y="1351100"/>
            <a:ext cx="5520900" cy="925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96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1">
  <p:cSld name="CUSTOM_17_1_1">
    <p:spTree>
      <p:nvGrpSpPr>
        <p:cNvPr id="1" name="Shape 275"/>
        <p:cNvGrpSpPr/>
        <p:nvPr/>
      </p:nvGrpSpPr>
      <p:grpSpPr>
        <a:xfrm>
          <a:off x="0" y="0"/>
          <a:ext cx="0" cy="0"/>
          <a:chOff x="0" y="0"/>
          <a:chExt cx="0" cy="0"/>
        </a:xfrm>
      </p:grpSpPr>
      <p:sp>
        <p:nvSpPr>
          <p:cNvPr id="276" name="Google Shape;276;p14"/>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
        <p:nvSpPr>
          <p:cNvPr id="277" name="Google Shape;277;p14"/>
          <p:cNvSpPr txBox="1">
            <a:spLocks noGrp="1"/>
          </p:cNvSpPr>
          <p:nvPr>
            <p:ph type="subTitle" idx="1"/>
          </p:nvPr>
        </p:nvSpPr>
        <p:spPr>
          <a:xfrm>
            <a:off x="724200" y="3114181"/>
            <a:ext cx="22623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grpSp>
        <p:nvGrpSpPr>
          <p:cNvPr id="278" name="Google Shape;278;p14"/>
          <p:cNvGrpSpPr/>
          <p:nvPr/>
        </p:nvGrpSpPr>
        <p:grpSpPr>
          <a:xfrm rot="-5400000">
            <a:off x="7413719" y="849209"/>
            <a:ext cx="2325428" cy="1188455"/>
            <a:chOff x="2869147" y="3685156"/>
            <a:chExt cx="3405723" cy="1740561"/>
          </a:xfrm>
        </p:grpSpPr>
        <p:sp>
          <p:nvSpPr>
            <p:cNvPr id="279" name="Google Shape;279;p14"/>
            <p:cNvSpPr/>
            <p:nvPr/>
          </p:nvSpPr>
          <p:spPr>
            <a:xfrm>
              <a:off x="2869147" y="3685156"/>
              <a:ext cx="3405723" cy="1740556"/>
            </a:xfrm>
            <a:custGeom>
              <a:avLst/>
              <a:gdLst/>
              <a:ahLst/>
              <a:cxnLst/>
              <a:rect l="l" t="t" r="r" b="b"/>
              <a:pathLst>
                <a:path w="22723" h="11613" extrusionOk="0">
                  <a:moveTo>
                    <a:pt x="11361" y="1"/>
                  </a:moveTo>
                  <a:lnTo>
                    <a:pt x="0" y="11358"/>
                  </a:lnTo>
                  <a:lnTo>
                    <a:pt x="254" y="11612"/>
                  </a:lnTo>
                  <a:lnTo>
                    <a:pt x="1854" y="11612"/>
                  </a:lnTo>
                  <a:lnTo>
                    <a:pt x="1600" y="11358"/>
                  </a:lnTo>
                  <a:lnTo>
                    <a:pt x="11361" y="1597"/>
                  </a:lnTo>
                  <a:lnTo>
                    <a:pt x="21122" y="11358"/>
                  </a:lnTo>
                  <a:lnTo>
                    <a:pt x="20868" y="11612"/>
                  </a:lnTo>
                  <a:lnTo>
                    <a:pt x="22468" y="11612"/>
                  </a:lnTo>
                  <a:lnTo>
                    <a:pt x="22723" y="11358"/>
                  </a:lnTo>
                  <a:lnTo>
                    <a:pt x="11361"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3346671" y="4162229"/>
              <a:ext cx="2450538" cy="1263488"/>
            </a:xfrm>
            <a:custGeom>
              <a:avLst/>
              <a:gdLst/>
              <a:ahLst/>
              <a:cxnLst/>
              <a:rect l="l" t="t" r="r" b="b"/>
              <a:pathLst>
                <a:path w="16350" h="8430" extrusionOk="0">
                  <a:moveTo>
                    <a:pt x="8175" y="1"/>
                  </a:moveTo>
                  <a:lnTo>
                    <a:pt x="0" y="8175"/>
                  </a:lnTo>
                  <a:lnTo>
                    <a:pt x="255" y="8429"/>
                  </a:lnTo>
                  <a:lnTo>
                    <a:pt x="1208" y="8429"/>
                  </a:lnTo>
                  <a:lnTo>
                    <a:pt x="953" y="8175"/>
                  </a:lnTo>
                  <a:lnTo>
                    <a:pt x="8175" y="957"/>
                  </a:lnTo>
                  <a:lnTo>
                    <a:pt x="15397" y="8175"/>
                  </a:lnTo>
                  <a:lnTo>
                    <a:pt x="15143" y="8429"/>
                  </a:lnTo>
                  <a:lnTo>
                    <a:pt x="16096" y="8429"/>
                  </a:lnTo>
                  <a:lnTo>
                    <a:pt x="16349" y="8175"/>
                  </a:lnTo>
                  <a:lnTo>
                    <a:pt x="8175" y="1"/>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4"/>
          <p:cNvSpPr txBox="1">
            <a:spLocks noGrp="1"/>
          </p:cNvSpPr>
          <p:nvPr>
            <p:ph type="subTitle" idx="2"/>
          </p:nvPr>
        </p:nvSpPr>
        <p:spPr>
          <a:xfrm>
            <a:off x="724200" y="2593575"/>
            <a:ext cx="2262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1600"/>
              <a:buFont typeface="Lexend Deca"/>
              <a:buNone/>
              <a:defRPr sz="1600">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9pPr>
          </a:lstStyle>
          <a:p>
            <a:endParaRPr/>
          </a:p>
        </p:txBody>
      </p:sp>
      <p:sp>
        <p:nvSpPr>
          <p:cNvPr id="282" name="Google Shape;282;p14"/>
          <p:cNvSpPr txBox="1">
            <a:spLocks noGrp="1"/>
          </p:cNvSpPr>
          <p:nvPr>
            <p:ph type="subTitle" idx="3"/>
          </p:nvPr>
        </p:nvSpPr>
        <p:spPr>
          <a:xfrm>
            <a:off x="3440850" y="3114181"/>
            <a:ext cx="22623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283" name="Google Shape;283;p14"/>
          <p:cNvSpPr txBox="1">
            <a:spLocks noGrp="1"/>
          </p:cNvSpPr>
          <p:nvPr>
            <p:ph type="subTitle" idx="4"/>
          </p:nvPr>
        </p:nvSpPr>
        <p:spPr>
          <a:xfrm>
            <a:off x="3440850" y="2593575"/>
            <a:ext cx="2262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1600"/>
              <a:buFont typeface="Lexend Deca"/>
              <a:buNone/>
              <a:defRPr sz="1600">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9pPr>
          </a:lstStyle>
          <a:p>
            <a:endParaRPr/>
          </a:p>
        </p:txBody>
      </p:sp>
      <p:sp>
        <p:nvSpPr>
          <p:cNvPr id="284" name="Google Shape;284;p14"/>
          <p:cNvSpPr txBox="1">
            <a:spLocks noGrp="1"/>
          </p:cNvSpPr>
          <p:nvPr>
            <p:ph type="subTitle" idx="5"/>
          </p:nvPr>
        </p:nvSpPr>
        <p:spPr>
          <a:xfrm>
            <a:off x="6157500" y="3114181"/>
            <a:ext cx="22623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285" name="Google Shape;285;p14"/>
          <p:cNvSpPr txBox="1">
            <a:spLocks noGrp="1"/>
          </p:cNvSpPr>
          <p:nvPr>
            <p:ph type="subTitle" idx="6"/>
          </p:nvPr>
        </p:nvSpPr>
        <p:spPr>
          <a:xfrm>
            <a:off x="6157500" y="2593575"/>
            <a:ext cx="2262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1"/>
              </a:buClr>
              <a:buSzPts val="1600"/>
              <a:buFont typeface="Lexend Deca"/>
              <a:buNone/>
              <a:defRPr sz="1600">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1600"/>
              <a:buFont typeface="Lexend Deca"/>
              <a:buNone/>
              <a:defRPr sz="1600">
                <a:solidFill>
                  <a:schemeClr val="accent1"/>
                </a:solidFill>
                <a:latin typeface="Lexend Deca"/>
                <a:ea typeface="Lexend Deca"/>
                <a:cs typeface="Lexend Deca"/>
                <a:sym typeface="Lexend Dec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12539"/>
            </a:gs>
            <a:gs pos="50000">
              <a:srgbClr val="012539"/>
            </a:gs>
            <a:gs pos="100000">
              <a:srgbClr val="000000"/>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1pPr>
            <a:lvl2pPr lvl="1">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2pPr>
            <a:lvl3pPr lvl="2">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3pPr>
            <a:lvl4pPr lvl="3">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4pPr>
            <a:lvl5pPr lvl="4">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5pPr>
            <a:lvl6pPr lvl="5">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6pPr>
            <a:lvl7pPr lvl="6">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7pPr>
            <a:lvl8pPr lvl="7">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8pPr>
            <a:lvl9pPr lvl="8">
              <a:spcBef>
                <a:spcPts val="0"/>
              </a:spcBef>
              <a:spcAft>
                <a:spcPts val="0"/>
              </a:spcAft>
              <a:buClr>
                <a:srgbClr val="FFFFFF"/>
              </a:buClr>
              <a:buSzPts val="2800"/>
              <a:buFont typeface="Kirang Haerang"/>
              <a:buNone/>
              <a:defRPr sz="2800">
                <a:solidFill>
                  <a:srgbClr val="FFFFFF"/>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Overpass ExtraLight"/>
              <a:buChar char="●"/>
              <a:defRPr sz="1800">
                <a:solidFill>
                  <a:srgbClr val="FFFFFF"/>
                </a:solidFill>
                <a:latin typeface="Overpass ExtraLight"/>
                <a:ea typeface="Overpass ExtraLight"/>
                <a:cs typeface="Overpass ExtraLight"/>
                <a:sym typeface="Overpass ExtraLight"/>
              </a:defRPr>
            </a:lvl1pPr>
            <a:lvl2pPr marL="914400" lvl="1"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2pPr>
            <a:lvl3pPr marL="1371600" lvl="2"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3pPr>
            <a:lvl4pPr marL="1828800" lvl="3"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4pPr>
            <a:lvl5pPr marL="2286000" lvl="4"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5pPr>
            <a:lvl6pPr marL="2743200" lvl="5"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6pPr>
            <a:lvl7pPr marL="3200400" lvl="6"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7pPr>
            <a:lvl8pPr marL="3657600" lvl="7" indent="-317500">
              <a:lnSpc>
                <a:spcPct val="115000"/>
              </a:lnSpc>
              <a:spcBef>
                <a:spcPts val="1600"/>
              </a:spcBef>
              <a:spcAft>
                <a:spcPts val="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8pPr>
            <a:lvl9pPr marL="4114800" lvl="8" indent="-317500">
              <a:lnSpc>
                <a:spcPct val="115000"/>
              </a:lnSpc>
              <a:spcBef>
                <a:spcPts val="1600"/>
              </a:spcBef>
              <a:spcAft>
                <a:spcPts val="1600"/>
              </a:spcAft>
              <a:buClr>
                <a:srgbClr val="FFFFFF"/>
              </a:buClr>
              <a:buSzPts val="1400"/>
              <a:buFont typeface="Overpass ExtraLight"/>
              <a:buChar char="■"/>
              <a:defRPr>
                <a:solidFill>
                  <a:srgbClr val="FFFFFF"/>
                </a:solidFill>
                <a:latin typeface="Overpass ExtraLight"/>
                <a:ea typeface="Overpass ExtraLight"/>
                <a:cs typeface="Overpass ExtraLight"/>
                <a:sym typeface="Overpass Extra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6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2;p24">
            <a:extLst>
              <a:ext uri="{FF2B5EF4-FFF2-40B4-BE49-F238E27FC236}">
                <a16:creationId xmlns:a16="http://schemas.microsoft.com/office/drawing/2014/main" id="{4EB2A935-D36E-499D-BE1C-666DC81F597C}"/>
              </a:ext>
            </a:extLst>
          </p:cNvPr>
          <p:cNvSpPr txBox="1">
            <a:spLocks noGrp="1"/>
          </p:cNvSpPr>
          <p:nvPr>
            <p:ph type="ctrTitle"/>
          </p:nvPr>
        </p:nvSpPr>
        <p:spPr>
          <a:xfrm>
            <a:off x="3502526" y="1013986"/>
            <a:ext cx="4142624" cy="1056167"/>
          </a:xfrm>
          <a:prstGeom prst="rect">
            <a:avLst/>
          </a:prstGeom>
        </p:spPr>
        <p:txBody>
          <a:bodyPr spcFirstLastPara="1" wrap="square" lIns="91425" tIns="91425" rIns="91425" bIns="91425" anchor="b" anchorCtr="0">
            <a:noAutofit/>
          </a:bodyPr>
          <a:lstStyle/>
          <a:p>
            <a:r>
              <a:rPr lang="en-GB" sz="2000" dirty="0">
                <a:solidFill>
                  <a:schemeClr val="tx2">
                    <a:lumMod val="60000"/>
                    <a:lumOff val="40000"/>
                  </a:schemeClr>
                </a:solidFill>
                <a:latin typeface="Eras Medium ITC" panose="020B0602030504020804" pitchFamily="34" charset="0"/>
                <a:cs typeface="Lexend Deca" panose="020B0604020202020204" charset="0"/>
              </a:rPr>
              <a:t> RECOMMENDATION SYSTEM</a:t>
            </a:r>
            <a:br>
              <a:rPr lang="en-GB" sz="2400" dirty="0">
                <a:solidFill>
                  <a:schemeClr val="tx2">
                    <a:lumMod val="60000"/>
                    <a:lumOff val="40000"/>
                  </a:schemeClr>
                </a:solidFill>
                <a:latin typeface="Eras Medium ITC" panose="020B0602030504020804" pitchFamily="34" charset="0"/>
                <a:cs typeface="Lexend Deca" panose="020B0604020202020204" charset="0"/>
              </a:rPr>
            </a:br>
            <a:endParaRPr lang="en-IN" sz="2400" dirty="0">
              <a:solidFill>
                <a:srgbClr val="FFFF00"/>
              </a:solidFill>
              <a:latin typeface="Eras Medium ITC" panose="020B0602030504020804" pitchFamily="34" charset="0"/>
              <a:cs typeface="Lexend Deca" panose="020B0604020202020204" charset="0"/>
            </a:endParaRPr>
          </a:p>
        </p:txBody>
      </p:sp>
      <p:sp>
        <p:nvSpPr>
          <p:cNvPr id="6" name="Google Shape;103;p24">
            <a:extLst>
              <a:ext uri="{FF2B5EF4-FFF2-40B4-BE49-F238E27FC236}">
                <a16:creationId xmlns:a16="http://schemas.microsoft.com/office/drawing/2014/main" id="{9635CF65-8B32-4187-B64A-1AD8B777DCBB}"/>
              </a:ext>
            </a:extLst>
          </p:cNvPr>
          <p:cNvSpPr txBox="1">
            <a:spLocks noGrp="1"/>
          </p:cNvSpPr>
          <p:nvPr>
            <p:ph type="subTitle" idx="1"/>
          </p:nvPr>
        </p:nvSpPr>
        <p:spPr>
          <a:xfrm>
            <a:off x="4405746" y="1729615"/>
            <a:ext cx="2487298" cy="604715"/>
          </a:xfrm>
          <a:prstGeom prst="rect">
            <a:avLst/>
          </a:prstGeom>
        </p:spPr>
        <p:txBody>
          <a:bodyPr spcFirstLastPara="1" wrap="square" lIns="91425" tIns="91425" rIns="91425" bIns="91425" anchor="t" anchorCtr="0">
            <a:noAutofit/>
          </a:bodyPr>
          <a:lstStyle/>
          <a:p>
            <a:pPr marL="0" lvl="0" indent="0" algn="l"/>
            <a:r>
              <a:rPr lang="en-GB" sz="2000" dirty="0">
                <a:solidFill>
                  <a:srgbClr val="FFFF00"/>
                </a:solidFill>
                <a:latin typeface="Eras Medium ITC" panose="020B0602030504020804" pitchFamily="34" charset="0"/>
                <a:cs typeface="Lexend Deca" panose="020B0604020202020204" charset="0"/>
              </a:rPr>
              <a:t>GROUP NO.  30</a:t>
            </a:r>
            <a:endParaRPr sz="2000" dirty="0">
              <a:latin typeface="Fira Sans Condensed Light"/>
              <a:ea typeface="Fira Sans Condensed Light"/>
              <a:cs typeface="Fira Sans Condensed Light"/>
              <a:sym typeface="Fira Sans Condensed Light"/>
            </a:endParaRPr>
          </a:p>
        </p:txBody>
      </p:sp>
      <p:pic>
        <p:nvPicPr>
          <p:cNvPr id="7" name="Google Shape;104;p24">
            <a:extLst>
              <a:ext uri="{FF2B5EF4-FFF2-40B4-BE49-F238E27FC236}">
                <a16:creationId xmlns:a16="http://schemas.microsoft.com/office/drawing/2014/main" id="{02111186-BAAA-41E9-858F-C439F174630A}"/>
              </a:ext>
            </a:extLst>
          </p:cNvPr>
          <p:cNvPicPr preferRelativeResize="0"/>
          <p:nvPr/>
        </p:nvPicPr>
        <p:blipFill rotWithShape="1">
          <a:blip r:embed="rId3">
            <a:alphaModFix/>
          </a:blip>
          <a:srcRect l="6664" t="4858" r="6220" b="5495"/>
          <a:stretch/>
        </p:blipFill>
        <p:spPr>
          <a:xfrm>
            <a:off x="829859" y="1200512"/>
            <a:ext cx="2643493" cy="2658174"/>
          </a:xfrm>
          <a:prstGeom prst="rect">
            <a:avLst/>
          </a:prstGeom>
          <a:noFill/>
          <a:ln>
            <a:noFill/>
          </a:ln>
        </p:spPr>
      </p:pic>
      <p:cxnSp>
        <p:nvCxnSpPr>
          <p:cNvPr id="8" name="Google Shape;293;p51">
            <a:extLst>
              <a:ext uri="{FF2B5EF4-FFF2-40B4-BE49-F238E27FC236}">
                <a16:creationId xmlns:a16="http://schemas.microsoft.com/office/drawing/2014/main" id="{BF969A28-2552-4102-942D-F174628C3D0C}"/>
              </a:ext>
            </a:extLst>
          </p:cNvPr>
          <p:cNvCxnSpPr>
            <a:cxnSpLocks/>
          </p:cNvCxnSpPr>
          <p:nvPr/>
        </p:nvCxnSpPr>
        <p:spPr>
          <a:xfrm>
            <a:off x="4699175" y="2283307"/>
            <a:ext cx="1498925" cy="0"/>
          </a:xfrm>
          <a:prstGeom prst="straightConnector1">
            <a:avLst/>
          </a:prstGeom>
          <a:noFill/>
          <a:ln w="9525" cap="flat" cmpd="sng">
            <a:solidFill>
              <a:srgbClr val="FFC00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9" name="Google Shape;102;p24">
            <a:extLst>
              <a:ext uri="{FF2B5EF4-FFF2-40B4-BE49-F238E27FC236}">
                <a16:creationId xmlns:a16="http://schemas.microsoft.com/office/drawing/2014/main" id="{B4194BD4-982F-4DD6-A49E-22D841408913}"/>
              </a:ext>
            </a:extLst>
          </p:cNvPr>
          <p:cNvSpPr txBox="1">
            <a:spLocks/>
          </p:cNvSpPr>
          <p:nvPr/>
        </p:nvSpPr>
        <p:spPr>
          <a:xfrm>
            <a:off x="3648204" y="3154387"/>
            <a:ext cx="4044891" cy="14085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Lexend Deca"/>
              <a:buNone/>
              <a:defRPr sz="4800" b="0" i="0" u="none" strike="noStrike" cap="none">
                <a:solidFill>
                  <a:srgbClr val="FFFFFF"/>
                </a:solidFill>
                <a:latin typeface="Lexend Deca"/>
                <a:ea typeface="Lexend Deca"/>
                <a:cs typeface="Lexend Deca"/>
                <a:sym typeface="Lexend Deca"/>
              </a:defRPr>
            </a:lvl1pPr>
            <a:lvl2pPr marR="0" lvl="1"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2pPr>
            <a:lvl3pPr marR="0" lvl="2"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3pPr>
            <a:lvl4pPr marR="0" lvl="3"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4pPr>
            <a:lvl5pPr marR="0" lvl="4"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5pPr>
            <a:lvl6pPr marR="0" lvl="5"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6pPr>
            <a:lvl7pPr marR="0" lvl="6"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7pPr>
            <a:lvl8pPr marR="0" lvl="7"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8pPr>
            <a:lvl9pPr marR="0" lvl="8"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9pPr>
          </a:lstStyle>
          <a:p>
            <a:pPr algn="l"/>
            <a:r>
              <a:rPr lang="en-US" sz="1600" dirty="0">
                <a:solidFill>
                  <a:schemeClr val="tx2">
                    <a:lumMod val="75000"/>
                  </a:schemeClr>
                </a:solidFill>
                <a:latin typeface="Arial" panose="020B0604020202020204" pitchFamily="34" charset="0"/>
                <a:cs typeface="Arial" panose="020B0604020202020204" pitchFamily="34" charset="0"/>
              </a:rPr>
              <a:t>Presented By </a:t>
            </a:r>
            <a:r>
              <a:rPr lang="en-US" sz="1600" dirty="0">
                <a:latin typeface="Arial" panose="020B0604020202020204" pitchFamily="34" charset="0"/>
                <a:cs typeface="Arial" panose="020B0604020202020204" pitchFamily="34" charset="0"/>
              </a:rPr>
              <a:t>:</a:t>
            </a:r>
          </a:p>
          <a:p>
            <a:pPr algn="l"/>
            <a:r>
              <a:rPr lang="en-US" sz="1400" dirty="0">
                <a:latin typeface="Arial" panose="020B0604020202020204" pitchFamily="34" charset="0"/>
                <a:ea typeface="Rajdhani"/>
                <a:cs typeface="Arial" panose="020B0604020202020204" pitchFamily="34" charset="0"/>
                <a:sym typeface="Rajdhani"/>
              </a:rPr>
              <a:t>1) Sumeet Agrawal </a:t>
            </a:r>
          </a:p>
          <a:p>
            <a:pPr algn="l"/>
            <a:r>
              <a:rPr lang="en-US" sz="1400" dirty="0">
                <a:latin typeface="Arial" panose="020B0604020202020204" pitchFamily="34" charset="0"/>
                <a:ea typeface="Rajdhani"/>
                <a:cs typeface="Arial" panose="020B0604020202020204" pitchFamily="34" charset="0"/>
                <a:sym typeface="Rajdhani"/>
              </a:rPr>
              <a:t>2) </a:t>
            </a:r>
            <a:r>
              <a:rPr lang="en-US" sz="1400" dirty="0" err="1">
                <a:latin typeface="Arial" panose="020B0604020202020204" pitchFamily="34" charset="0"/>
                <a:ea typeface="Rajdhani"/>
                <a:cs typeface="Arial" panose="020B0604020202020204" pitchFamily="34" charset="0"/>
                <a:sym typeface="Rajdhani"/>
              </a:rPr>
              <a:t>Piyush</a:t>
            </a:r>
            <a:r>
              <a:rPr lang="en-US" sz="1400" dirty="0">
                <a:latin typeface="Arial" panose="020B0604020202020204" pitchFamily="34" charset="0"/>
                <a:ea typeface="Rajdhani"/>
                <a:cs typeface="Arial" panose="020B0604020202020204" pitchFamily="34" charset="0"/>
                <a:sym typeface="Rajdhani"/>
              </a:rPr>
              <a:t> Singh </a:t>
            </a:r>
          </a:p>
          <a:p>
            <a:pPr algn="l"/>
            <a:r>
              <a:rPr lang="en-US" sz="1400" dirty="0">
                <a:latin typeface="Arial" panose="020B0604020202020204" pitchFamily="34" charset="0"/>
                <a:ea typeface="Rajdhani"/>
                <a:cs typeface="Arial" panose="020B0604020202020204" pitchFamily="34" charset="0"/>
                <a:sym typeface="Rajdhani"/>
              </a:rPr>
              <a:t>3) </a:t>
            </a:r>
            <a:r>
              <a:rPr lang="en-US" sz="1400" dirty="0" err="1">
                <a:latin typeface="Arial" panose="020B0604020202020204" pitchFamily="34" charset="0"/>
                <a:ea typeface="Rajdhani"/>
                <a:cs typeface="Arial" panose="020B0604020202020204" pitchFamily="34" charset="0"/>
                <a:sym typeface="Rajdhani"/>
              </a:rPr>
              <a:t>Lokesh</a:t>
            </a:r>
            <a:r>
              <a:rPr lang="en-US" sz="1400" dirty="0">
                <a:latin typeface="Arial" panose="020B0604020202020204" pitchFamily="34" charset="0"/>
                <a:ea typeface="Rajdhani"/>
                <a:cs typeface="Arial" panose="020B0604020202020204" pitchFamily="34" charset="0"/>
                <a:sym typeface="Rajdhani"/>
              </a:rPr>
              <a:t> Sharma</a:t>
            </a:r>
          </a:p>
          <a:p>
            <a:pPr algn="l"/>
            <a:r>
              <a:rPr lang="en-US" sz="1400" dirty="0">
                <a:latin typeface="Arial" panose="020B0604020202020204" pitchFamily="34" charset="0"/>
                <a:ea typeface="Rajdhani"/>
                <a:cs typeface="Arial" panose="020B0604020202020204" pitchFamily="34" charset="0"/>
                <a:sym typeface="Rajdhani"/>
              </a:rPr>
              <a:t>4) </a:t>
            </a:r>
            <a:r>
              <a:rPr lang="en-US" sz="1400" dirty="0" err="1">
                <a:latin typeface="Arial" panose="020B0604020202020204" pitchFamily="34" charset="0"/>
                <a:ea typeface="Rajdhani"/>
                <a:cs typeface="Arial" panose="020B0604020202020204" pitchFamily="34" charset="0"/>
                <a:sym typeface="Rajdhani"/>
              </a:rPr>
              <a:t>Mayush</a:t>
            </a:r>
            <a:r>
              <a:rPr lang="en-US" sz="1400" dirty="0">
                <a:latin typeface="Arial" panose="020B0604020202020204" pitchFamily="34" charset="0"/>
                <a:ea typeface="Rajdhani"/>
                <a:cs typeface="Arial" panose="020B0604020202020204" pitchFamily="34" charset="0"/>
                <a:sym typeface="Rajdhani"/>
              </a:rPr>
              <a:t> Kumar</a:t>
            </a:r>
          </a:p>
        </p:txBody>
      </p:sp>
      <p:sp>
        <p:nvSpPr>
          <p:cNvPr id="2" name="Google Shape;102;p24">
            <a:extLst>
              <a:ext uri="{FF2B5EF4-FFF2-40B4-BE49-F238E27FC236}">
                <a16:creationId xmlns:a16="http://schemas.microsoft.com/office/drawing/2014/main" id="{A16CC88F-CCC1-450E-8332-C6F4EB6F48B9}"/>
              </a:ext>
            </a:extLst>
          </p:cNvPr>
          <p:cNvSpPr txBox="1">
            <a:spLocks/>
          </p:cNvSpPr>
          <p:nvPr/>
        </p:nvSpPr>
        <p:spPr>
          <a:xfrm>
            <a:off x="3614114" y="2705202"/>
            <a:ext cx="4044891" cy="4236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Lexend Deca"/>
              <a:buNone/>
              <a:defRPr sz="4800" b="0" i="0" u="none" strike="noStrike" cap="none">
                <a:solidFill>
                  <a:srgbClr val="FFFFFF"/>
                </a:solidFill>
                <a:latin typeface="Lexend Deca"/>
                <a:ea typeface="Lexend Deca"/>
                <a:cs typeface="Lexend Deca"/>
                <a:sym typeface="Lexend Deca"/>
              </a:defRPr>
            </a:lvl1pPr>
            <a:lvl2pPr marR="0" lvl="1"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2pPr>
            <a:lvl3pPr marR="0" lvl="2"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3pPr>
            <a:lvl4pPr marR="0" lvl="3"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4pPr>
            <a:lvl5pPr marR="0" lvl="4"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5pPr>
            <a:lvl6pPr marR="0" lvl="5"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6pPr>
            <a:lvl7pPr marR="0" lvl="6"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7pPr>
            <a:lvl8pPr marR="0" lvl="7"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8pPr>
            <a:lvl9pPr marR="0" lvl="8"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9pPr>
          </a:lstStyle>
          <a:p>
            <a:pPr algn="l"/>
            <a:r>
              <a:rPr lang="en-US" sz="1600" dirty="0">
                <a:solidFill>
                  <a:schemeClr val="tx2">
                    <a:lumMod val="75000"/>
                  </a:schemeClr>
                </a:solidFill>
                <a:latin typeface="Arial" panose="020B0604020202020204" pitchFamily="34" charset="0"/>
                <a:cs typeface="Arial" panose="020B0604020202020204" pitchFamily="34" charset="0"/>
              </a:rPr>
              <a:t>Project Guide</a:t>
            </a:r>
            <a:r>
              <a:rPr lang="en-US" sz="16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sym typeface="Rajdhani"/>
              </a:rPr>
              <a:t> Prof. </a:t>
            </a:r>
            <a:r>
              <a:rPr lang="en-US" sz="1400" dirty="0" err="1">
                <a:latin typeface="Arial" panose="020B0604020202020204" pitchFamily="34" charset="0"/>
                <a:cs typeface="Arial" panose="020B0604020202020204" pitchFamily="34" charset="0"/>
                <a:sym typeface="Rajdhani"/>
              </a:rPr>
              <a:t>Charu</a:t>
            </a:r>
            <a:r>
              <a:rPr lang="en-US" sz="1400" dirty="0">
                <a:latin typeface="Arial" panose="020B0604020202020204" pitchFamily="34" charset="0"/>
                <a:cs typeface="Arial" panose="020B0604020202020204" pitchFamily="34" charset="0"/>
                <a:sym typeface="Rajdhani"/>
              </a:rPr>
              <a:t> Sharma</a:t>
            </a:r>
            <a:endParaRPr lang="en-US" sz="1600" dirty="0">
              <a:latin typeface="Arial" panose="020B0604020202020204" pitchFamily="34" charset="0"/>
              <a:cs typeface="Arial" panose="020B0604020202020204" pitchFamily="34" charset="0"/>
            </a:endParaRPr>
          </a:p>
        </p:txBody>
      </p:sp>
      <p:sp>
        <p:nvSpPr>
          <p:cNvPr id="11" name="Google Shape;102;p24">
            <a:extLst>
              <a:ext uri="{FF2B5EF4-FFF2-40B4-BE49-F238E27FC236}">
                <a16:creationId xmlns:a16="http://schemas.microsoft.com/office/drawing/2014/main" id="{D8CC9D6E-5E36-4AAF-A5BB-2BA9DD88AD2D}"/>
              </a:ext>
            </a:extLst>
          </p:cNvPr>
          <p:cNvSpPr txBox="1">
            <a:spLocks/>
          </p:cNvSpPr>
          <p:nvPr/>
        </p:nvSpPr>
        <p:spPr>
          <a:xfrm>
            <a:off x="1794165" y="236207"/>
            <a:ext cx="6777891" cy="7543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Lexend Deca"/>
              <a:buNone/>
              <a:defRPr sz="4800" b="0" i="0" u="none" strike="noStrike" cap="none">
                <a:solidFill>
                  <a:srgbClr val="FFFFFF"/>
                </a:solidFill>
                <a:latin typeface="Lexend Deca"/>
                <a:ea typeface="Lexend Deca"/>
                <a:cs typeface="Lexend Deca"/>
                <a:sym typeface="Lexend Deca"/>
              </a:defRPr>
            </a:lvl1pPr>
            <a:lvl2pPr marR="0" lvl="1"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2pPr>
            <a:lvl3pPr marR="0" lvl="2"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3pPr>
            <a:lvl4pPr marR="0" lvl="3"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4pPr>
            <a:lvl5pPr marR="0" lvl="4"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5pPr>
            <a:lvl6pPr marR="0" lvl="5"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6pPr>
            <a:lvl7pPr marR="0" lvl="6"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7pPr>
            <a:lvl8pPr marR="0" lvl="7"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8pPr>
            <a:lvl9pPr marR="0" lvl="8" algn="l" rtl="0">
              <a:lnSpc>
                <a:spcPct val="100000"/>
              </a:lnSpc>
              <a:spcBef>
                <a:spcPts val="0"/>
              </a:spcBef>
              <a:spcAft>
                <a:spcPts val="0"/>
              </a:spcAft>
              <a:buClr>
                <a:srgbClr val="000000"/>
              </a:buClr>
              <a:buSzPts val="1200"/>
              <a:buFont typeface="Kirang Haerang"/>
              <a:buNone/>
              <a:defRPr sz="1200" b="0" i="0" u="none" strike="noStrike" cap="none">
                <a:solidFill>
                  <a:srgbClr val="000000"/>
                </a:solidFill>
                <a:latin typeface="Kirang Haerang"/>
                <a:ea typeface="Kirang Haerang"/>
                <a:cs typeface="Kirang Haerang"/>
                <a:sym typeface="Kirang Haerang"/>
              </a:defRPr>
            </a:lvl9pPr>
          </a:lstStyle>
          <a:p>
            <a:r>
              <a:rPr lang="en-US" sz="2800" dirty="0">
                <a:solidFill>
                  <a:schemeClr val="accent1"/>
                </a:solidFill>
                <a:latin typeface="Arial" panose="020B0604020202020204" pitchFamily="34" charset="0"/>
                <a:ea typeface="Rajdhani"/>
                <a:cs typeface="Arial" panose="020B0604020202020204" pitchFamily="34" charset="0"/>
              </a:rPr>
              <a:t>International Institute of Information Technology , Hyderabad</a:t>
            </a:r>
            <a:endParaRPr lang="en-US" sz="6000" dirty="0">
              <a:solidFill>
                <a:schemeClr val="accent1"/>
              </a:solidFill>
              <a:latin typeface="Arial" panose="020B0604020202020204" pitchFamily="34" charset="0"/>
              <a:ea typeface="Rajdhani"/>
              <a:cs typeface="Arial" panose="020B0604020202020204" pitchFamily="34" charset="0"/>
              <a:sym typeface="Rajdhani"/>
            </a:endParaRPr>
          </a:p>
        </p:txBody>
      </p:sp>
    </p:spTree>
    <p:extLst>
      <p:ext uri="{BB962C8B-B14F-4D97-AF65-F5344CB8AC3E}">
        <p14:creationId xmlns:p14="http://schemas.microsoft.com/office/powerpoint/2010/main" val="43217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550" y="280714"/>
            <a:ext cx="6768900" cy="652736"/>
          </a:xfrm>
        </p:spPr>
        <p:txBody>
          <a:bodyPr/>
          <a:lstStyle/>
          <a:p>
            <a:r>
              <a:rPr lang="en-US" sz="2000" dirty="0">
                <a:solidFill>
                  <a:srgbClr val="FFFF00"/>
                </a:solidFill>
              </a:rPr>
              <a:t>Roles and Responsibilities</a:t>
            </a:r>
            <a:br>
              <a:rPr lang="en-IN" dirty="0"/>
            </a:br>
            <a:endParaRPr lang="en-IN" dirty="0"/>
          </a:p>
        </p:txBody>
      </p:sp>
      <p:sp>
        <p:nvSpPr>
          <p:cNvPr id="3" name="Subtitle 2"/>
          <p:cNvSpPr>
            <a:spLocks noGrp="1"/>
          </p:cNvSpPr>
          <p:nvPr>
            <p:ph type="subTitle" idx="1"/>
          </p:nvPr>
        </p:nvSpPr>
        <p:spPr>
          <a:xfrm>
            <a:off x="228601" y="933450"/>
            <a:ext cx="8772524" cy="3876675"/>
          </a:xfrm>
        </p:spPr>
        <p:txBody>
          <a:bodyPr/>
          <a:lstStyle/>
          <a:p>
            <a:pPr algn="l"/>
            <a:r>
              <a:rPr lang="en-US" sz="1200" dirty="0">
                <a:solidFill>
                  <a:schemeClr val="accent6">
                    <a:lumMod val="60000"/>
                    <a:lumOff val="40000"/>
                  </a:schemeClr>
                </a:solidFill>
                <a:latin typeface="Arial" panose="020B0604020202020204" pitchFamily="34" charset="0"/>
                <a:ea typeface="Rajdhani"/>
                <a:cs typeface="Arial" panose="020B0604020202020204" pitchFamily="34" charset="0"/>
                <a:sym typeface="Rajdhani"/>
              </a:rPr>
              <a:t>Sumeet Agrawal:</a:t>
            </a:r>
          </a:p>
          <a:p>
            <a:pPr algn="l"/>
            <a:r>
              <a:rPr lang="en-US" sz="1200" dirty="0">
                <a:solidFill>
                  <a:schemeClr val="accent1"/>
                </a:solidFill>
                <a:latin typeface="Arial" panose="020B0604020202020204" pitchFamily="34" charset="0"/>
                <a:cs typeface="Arial" panose="020B0604020202020204" pitchFamily="34" charset="0"/>
                <a:sym typeface="Rajdhani"/>
              </a:rPr>
              <a:t>Responsible for fetching data based on search input.</a:t>
            </a:r>
          </a:p>
          <a:p>
            <a:pPr algn="l"/>
            <a:r>
              <a:rPr lang="en-US" sz="1200" dirty="0">
                <a:solidFill>
                  <a:schemeClr val="accent1"/>
                </a:solidFill>
                <a:latin typeface="Arial" panose="020B0604020202020204" pitchFamily="34" charset="0"/>
                <a:cs typeface="Arial" panose="020B0604020202020204" pitchFamily="34" charset="0"/>
                <a:sym typeface="Rajdhani"/>
              </a:rPr>
              <a:t>Mainly dealing with Elastic Search , </a:t>
            </a:r>
            <a:r>
              <a:rPr lang="en-US" sz="1200" dirty="0" err="1">
                <a:solidFill>
                  <a:schemeClr val="accent1"/>
                </a:solidFill>
                <a:latin typeface="Arial" panose="020B0604020202020204" pitchFamily="34" charset="0"/>
                <a:cs typeface="Arial" panose="020B0604020202020204" pitchFamily="34" charset="0"/>
                <a:sym typeface="Rajdhani"/>
              </a:rPr>
              <a:t>Transformer+Bert</a:t>
            </a:r>
            <a:r>
              <a:rPr lang="en-US" sz="1200" dirty="0">
                <a:solidFill>
                  <a:schemeClr val="accent1"/>
                </a:solidFill>
                <a:latin typeface="Arial" panose="020B0604020202020204" pitchFamily="34" charset="0"/>
                <a:cs typeface="Arial" panose="020B0604020202020204" pitchFamily="34" charset="0"/>
                <a:sym typeface="Rajdhani"/>
              </a:rPr>
              <a:t>. </a:t>
            </a:r>
          </a:p>
          <a:p>
            <a:pPr algn="l"/>
            <a:endParaRPr lang="en-US" sz="1200" dirty="0">
              <a:solidFill>
                <a:srgbClr val="FFFF00"/>
              </a:solidFill>
              <a:latin typeface="Arial" panose="020B0604020202020204" pitchFamily="34" charset="0"/>
              <a:cs typeface="Arial" panose="020B0604020202020204" pitchFamily="34" charset="0"/>
              <a:sym typeface="Rajdhani"/>
            </a:endParaRPr>
          </a:p>
          <a:p>
            <a:pPr algn="l"/>
            <a:endParaRPr lang="en-US" sz="1200" dirty="0">
              <a:solidFill>
                <a:srgbClr val="FFFF00"/>
              </a:solidFill>
              <a:latin typeface="Arial" panose="020B0604020202020204" pitchFamily="34" charset="0"/>
              <a:cs typeface="Arial" panose="020B0604020202020204" pitchFamily="34" charset="0"/>
              <a:sym typeface="Rajdhani"/>
            </a:endParaRPr>
          </a:p>
          <a:p>
            <a:pPr algn="l"/>
            <a:r>
              <a:rPr lang="en-US" sz="1200" dirty="0">
                <a:solidFill>
                  <a:schemeClr val="accent6">
                    <a:lumMod val="60000"/>
                    <a:lumOff val="40000"/>
                  </a:schemeClr>
                </a:solidFill>
                <a:latin typeface="Arial" panose="020B0604020202020204" pitchFamily="34" charset="0"/>
                <a:cs typeface="Arial" panose="020B0604020202020204" pitchFamily="34" charset="0"/>
                <a:sym typeface="Rajdhani"/>
              </a:rPr>
              <a:t>Piyush Singh:</a:t>
            </a:r>
          </a:p>
          <a:p>
            <a:pPr algn="l"/>
            <a:r>
              <a:rPr lang="en-US" sz="1200" dirty="0">
                <a:solidFill>
                  <a:schemeClr val="accent1"/>
                </a:solidFill>
                <a:latin typeface="Arial" panose="020B0604020202020204" pitchFamily="34" charset="0"/>
                <a:cs typeface="Arial" panose="020B0604020202020204" pitchFamily="34" charset="0"/>
                <a:sym typeface="Rajdhani"/>
              </a:rPr>
              <a:t>Responsible for Front End of the project.</a:t>
            </a:r>
          </a:p>
          <a:p>
            <a:pPr algn="l"/>
            <a:r>
              <a:rPr lang="en-US" sz="1200" dirty="0">
                <a:solidFill>
                  <a:schemeClr val="accent1"/>
                </a:solidFill>
                <a:latin typeface="Arial" panose="020B0604020202020204" pitchFamily="34" charset="0"/>
                <a:cs typeface="Arial" panose="020B0604020202020204" pitchFamily="34" charset="0"/>
                <a:sym typeface="Rajdhani"/>
              </a:rPr>
              <a:t>Mainly dealing with React, Bootstrap etc..</a:t>
            </a:r>
          </a:p>
          <a:p>
            <a:pPr algn="l"/>
            <a:endParaRPr lang="en-US" sz="1200" dirty="0">
              <a:solidFill>
                <a:srgbClr val="FFFF00"/>
              </a:solidFill>
              <a:latin typeface="Arial" panose="020B0604020202020204" pitchFamily="34" charset="0"/>
              <a:cs typeface="Arial" panose="020B0604020202020204" pitchFamily="34" charset="0"/>
              <a:sym typeface="Rajdhani"/>
            </a:endParaRPr>
          </a:p>
          <a:p>
            <a:pPr algn="l"/>
            <a:endParaRPr lang="en-US" sz="1200" dirty="0">
              <a:solidFill>
                <a:srgbClr val="FFFF00"/>
              </a:solidFill>
              <a:latin typeface="Arial" panose="020B0604020202020204" pitchFamily="34" charset="0"/>
              <a:cs typeface="Arial" panose="020B0604020202020204" pitchFamily="34" charset="0"/>
              <a:sym typeface="Rajdhani"/>
            </a:endParaRPr>
          </a:p>
          <a:p>
            <a:pPr algn="l"/>
            <a:r>
              <a:rPr lang="en-US" sz="1200" dirty="0" err="1">
                <a:solidFill>
                  <a:schemeClr val="accent6">
                    <a:lumMod val="60000"/>
                    <a:lumOff val="40000"/>
                  </a:schemeClr>
                </a:solidFill>
                <a:latin typeface="Arial" panose="020B0604020202020204" pitchFamily="34" charset="0"/>
                <a:cs typeface="Arial" panose="020B0604020202020204" pitchFamily="34" charset="0"/>
                <a:sym typeface="Rajdhani"/>
              </a:rPr>
              <a:t>Mayush</a:t>
            </a:r>
            <a:r>
              <a:rPr lang="en-US" sz="1200" dirty="0">
                <a:solidFill>
                  <a:schemeClr val="accent6">
                    <a:lumMod val="60000"/>
                    <a:lumOff val="40000"/>
                  </a:schemeClr>
                </a:solidFill>
                <a:latin typeface="Arial" panose="020B0604020202020204" pitchFamily="34" charset="0"/>
                <a:cs typeface="Arial" panose="020B0604020202020204" pitchFamily="34" charset="0"/>
                <a:sym typeface="Rajdhani"/>
              </a:rPr>
              <a:t> Kumar:</a:t>
            </a:r>
          </a:p>
          <a:p>
            <a:pPr algn="l"/>
            <a:r>
              <a:rPr lang="en-US" sz="1200" dirty="0">
                <a:solidFill>
                  <a:schemeClr val="accent1"/>
                </a:solidFill>
                <a:latin typeface="Arial" panose="020B0604020202020204" pitchFamily="34" charset="0"/>
                <a:cs typeface="Arial" panose="020B0604020202020204" pitchFamily="34" charset="0"/>
                <a:sym typeface="Rajdhani"/>
              </a:rPr>
              <a:t>Responsible for Back End of the Project.</a:t>
            </a:r>
          </a:p>
          <a:p>
            <a:pPr algn="l"/>
            <a:r>
              <a:rPr lang="en-US" sz="1200" dirty="0">
                <a:solidFill>
                  <a:schemeClr val="accent1"/>
                </a:solidFill>
                <a:latin typeface="Arial" panose="020B0604020202020204" pitchFamily="34" charset="0"/>
                <a:cs typeface="Arial" panose="020B0604020202020204" pitchFamily="34" charset="0"/>
                <a:sym typeface="Rajdhani"/>
              </a:rPr>
              <a:t>Mainly dealing with MongoDB, express, Node JS etc.</a:t>
            </a:r>
          </a:p>
          <a:p>
            <a:pPr algn="l"/>
            <a:endParaRPr lang="en-US" sz="1200" dirty="0">
              <a:solidFill>
                <a:srgbClr val="FFFF00"/>
              </a:solidFill>
              <a:latin typeface="Arial" panose="020B0604020202020204" pitchFamily="34" charset="0"/>
              <a:cs typeface="Arial" panose="020B0604020202020204" pitchFamily="34" charset="0"/>
              <a:sym typeface="Rajdhani"/>
            </a:endParaRPr>
          </a:p>
          <a:p>
            <a:pPr algn="l"/>
            <a:endParaRPr lang="en-US" sz="1200" dirty="0">
              <a:solidFill>
                <a:srgbClr val="FFFF00"/>
              </a:solidFill>
              <a:latin typeface="Arial" panose="020B0604020202020204" pitchFamily="34" charset="0"/>
              <a:cs typeface="Arial" panose="020B0604020202020204" pitchFamily="34" charset="0"/>
              <a:sym typeface="Rajdhani"/>
            </a:endParaRPr>
          </a:p>
          <a:p>
            <a:pPr algn="l"/>
            <a:r>
              <a:rPr lang="en-US" sz="1200" dirty="0">
                <a:solidFill>
                  <a:schemeClr val="accent6">
                    <a:lumMod val="60000"/>
                    <a:lumOff val="40000"/>
                  </a:schemeClr>
                </a:solidFill>
                <a:latin typeface="Arial" panose="020B0604020202020204" pitchFamily="34" charset="0"/>
                <a:cs typeface="Arial" panose="020B0604020202020204" pitchFamily="34" charset="0"/>
                <a:sym typeface="Rajdhani"/>
              </a:rPr>
              <a:t>Lokesh Sharma:</a:t>
            </a:r>
          </a:p>
          <a:p>
            <a:pPr algn="l"/>
            <a:r>
              <a:rPr lang="en-US" sz="1200" dirty="0">
                <a:solidFill>
                  <a:schemeClr val="accent1"/>
                </a:solidFill>
                <a:latin typeface="Arial" panose="020B0604020202020204" pitchFamily="34" charset="0"/>
                <a:cs typeface="Arial" panose="020B0604020202020204" pitchFamily="34" charset="0"/>
                <a:sym typeface="Rajdhani"/>
              </a:rPr>
              <a:t>Responsible for Connectivity between all the components of the project.</a:t>
            </a:r>
          </a:p>
          <a:p>
            <a:pPr algn="l"/>
            <a:r>
              <a:rPr lang="en-US" sz="1200" dirty="0">
                <a:solidFill>
                  <a:schemeClr val="accent1"/>
                </a:solidFill>
                <a:latin typeface="Arial" panose="020B0604020202020204" pitchFamily="34" charset="0"/>
                <a:cs typeface="Arial" panose="020B0604020202020204" pitchFamily="34" charset="0"/>
                <a:sym typeface="Rajdhani"/>
              </a:rPr>
              <a:t>Mainly dealing with express, API’s, Node JS, Handle bars etc.</a:t>
            </a:r>
            <a:endParaRPr lang="en-IN" sz="1200" dirty="0">
              <a:solidFill>
                <a:schemeClr val="accent1"/>
              </a:solidFill>
            </a:endParaRPr>
          </a:p>
        </p:txBody>
      </p:sp>
      <p:cxnSp>
        <p:nvCxnSpPr>
          <p:cNvPr id="4" name="Google Shape;293;p51">
            <a:extLst>
              <a:ext uri="{FF2B5EF4-FFF2-40B4-BE49-F238E27FC236}">
                <a16:creationId xmlns:a16="http://schemas.microsoft.com/office/drawing/2014/main" id="{8436EEA1-36B7-49A3-897B-9C375380630A}"/>
              </a:ext>
            </a:extLst>
          </p:cNvPr>
          <p:cNvCxnSpPr>
            <a:cxnSpLocks/>
          </p:cNvCxnSpPr>
          <p:nvPr/>
        </p:nvCxnSpPr>
        <p:spPr>
          <a:xfrm>
            <a:off x="3475653" y="752771"/>
            <a:ext cx="2192694" cy="0"/>
          </a:xfrm>
          <a:prstGeom prst="straightConnector1">
            <a:avLst/>
          </a:prstGeom>
          <a:noFill/>
          <a:ln w="9525" cap="flat" cmpd="sng">
            <a:solidFill>
              <a:srgbClr val="FFC000"/>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18632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440" y="706584"/>
            <a:ext cx="8788742" cy="2859576"/>
          </a:xfrm>
        </p:spPr>
        <p:txBody>
          <a:bodyPr/>
          <a:lstStyle/>
          <a:p>
            <a:pPr>
              <a:buClr>
                <a:schemeClr val="accent1"/>
              </a:buClr>
            </a:pPr>
            <a:r>
              <a:rPr lang="en-US" sz="1400" dirty="0"/>
              <a:t>Developing a  Recommendation System for Research papers using Python, MERN stack, and Elastic search and Kaggle Dataset.</a:t>
            </a:r>
            <a:br>
              <a:rPr lang="en-US" sz="1400" dirty="0"/>
            </a:br>
            <a:br>
              <a:rPr lang="en-US" sz="1400" dirty="0"/>
            </a:br>
            <a:r>
              <a:rPr lang="en-US" sz="1400" dirty="0"/>
              <a:t>We will be recommending research papers based on user search history. Here user can login into their accounts and then can search for any research paper or for any topic which will be stored into our history database on </a:t>
            </a:r>
            <a:r>
              <a:rPr lang="en-US" sz="1400" dirty="0" err="1"/>
              <a:t>mongodb</a:t>
            </a:r>
            <a:r>
              <a:rPr lang="en-US" sz="1400" dirty="0"/>
              <a:t>.</a:t>
            </a:r>
            <a:br>
              <a:rPr lang="en-US" sz="1400" dirty="0"/>
            </a:br>
            <a:r>
              <a:rPr lang="en-US" sz="1400" dirty="0"/>
              <a:t>We will only be storing history data of last 15 searches only.</a:t>
            </a:r>
            <a:br>
              <a:rPr lang="en-US" sz="1400" dirty="0"/>
            </a:br>
            <a:r>
              <a:rPr lang="en-US" sz="1400" dirty="0"/>
              <a:t>Then we will use the history data on which we will apply elastic search and then from it the nearest results we get from our research paper dataset will be recommended to the user.</a:t>
            </a:r>
            <a:endParaRPr lang="en-IN" sz="1400" dirty="0">
              <a:latin typeface="+mn-lt"/>
            </a:endParaRPr>
          </a:p>
        </p:txBody>
      </p:sp>
      <p:sp>
        <p:nvSpPr>
          <p:cNvPr id="4" name="Title 3"/>
          <p:cNvSpPr>
            <a:spLocks noGrp="1"/>
          </p:cNvSpPr>
          <p:nvPr>
            <p:ph type="title" idx="2"/>
          </p:nvPr>
        </p:nvSpPr>
        <p:spPr>
          <a:xfrm>
            <a:off x="3400655" y="99946"/>
            <a:ext cx="2020942" cy="517028"/>
          </a:xfrm>
        </p:spPr>
        <p:txBody>
          <a:bodyPr/>
          <a:lstStyle/>
          <a:p>
            <a:pPr algn="ctr"/>
            <a:r>
              <a:rPr lang="en-US" sz="2000" b="1" dirty="0">
                <a:solidFill>
                  <a:srgbClr val="FFFF00"/>
                </a:solidFill>
                <a:latin typeface="Lexend Deca" charset="0"/>
                <a:cs typeface="Lexend Deca" charset="0"/>
              </a:rPr>
              <a:t>Abstract</a:t>
            </a:r>
            <a:endParaRPr lang="en-IN" sz="2000" b="1" dirty="0">
              <a:solidFill>
                <a:srgbClr val="FFFF00"/>
              </a:solidFill>
              <a:latin typeface="Lexend Deca" charset="0"/>
              <a:cs typeface="Lexend Deca" charset="0"/>
            </a:endParaRPr>
          </a:p>
        </p:txBody>
      </p:sp>
      <p:cxnSp>
        <p:nvCxnSpPr>
          <p:cNvPr id="5" name="Google Shape;293;p51">
            <a:extLst>
              <a:ext uri="{FF2B5EF4-FFF2-40B4-BE49-F238E27FC236}">
                <a16:creationId xmlns:a16="http://schemas.microsoft.com/office/drawing/2014/main" id="{8436EEA1-36B7-49A3-897B-9C375380630A}"/>
              </a:ext>
            </a:extLst>
          </p:cNvPr>
          <p:cNvCxnSpPr>
            <a:cxnSpLocks/>
          </p:cNvCxnSpPr>
          <p:nvPr/>
        </p:nvCxnSpPr>
        <p:spPr>
          <a:xfrm flipV="1">
            <a:off x="3765548" y="558426"/>
            <a:ext cx="1415846" cy="19666"/>
          </a:xfrm>
          <a:prstGeom prst="straightConnector1">
            <a:avLst/>
          </a:prstGeom>
          <a:noFill/>
          <a:ln w="9525" cap="flat" cmpd="sng">
            <a:solidFill>
              <a:srgbClr val="FFC000"/>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88421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550" y="280714"/>
            <a:ext cx="6768900" cy="652736"/>
          </a:xfrm>
        </p:spPr>
        <p:txBody>
          <a:bodyPr/>
          <a:lstStyle/>
          <a:p>
            <a:r>
              <a:rPr lang="en-IN" dirty="0"/>
              <a:t>BASIC ARCHITECTURE FLOW</a:t>
            </a:r>
          </a:p>
        </p:txBody>
      </p:sp>
      <p:sp>
        <p:nvSpPr>
          <p:cNvPr id="3" name="Subtitle 2"/>
          <p:cNvSpPr>
            <a:spLocks noGrp="1"/>
          </p:cNvSpPr>
          <p:nvPr>
            <p:ph type="subTitle" idx="1"/>
          </p:nvPr>
        </p:nvSpPr>
        <p:spPr>
          <a:xfrm>
            <a:off x="228601" y="933450"/>
            <a:ext cx="8772524" cy="3876675"/>
          </a:xfrm>
        </p:spPr>
        <p:txBody>
          <a:bodyPr/>
          <a:lstStyle/>
          <a:p>
            <a:pPr algn="l"/>
            <a:endParaRPr lang="en-IN" sz="1200" dirty="0">
              <a:solidFill>
                <a:srgbClr val="FFFF00"/>
              </a:solidFill>
            </a:endParaRPr>
          </a:p>
        </p:txBody>
      </p:sp>
      <p:sp>
        <p:nvSpPr>
          <p:cNvPr id="13" name="Arrow: Left-Right 12">
            <a:extLst>
              <a:ext uri="{FF2B5EF4-FFF2-40B4-BE49-F238E27FC236}">
                <a16:creationId xmlns:a16="http://schemas.microsoft.com/office/drawing/2014/main" id="{CEDD9952-0AC9-EBA3-EF87-C4E73267E58B}"/>
              </a:ext>
            </a:extLst>
          </p:cNvPr>
          <p:cNvSpPr/>
          <p:nvPr/>
        </p:nvSpPr>
        <p:spPr>
          <a:xfrm>
            <a:off x="4671868" y="1638887"/>
            <a:ext cx="485335" cy="984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B593E6D2-430F-17A7-C7CB-52FC83CB58E9}"/>
              </a:ext>
            </a:extLst>
          </p:cNvPr>
          <p:cNvPicPr>
            <a:picLocks noChangeAspect="1"/>
          </p:cNvPicPr>
          <p:nvPr/>
        </p:nvPicPr>
        <p:blipFill>
          <a:blip r:embed="rId2"/>
          <a:stretch>
            <a:fillRect/>
          </a:stretch>
        </p:blipFill>
        <p:spPr>
          <a:xfrm>
            <a:off x="228601" y="933450"/>
            <a:ext cx="4274067" cy="2369014"/>
          </a:xfrm>
          <a:prstGeom prst="rect">
            <a:avLst/>
          </a:prstGeom>
        </p:spPr>
      </p:pic>
      <p:pic>
        <p:nvPicPr>
          <p:cNvPr id="16" name="Picture 15">
            <a:extLst>
              <a:ext uri="{FF2B5EF4-FFF2-40B4-BE49-F238E27FC236}">
                <a16:creationId xmlns:a16="http://schemas.microsoft.com/office/drawing/2014/main" id="{C26B61BB-FFF9-C452-0179-5F627771201F}"/>
              </a:ext>
            </a:extLst>
          </p:cNvPr>
          <p:cNvPicPr>
            <a:picLocks noChangeAspect="1"/>
          </p:cNvPicPr>
          <p:nvPr/>
        </p:nvPicPr>
        <p:blipFill>
          <a:blip r:embed="rId3"/>
          <a:stretch>
            <a:fillRect/>
          </a:stretch>
        </p:blipFill>
        <p:spPr>
          <a:xfrm>
            <a:off x="228601" y="1226583"/>
            <a:ext cx="941705" cy="705616"/>
          </a:xfrm>
          <a:prstGeom prst="rect">
            <a:avLst/>
          </a:prstGeom>
        </p:spPr>
      </p:pic>
      <p:pic>
        <p:nvPicPr>
          <p:cNvPr id="18" name="Picture 17">
            <a:extLst>
              <a:ext uri="{FF2B5EF4-FFF2-40B4-BE49-F238E27FC236}">
                <a16:creationId xmlns:a16="http://schemas.microsoft.com/office/drawing/2014/main" id="{970BA193-D4B8-85B6-3512-61229EBD103F}"/>
              </a:ext>
            </a:extLst>
          </p:cNvPr>
          <p:cNvPicPr>
            <a:picLocks noChangeAspect="1"/>
          </p:cNvPicPr>
          <p:nvPr/>
        </p:nvPicPr>
        <p:blipFill>
          <a:blip r:embed="rId4"/>
          <a:stretch>
            <a:fillRect/>
          </a:stretch>
        </p:blipFill>
        <p:spPr>
          <a:xfrm>
            <a:off x="3747424" y="1408515"/>
            <a:ext cx="755244" cy="1047367"/>
          </a:xfrm>
          <a:prstGeom prst="rect">
            <a:avLst/>
          </a:prstGeom>
        </p:spPr>
      </p:pic>
      <p:pic>
        <p:nvPicPr>
          <p:cNvPr id="21" name="Picture 20">
            <a:extLst>
              <a:ext uri="{FF2B5EF4-FFF2-40B4-BE49-F238E27FC236}">
                <a16:creationId xmlns:a16="http://schemas.microsoft.com/office/drawing/2014/main" id="{EEA9554A-43ED-45C8-C727-4F6AC4F62A18}"/>
              </a:ext>
            </a:extLst>
          </p:cNvPr>
          <p:cNvPicPr>
            <a:picLocks noChangeAspect="1"/>
          </p:cNvPicPr>
          <p:nvPr/>
        </p:nvPicPr>
        <p:blipFill>
          <a:blip r:embed="rId5"/>
          <a:stretch>
            <a:fillRect/>
          </a:stretch>
        </p:blipFill>
        <p:spPr>
          <a:xfrm>
            <a:off x="3232259" y="2538743"/>
            <a:ext cx="916816" cy="752421"/>
          </a:xfrm>
          <a:prstGeom prst="rect">
            <a:avLst/>
          </a:prstGeom>
        </p:spPr>
      </p:pic>
      <p:sp>
        <p:nvSpPr>
          <p:cNvPr id="22" name="Arrow: Left 21">
            <a:extLst>
              <a:ext uri="{FF2B5EF4-FFF2-40B4-BE49-F238E27FC236}">
                <a16:creationId xmlns:a16="http://schemas.microsoft.com/office/drawing/2014/main" id="{72754A5A-CE4C-A1EA-9D57-5F8A4E447E7B}"/>
              </a:ext>
            </a:extLst>
          </p:cNvPr>
          <p:cNvSpPr/>
          <p:nvPr/>
        </p:nvSpPr>
        <p:spPr>
          <a:xfrm>
            <a:off x="3045655" y="2208628"/>
            <a:ext cx="701769" cy="318815"/>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CB5FE2AA-E452-D7ED-B417-872024918F86}"/>
              </a:ext>
            </a:extLst>
          </p:cNvPr>
          <p:cNvPicPr>
            <a:picLocks noChangeAspect="1"/>
          </p:cNvPicPr>
          <p:nvPr/>
        </p:nvPicPr>
        <p:blipFill>
          <a:blip r:embed="rId6"/>
          <a:stretch>
            <a:fillRect/>
          </a:stretch>
        </p:blipFill>
        <p:spPr>
          <a:xfrm>
            <a:off x="5307635" y="933450"/>
            <a:ext cx="3055607" cy="1062889"/>
          </a:xfrm>
          <a:prstGeom prst="rect">
            <a:avLst/>
          </a:prstGeom>
        </p:spPr>
      </p:pic>
      <p:pic>
        <p:nvPicPr>
          <p:cNvPr id="28" name="Picture 27">
            <a:extLst>
              <a:ext uri="{FF2B5EF4-FFF2-40B4-BE49-F238E27FC236}">
                <a16:creationId xmlns:a16="http://schemas.microsoft.com/office/drawing/2014/main" id="{83CB2381-F50E-3FE1-13D8-2BA29D36CCBD}"/>
              </a:ext>
            </a:extLst>
          </p:cNvPr>
          <p:cNvPicPr>
            <a:picLocks noChangeAspect="1"/>
          </p:cNvPicPr>
          <p:nvPr/>
        </p:nvPicPr>
        <p:blipFill>
          <a:blip r:embed="rId7"/>
          <a:stretch>
            <a:fillRect/>
          </a:stretch>
        </p:blipFill>
        <p:spPr>
          <a:xfrm>
            <a:off x="6141476" y="2318484"/>
            <a:ext cx="738554" cy="698640"/>
          </a:xfrm>
          <a:prstGeom prst="rect">
            <a:avLst/>
          </a:prstGeom>
        </p:spPr>
      </p:pic>
      <p:sp>
        <p:nvSpPr>
          <p:cNvPr id="29" name="Arrow: Up-Down 28">
            <a:extLst>
              <a:ext uri="{FF2B5EF4-FFF2-40B4-BE49-F238E27FC236}">
                <a16:creationId xmlns:a16="http://schemas.microsoft.com/office/drawing/2014/main" id="{FAD3205C-D8FE-08A6-DC1B-03F9FE97C449}"/>
              </a:ext>
            </a:extLst>
          </p:cNvPr>
          <p:cNvSpPr/>
          <p:nvPr/>
        </p:nvSpPr>
        <p:spPr>
          <a:xfrm>
            <a:off x="6564478" y="2060917"/>
            <a:ext cx="96574" cy="2532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Up-Down 29">
            <a:extLst>
              <a:ext uri="{FF2B5EF4-FFF2-40B4-BE49-F238E27FC236}">
                <a16:creationId xmlns:a16="http://schemas.microsoft.com/office/drawing/2014/main" id="{08CEB78E-DB3B-39CF-0A1E-E379B83330E2}"/>
              </a:ext>
            </a:extLst>
          </p:cNvPr>
          <p:cNvSpPr/>
          <p:nvPr/>
        </p:nvSpPr>
        <p:spPr>
          <a:xfrm>
            <a:off x="6316395" y="3017124"/>
            <a:ext cx="179362" cy="2853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a:extLst>
              <a:ext uri="{FF2B5EF4-FFF2-40B4-BE49-F238E27FC236}">
                <a16:creationId xmlns:a16="http://schemas.microsoft.com/office/drawing/2014/main" id="{D23CBE16-3851-D8D1-AB27-C978E2A52D1B}"/>
              </a:ext>
            </a:extLst>
          </p:cNvPr>
          <p:cNvPicPr>
            <a:picLocks noChangeAspect="1"/>
          </p:cNvPicPr>
          <p:nvPr/>
        </p:nvPicPr>
        <p:blipFill>
          <a:blip r:embed="rId8"/>
          <a:stretch>
            <a:fillRect/>
          </a:stretch>
        </p:blipFill>
        <p:spPr>
          <a:xfrm>
            <a:off x="5418911" y="3247765"/>
            <a:ext cx="2833053" cy="1004174"/>
          </a:xfrm>
          <a:prstGeom prst="rect">
            <a:avLst/>
          </a:prstGeom>
        </p:spPr>
      </p:pic>
      <p:sp>
        <p:nvSpPr>
          <p:cNvPr id="33" name="Arrow: Left-Right 32">
            <a:extLst>
              <a:ext uri="{FF2B5EF4-FFF2-40B4-BE49-F238E27FC236}">
                <a16:creationId xmlns:a16="http://schemas.microsoft.com/office/drawing/2014/main" id="{066EEF70-B735-7115-6ACF-922B3102C835}"/>
              </a:ext>
            </a:extLst>
          </p:cNvPr>
          <p:cNvSpPr/>
          <p:nvPr/>
        </p:nvSpPr>
        <p:spPr>
          <a:xfrm>
            <a:off x="4396154" y="3910819"/>
            <a:ext cx="963637" cy="1617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Picture 34">
            <a:extLst>
              <a:ext uri="{FF2B5EF4-FFF2-40B4-BE49-F238E27FC236}">
                <a16:creationId xmlns:a16="http://schemas.microsoft.com/office/drawing/2014/main" id="{566D3B4E-6F3B-29CA-CDAA-908269A4C718}"/>
              </a:ext>
            </a:extLst>
          </p:cNvPr>
          <p:cNvPicPr>
            <a:picLocks noChangeAspect="1"/>
          </p:cNvPicPr>
          <p:nvPr/>
        </p:nvPicPr>
        <p:blipFill>
          <a:blip r:embed="rId9"/>
          <a:stretch>
            <a:fillRect/>
          </a:stretch>
        </p:blipFill>
        <p:spPr>
          <a:xfrm>
            <a:off x="3062017" y="3639283"/>
            <a:ext cx="1257300" cy="704850"/>
          </a:xfrm>
          <a:prstGeom prst="rect">
            <a:avLst/>
          </a:prstGeom>
        </p:spPr>
      </p:pic>
      <p:pic>
        <p:nvPicPr>
          <p:cNvPr id="41" name="Picture 40">
            <a:extLst>
              <a:ext uri="{FF2B5EF4-FFF2-40B4-BE49-F238E27FC236}">
                <a16:creationId xmlns:a16="http://schemas.microsoft.com/office/drawing/2014/main" id="{AEBC36C4-65C0-A0BD-5F45-3B71A73232DB}"/>
              </a:ext>
            </a:extLst>
          </p:cNvPr>
          <p:cNvPicPr>
            <a:picLocks noChangeAspect="1"/>
          </p:cNvPicPr>
          <p:nvPr/>
        </p:nvPicPr>
        <p:blipFill>
          <a:blip r:embed="rId10"/>
          <a:stretch>
            <a:fillRect/>
          </a:stretch>
        </p:blipFill>
        <p:spPr>
          <a:xfrm>
            <a:off x="412700" y="3419530"/>
            <a:ext cx="2289105" cy="1315732"/>
          </a:xfrm>
          <a:prstGeom prst="rect">
            <a:avLst/>
          </a:prstGeom>
        </p:spPr>
      </p:pic>
      <p:sp>
        <p:nvSpPr>
          <p:cNvPr id="42" name="Arrow: Left 41">
            <a:extLst>
              <a:ext uri="{FF2B5EF4-FFF2-40B4-BE49-F238E27FC236}">
                <a16:creationId xmlns:a16="http://schemas.microsoft.com/office/drawing/2014/main" id="{E38FAC5F-C629-9A36-A3F8-02B34891B659}"/>
              </a:ext>
            </a:extLst>
          </p:cNvPr>
          <p:cNvSpPr/>
          <p:nvPr/>
        </p:nvSpPr>
        <p:spPr>
          <a:xfrm>
            <a:off x="2701805" y="3991708"/>
            <a:ext cx="273512" cy="260231"/>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57FA26D2-96CE-95E3-0860-0D37B8D7CACC}"/>
              </a:ext>
            </a:extLst>
          </p:cNvPr>
          <p:cNvSpPr txBox="1"/>
          <p:nvPr/>
        </p:nvSpPr>
        <p:spPr>
          <a:xfrm>
            <a:off x="457200" y="3538025"/>
            <a:ext cx="2157905" cy="523220"/>
          </a:xfrm>
          <a:prstGeom prst="rect">
            <a:avLst/>
          </a:prstGeom>
          <a:noFill/>
        </p:spPr>
        <p:txBody>
          <a:bodyPr wrap="square" rtlCol="0">
            <a:spAutoFit/>
          </a:bodyPr>
          <a:lstStyle/>
          <a:p>
            <a:r>
              <a:rPr lang="en-IN" dirty="0"/>
              <a:t>Results with links to </a:t>
            </a:r>
            <a:r>
              <a:rPr lang="en-IN" dirty="0" err="1"/>
              <a:t>acess</a:t>
            </a:r>
            <a:r>
              <a:rPr lang="en-IN" dirty="0"/>
              <a:t>..</a:t>
            </a:r>
          </a:p>
        </p:txBody>
      </p:sp>
    </p:spTree>
    <p:extLst>
      <p:ext uri="{BB962C8B-B14F-4D97-AF65-F5344CB8AC3E}">
        <p14:creationId xmlns:p14="http://schemas.microsoft.com/office/powerpoint/2010/main" val="153441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550" y="280714"/>
            <a:ext cx="6768900" cy="652736"/>
          </a:xfrm>
        </p:spPr>
        <p:txBody>
          <a:bodyPr/>
          <a:lstStyle/>
          <a:p>
            <a:r>
              <a:rPr lang="en-US" sz="2000" dirty="0">
                <a:solidFill>
                  <a:srgbClr val="FFFF00"/>
                </a:solidFill>
              </a:rPr>
              <a:t>Metadata</a:t>
            </a:r>
            <a:br>
              <a:rPr lang="en-IN" dirty="0"/>
            </a:br>
            <a:endParaRPr lang="en-IN" dirty="0"/>
          </a:p>
        </p:txBody>
      </p:sp>
      <p:sp>
        <p:nvSpPr>
          <p:cNvPr id="3" name="Subtitle 2"/>
          <p:cNvSpPr>
            <a:spLocks noGrp="1"/>
          </p:cNvSpPr>
          <p:nvPr>
            <p:ph type="subTitle" idx="1"/>
          </p:nvPr>
        </p:nvSpPr>
        <p:spPr>
          <a:xfrm>
            <a:off x="228601" y="933450"/>
            <a:ext cx="8772524" cy="3876675"/>
          </a:xfrm>
        </p:spPr>
        <p:txBody>
          <a:bodyPr/>
          <a:lstStyle/>
          <a:p>
            <a:pPr algn="l"/>
            <a:r>
              <a:rPr lang="en-IN" sz="1200" dirty="0">
                <a:solidFill>
                  <a:srgbClr val="FFFF00"/>
                </a:solidFill>
              </a:rPr>
              <a:t>      						 Database from:-</a:t>
            </a:r>
          </a:p>
          <a:p>
            <a:pPr algn="l"/>
            <a:endParaRPr lang="en-IN" sz="1200" dirty="0">
              <a:solidFill>
                <a:srgbClr val="FFFF00"/>
              </a:solidFill>
            </a:endParaRPr>
          </a:p>
          <a:p>
            <a:pPr algn="l"/>
            <a:endParaRPr lang="en-IN" sz="1200" dirty="0">
              <a:solidFill>
                <a:srgbClr val="FFFF00"/>
              </a:solidFill>
            </a:endParaRPr>
          </a:p>
          <a:p>
            <a:pPr algn="l"/>
            <a:r>
              <a:rPr lang="en-IN" sz="1200" dirty="0">
                <a:solidFill>
                  <a:srgbClr val="FFFF00"/>
                </a:solidFill>
              </a:rPr>
              <a:t>				222			</a:t>
            </a:r>
          </a:p>
          <a:p>
            <a:pPr algn="l"/>
            <a:endParaRPr lang="en-IN" sz="1200" dirty="0">
              <a:solidFill>
                <a:srgbClr val="FFFF00"/>
              </a:solidFill>
            </a:endParaRPr>
          </a:p>
          <a:p>
            <a:pPr algn="l"/>
            <a:endParaRPr lang="en-IN" sz="1200" dirty="0">
              <a:solidFill>
                <a:srgbClr val="FFFF00"/>
              </a:solidFill>
            </a:endParaRPr>
          </a:p>
          <a:p>
            <a:pPr algn="l"/>
            <a:endParaRPr lang="en-IN" sz="1200" dirty="0">
              <a:solidFill>
                <a:srgbClr val="FFFF00"/>
              </a:solidFill>
            </a:endParaRPr>
          </a:p>
          <a:p>
            <a:pPr algn="l"/>
            <a:endParaRPr lang="en-IN" sz="1200" dirty="0">
              <a:solidFill>
                <a:srgbClr val="FFFF00"/>
              </a:solidFill>
            </a:endParaRPr>
          </a:p>
          <a:p>
            <a:pPr algn="l"/>
            <a:r>
              <a:rPr lang="en-IN" sz="1200" dirty="0">
                <a:solidFill>
                  <a:srgbClr val="FFFF00"/>
                </a:solidFill>
              </a:rPr>
              <a:t>How Data is stored : -</a:t>
            </a:r>
          </a:p>
          <a:p>
            <a:pPr algn="l"/>
            <a:endParaRPr lang="en-IN" sz="1200" dirty="0">
              <a:solidFill>
                <a:srgbClr val="FFFF00"/>
              </a:solidFill>
            </a:endParaRPr>
          </a:p>
          <a:p>
            <a:pPr algn="l"/>
            <a:endParaRPr lang="en-IN" sz="1200" dirty="0">
              <a:solidFill>
                <a:srgbClr val="FFFF00"/>
              </a:solidFill>
            </a:endParaRPr>
          </a:p>
          <a:p>
            <a:pPr algn="l"/>
            <a:endParaRPr lang="en-IN" sz="1200" dirty="0">
              <a:solidFill>
                <a:srgbClr val="FFFF00"/>
              </a:solidFill>
            </a:endParaRPr>
          </a:p>
          <a:p>
            <a:pPr algn="l"/>
            <a:endParaRPr lang="en-IN" sz="1200" dirty="0">
              <a:solidFill>
                <a:srgbClr val="FFFF00"/>
              </a:solidFill>
            </a:endParaRPr>
          </a:p>
          <a:p>
            <a:pPr algn="l"/>
            <a:endParaRPr lang="en-IN" sz="1200" dirty="0">
              <a:solidFill>
                <a:srgbClr val="FFFF00"/>
              </a:solidFill>
            </a:endParaRPr>
          </a:p>
        </p:txBody>
      </p:sp>
      <p:cxnSp>
        <p:nvCxnSpPr>
          <p:cNvPr id="4" name="Google Shape;293;p51">
            <a:extLst>
              <a:ext uri="{FF2B5EF4-FFF2-40B4-BE49-F238E27FC236}">
                <a16:creationId xmlns:a16="http://schemas.microsoft.com/office/drawing/2014/main" id="{8436EEA1-36B7-49A3-897B-9C375380630A}"/>
              </a:ext>
            </a:extLst>
          </p:cNvPr>
          <p:cNvCxnSpPr>
            <a:cxnSpLocks/>
          </p:cNvCxnSpPr>
          <p:nvPr/>
        </p:nvCxnSpPr>
        <p:spPr>
          <a:xfrm>
            <a:off x="3475653" y="752771"/>
            <a:ext cx="2192694" cy="0"/>
          </a:xfrm>
          <a:prstGeom prst="straightConnector1">
            <a:avLst/>
          </a:prstGeom>
          <a:noFill/>
          <a:ln w="9525" cap="flat" cmpd="sng">
            <a:solidFill>
              <a:srgbClr val="FFC000"/>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12" name="Picture 11">
            <a:extLst>
              <a:ext uri="{FF2B5EF4-FFF2-40B4-BE49-F238E27FC236}">
                <a16:creationId xmlns:a16="http://schemas.microsoft.com/office/drawing/2014/main" id="{53E6B50D-714D-9196-F041-D31EEE555C30}"/>
              </a:ext>
            </a:extLst>
          </p:cNvPr>
          <p:cNvPicPr>
            <a:picLocks noChangeAspect="1"/>
          </p:cNvPicPr>
          <p:nvPr/>
        </p:nvPicPr>
        <p:blipFill>
          <a:blip r:embed="rId2"/>
          <a:stretch>
            <a:fillRect/>
          </a:stretch>
        </p:blipFill>
        <p:spPr>
          <a:xfrm>
            <a:off x="142875" y="832027"/>
            <a:ext cx="4689377" cy="1489646"/>
          </a:xfrm>
          <a:prstGeom prst="rect">
            <a:avLst/>
          </a:prstGeom>
        </p:spPr>
      </p:pic>
      <p:pic>
        <p:nvPicPr>
          <p:cNvPr id="16" name="Picture 15">
            <a:extLst>
              <a:ext uri="{FF2B5EF4-FFF2-40B4-BE49-F238E27FC236}">
                <a16:creationId xmlns:a16="http://schemas.microsoft.com/office/drawing/2014/main" id="{B0A8C9DC-1646-CB4E-9786-7B02EC8E6072}"/>
              </a:ext>
            </a:extLst>
          </p:cNvPr>
          <p:cNvPicPr>
            <a:picLocks noChangeAspect="1"/>
          </p:cNvPicPr>
          <p:nvPr/>
        </p:nvPicPr>
        <p:blipFill>
          <a:blip r:embed="rId3"/>
          <a:stretch>
            <a:fillRect/>
          </a:stretch>
        </p:blipFill>
        <p:spPr>
          <a:xfrm>
            <a:off x="228601" y="2756777"/>
            <a:ext cx="6085594" cy="2234026"/>
          </a:xfrm>
          <a:prstGeom prst="rect">
            <a:avLst/>
          </a:prstGeom>
        </p:spPr>
      </p:pic>
      <p:pic>
        <p:nvPicPr>
          <p:cNvPr id="19" name="Picture 18">
            <a:extLst>
              <a:ext uri="{FF2B5EF4-FFF2-40B4-BE49-F238E27FC236}">
                <a16:creationId xmlns:a16="http://schemas.microsoft.com/office/drawing/2014/main" id="{8A91F122-ED40-2FE4-F2B3-1B75374F7AAF}"/>
              </a:ext>
            </a:extLst>
          </p:cNvPr>
          <p:cNvPicPr>
            <a:picLocks noChangeAspect="1"/>
          </p:cNvPicPr>
          <p:nvPr/>
        </p:nvPicPr>
        <p:blipFill>
          <a:blip r:embed="rId4"/>
          <a:stretch>
            <a:fillRect/>
          </a:stretch>
        </p:blipFill>
        <p:spPr>
          <a:xfrm>
            <a:off x="5098950" y="1325509"/>
            <a:ext cx="2857500" cy="1104900"/>
          </a:xfrm>
          <a:prstGeom prst="rect">
            <a:avLst/>
          </a:prstGeom>
        </p:spPr>
      </p:pic>
      <p:sp>
        <p:nvSpPr>
          <p:cNvPr id="20" name="TextBox 19">
            <a:extLst>
              <a:ext uri="{FF2B5EF4-FFF2-40B4-BE49-F238E27FC236}">
                <a16:creationId xmlns:a16="http://schemas.microsoft.com/office/drawing/2014/main" id="{17CCE07C-AAFA-E134-9CA4-70AB4AAA41B1}"/>
              </a:ext>
            </a:extLst>
          </p:cNvPr>
          <p:cNvSpPr txBox="1"/>
          <p:nvPr/>
        </p:nvSpPr>
        <p:spPr>
          <a:xfrm>
            <a:off x="3144129" y="1828800"/>
            <a:ext cx="1648208" cy="307777"/>
          </a:xfrm>
          <a:prstGeom prst="rect">
            <a:avLst/>
          </a:prstGeom>
          <a:noFill/>
        </p:spPr>
        <p:txBody>
          <a:bodyPr wrap="none" rtlCol="0">
            <a:spAutoFit/>
          </a:bodyPr>
          <a:lstStyle/>
          <a:p>
            <a:r>
              <a:rPr lang="en-IN" dirty="0"/>
              <a:t>2 million Datasets.</a:t>
            </a:r>
          </a:p>
        </p:txBody>
      </p:sp>
    </p:spTree>
    <p:extLst>
      <p:ext uri="{BB962C8B-B14F-4D97-AF65-F5344CB8AC3E}">
        <p14:creationId xmlns:p14="http://schemas.microsoft.com/office/powerpoint/2010/main" val="282373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550" y="280714"/>
            <a:ext cx="6768900" cy="652736"/>
          </a:xfrm>
        </p:spPr>
        <p:txBody>
          <a:bodyPr/>
          <a:lstStyle/>
          <a:p>
            <a:r>
              <a:rPr lang="en-US" sz="2000" dirty="0">
                <a:solidFill>
                  <a:srgbClr val="FFFF00"/>
                </a:solidFill>
              </a:rPr>
              <a:t>Project Flow</a:t>
            </a:r>
            <a:br>
              <a:rPr lang="en-IN" dirty="0"/>
            </a:br>
            <a:endParaRPr lang="en-IN" dirty="0"/>
          </a:p>
        </p:txBody>
      </p:sp>
      <p:sp>
        <p:nvSpPr>
          <p:cNvPr id="3" name="Subtitle 2"/>
          <p:cNvSpPr>
            <a:spLocks noGrp="1"/>
          </p:cNvSpPr>
          <p:nvPr>
            <p:ph type="subTitle" idx="1"/>
          </p:nvPr>
        </p:nvSpPr>
        <p:spPr>
          <a:xfrm>
            <a:off x="235635" y="734109"/>
            <a:ext cx="8772524" cy="3876675"/>
          </a:xfrm>
        </p:spPr>
        <p:txBody>
          <a:bodyPr/>
          <a:lstStyle/>
          <a:p>
            <a:pPr algn="l"/>
            <a:endParaRPr lang="en-IN" dirty="0">
              <a:solidFill>
                <a:schemeClr val="accent1"/>
              </a:solidFill>
              <a:latin typeface="+mn-lt"/>
            </a:endParaRPr>
          </a:p>
          <a:p>
            <a:pPr algn="l"/>
            <a:r>
              <a:rPr lang="en-IN" dirty="0">
                <a:solidFill>
                  <a:schemeClr val="accent1"/>
                </a:solidFill>
                <a:latin typeface="+mn-lt"/>
              </a:rPr>
              <a:t>We have 2 million datasets for our project (roughly around 3GB size) .</a:t>
            </a:r>
          </a:p>
          <a:p>
            <a:pPr algn="l"/>
            <a:r>
              <a:rPr lang="en-IN" dirty="0">
                <a:solidFill>
                  <a:schemeClr val="accent1"/>
                </a:solidFill>
                <a:latin typeface="+mn-lt"/>
              </a:rPr>
              <a:t>We pre-processed those datasets and converted them into vector of dimension 384 and stored locally (around 15GB size) and the input text entered by user will be converted into a vector of dimension 384 on the fly and will be compared with pre processed vectors stored offline . The cosine distance between these vectors will be calculated and top 10 results will be shown to user.</a:t>
            </a:r>
          </a:p>
          <a:p>
            <a:pPr algn="l"/>
            <a:endParaRPr lang="en-IN" dirty="0">
              <a:solidFill>
                <a:schemeClr val="accent1"/>
              </a:solidFill>
              <a:latin typeface="+mn-lt"/>
            </a:endParaRPr>
          </a:p>
          <a:p>
            <a:pPr algn="l"/>
            <a:r>
              <a:rPr lang="en-IN" dirty="0">
                <a:solidFill>
                  <a:schemeClr val="accent1"/>
                </a:solidFill>
                <a:latin typeface="+mn-lt"/>
              </a:rPr>
              <a:t>Why Elastic Search?</a:t>
            </a:r>
          </a:p>
          <a:p>
            <a:pPr algn="l"/>
            <a:r>
              <a:rPr lang="en-IN" dirty="0">
                <a:solidFill>
                  <a:schemeClr val="accent1"/>
                </a:solidFill>
                <a:latin typeface="+mn-lt"/>
              </a:rPr>
              <a:t>	Searching large datasets were taking huge amount of time in MongoDB ,so we needed some technology which can do this job is less time, so we implemented elastic search and the results were quite impressive.</a:t>
            </a:r>
          </a:p>
          <a:p>
            <a:pPr algn="l"/>
            <a:endParaRPr lang="en-IN" dirty="0">
              <a:solidFill>
                <a:schemeClr val="accent1"/>
              </a:solidFill>
              <a:latin typeface="+mn-lt"/>
            </a:endParaRPr>
          </a:p>
          <a:p>
            <a:pPr algn="l"/>
            <a:endParaRPr lang="en-IN" dirty="0">
              <a:solidFill>
                <a:schemeClr val="accent1"/>
              </a:solidFill>
              <a:latin typeface="+mn-lt"/>
            </a:endParaRPr>
          </a:p>
          <a:p>
            <a:pPr algn="l"/>
            <a:r>
              <a:rPr lang="en-IN" dirty="0">
                <a:solidFill>
                  <a:schemeClr val="accent1"/>
                </a:solidFill>
                <a:latin typeface="+mn-lt"/>
              </a:rPr>
              <a:t>Front End: </a:t>
            </a:r>
          </a:p>
          <a:p>
            <a:pPr algn="l"/>
            <a:r>
              <a:rPr lang="en-IN" dirty="0">
                <a:solidFill>
                  <a:schemeClr val="accent1"/>
                </a:solidFill>
                <a:latin typeface="+mn-lt"/>
              </a:rPr>
              <a:t>       We have worked on UI and created the basic pages through which our user can login, sign up or see their profiles.</a:t>
            </a:r>
          </a:p>
          <a:p>
            <a:pPr algn="l"/>
            <a:r>
              <a:rPr lang="en-IN" dirty="0">
                <a:solidFill>
                  <a:schemeClr val="accent1"/>
                </a:solidFill>
                <a:latin typeface="+mn-lt"/>
              </a:rPr>
              <a:t>Back End: </a:t>
            </a:r>
          </a:p>
          <a:p>
            <a:pPr algn="l"/>
            <a:r>
              <a:rPr lang="en-IN" dirty="0">
                <a:solidFill>
                  <a:schemeClr val="accent1"/>
                </a:solidFill>
                <a:latin typeface="+mn-lt"/>
              </a:rPr>
              <a:t>       We are also connected with MongoDB through which we can send the user info to database.</a:t>
            </a:r>
          </a:p>
          <a:p>
            <a:pPr algn="l"/>
            <a:endParaRPr lang="en-IN" b="1" dirty="0">
              <a:solidFill>
                <a:srgbClr val="FFC000"/>
              </a:solidFill>
              <a:latin typeface="+mn-lt"/>
            </a:endParaRPr>
          </a:p>
          <a:p>
            <a:pPr algn="l"/>
            <a:endParaRPr lang="en-IN" b="1" dirty="0">
              <a:solidFill>
                <a:srgbClr val="FFC000"/>
              </a:solidFill>
              <a:latin typeface="+mn-lt"/>
            </a:endParaRPr>
          </a:p>
          <a:p>
            <a:pPr algn="l"/>
            <a:endParaRPr lang="en-IN" b="1" dirty="0">
              <a:solidFill>
                <a:schemeClr val="accent1"/>
              </a:solidFill>
              <a:latin typeface="+mn-lt"/>
            </a:endParaRPr>
          </a:p>
          <a:p>
            <a:pPr algn="l"/>
            <a:endParaRPr lang="en-IN" b="1" dirty="0">
              <a:solidFill>
                <a:srgbClr val="FFC000"/>
              </a:solidFill>
              <a:latin typeface="+mn-lt"/>
            </a:endParaRPr>
          </a:p>
          <a:p>
            <a:pPr algn="l"/>
            <a:endParaRPr lang="en-IN" b="1" dirty="0">
              <a:solidFill>
                <a:srgbClr val="FFC000"/>
              </a:solidFill>
              <a:latin typeface="+mn-lt"/>
            </a:endParaRPr>
          </a:p>
          <a:p>
            <a:pPr algn="l"/>
            <a:endParaRPr lang="en-US" dirty="0">
              <a:solidFill>
                <a:srgbClr val="FFC000"/>
              </a:solidFill>
              <a:latin typeface="+mj-lt"/>
            </a:endParaRPr>
          </a:p>
          <a:p>
            <a:pPr algn="l"/>
            <a:endParaRPr lang="en-US" dirty="0">
              <a:latin typeface="+mj-lt"/>
            </a:endParaRPr>
          </a:p>
          <a:p>
            <a:pPr algn="l"/>
            <a:endParaRPr lang="en-IN" sz="1200" dirty="0"/>
          </a:p>
        </p:txBody>
      </p:sp>
      <p:cxnSp>
        <p:nvCxnSpPr>
          <p:cNvPr id="4" name="Google Shape;293;p51">
            <a:extLst>
              <a:ext uri="{FF2B5EF4-FFF2-40B4-BE49-F238E27FC236}">
                <a16:creationId xmlns:a16="http://schemas.microsoft.com/office/drawing/2014/main" id="{8436EEA1-36B7-49A3-897B-9C375380630A}"/>
              </a:ext>
            </a:extLst>
          </p:cNvPr>
          <p:cNvCxnSpPr>
            <a:cxnSpLocks/>
          </p:cNvCxnSpPr>
          <p:nvPr/>
        </p:nvCxnSpPr>
        <p:spPr>
          <a:xfrm>
            <a:off x="3517641" y="734109"/>
            <a:ext cx="2108718" cy="0"/>
          </a:xfrm>
          <a:prstGeom prst="straightConnector1">
            <a:avLst/>
          </a:prstGeom>
          <a:noFill/>
          <a:ln w="9525" cap="flat" cmpd="sng">
            <a:solidFill>
              <a:srgbClr val="FFC000"/>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91563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CA20-2CAF-263D-194B-2EF3DB32B389}"/>
              </a:ext>
            </a:extLst>
          </p:cNvPr>
          <p:cNvSpPr>
            <a:spLocks noGrp="1"/>
          </p:cNvSpPr>
          <p:nvPr>
            <p:ph type="ctrTitle"/>
          </p:nvPr>
        </p:nvSpPr>
        <p:spPr>
          <a:xfrm>
            <a:off x="1187550" y="354524"/>
            <a:ext cx="6768900" cy="461401"/>
          </a:xfrm>
        </p:spPr>
        <p:txBody>
          <a:bodyPr/>
          <a:lstStyle/>
          <a:p>
            <a:r>
              <a:rPr lang="en-IN" dirty="0"/>
              <a:t>Work Progress</a:t>
            </a:r>
          </a:p>
        </p:txBody>
      </p:sp>
      <p:pic>
        <p:nvPicPr>
          <p:cNvPr id="10" name="Picture 9">
            <a:extLst>
              <a:ext uri="{FF2B5EF4-FFF2-40B4-BE49-F238E27FC236}">
                <a16:creationId xmlns:a16="http://schemas.microsoft.com/office/drawing/2014/main" id="{814DBA14-0D39-6E88-BB87-D0A286CA360B}"/>
              </a:ext>
            </a:extLst>
          </p:cNvPr>
          <p:cNvPicPr>
            <a:picLocks noChangeAspect="1"/>
          </p:cNvPicPr>
          <p:nvPr/>
        </p:nvPicPr>
        <p:blipFill>
          <a:blip r:embed="rId2"/>
          <a:stretch>
            <a:fillRect/>
          </a:stretch>
        </p:blipFill>
        <p:spPr>
          <a:xfrm>
            <a:off x="434802" y="1362359"/>
            <a:ext cx="4584336" cy="2781787"/>
          </a:xfrm>
          <a:prstGeom prst="rect">
            <a:avLst/>
          </a:prstGeom>
        </p:spPr>
      </p:pic>
      <p:pic>
        <p:nvPicPr>
          <p:cNvPr id="16" name="Picture 15">
            <a:extLst>
              <a:ext uri="{FF2B5EF4-FFF2-40B4-BE49-F238E27FC236}">
                <a16:creationId xmlns:a16="http://schemas.microsoft.com/office/drawing/2014/main" id="{BEC85216-30D7-C4F2-1F41-B7346D29D6B6}"/>
              </a:ext>
            </a:extLst>
          </p:cNvPr>
          <p:cNvPicPr>
            <a:picLocks noChangeAspect="1"/>
          </p:cNvPicPr>
          <p:nvPr/>
        </p:nvPicPr>
        <p:blipFill>
          <a:blip r:embed="rId3"/>
          <a:stretch>
            <a:fillRect/>
          </a:stretch>
        </p:blipFill>
        <p:spPr>
          <a:xfrm>
            <a:off x="5816991" y="1346648"/>
            <a:ext cx="2961249" cy="2819929"/>
          </a:xfrm>
          <a:prstGeom prst="rect">
            <a:avLst/>
          </a:prstGeom>
        </p:spPr>
      </p:pic>
    </p:spTree>
    <p:extLst>
      <p:ext uri="{BB962C8B-B14F-4D97-AF65-F5344CB8AC3E}">
        <p14:creationId xmlns:p14="http://schemas.microsoft.com/office/powerpoint/2010/main" val="409873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66F2-6883-B227-5148-0E04A128C6FE}"/>
              </a:ext>
            </a:extLst>
          </p:cNvPr>
          <p:cNvSpPr>
            <a:spLocks noGrp="1"/>
          </p:cNvSpPr>
          <p:nvPr>
            <p:ph type="ctrTitle"/>
          </p:nvPr>
        </p:nvSpPr>
        <p:spPr>
          <a:xfrm>
            <a:off x="2046233" y="1069176"/>
            <a:ext cx="4736100" cy="577800"/>
          </a:xfrm>
        </p:spPr>
        <p:txBody>
          <a:bodyPr/>
          <a:lstStyle/>
          <a:p>
            <a:pPr algn="ctr"/>
            <a:r>
              <a:rPr lang="en-IN" sz="2000" dirty="0"/>
              <a:t>Work that needs to be done</a:t>
            </a:r>
          </a:p>
        </p:txBody>
      </p:sp>
      <p:sp>
        <p:nvSpPr>
          <p:cNvPr id="3" name="Subtitle 2">
            <a:extLst>
              <a:ext uri="{FF2B5EF4-FFF2-40B4-BE49-F238E27FC236}">
                <a16:creationId xmlns:a16="http://schemas.microsoft.com/office/drawing/2014/main" id="{87420278-B52C-9895-9DB1-0B4964B95FFC}"/>
              </a:ext>
            </a:extLst>
          </p:cNvPr>
          <p:cNvSpPr>
            <a:spLocks noGrp="1"/>
          </p:cNvSpPr>
          <p:nvPr>
            <p:ph type="subTitle" idx="1"/>
          </p:nvPr>
        </p:nvSpPr>
        <p:spPr>
          <a:xfrm>
            <a:off x="744972" y="2096086"/>
            <a:ext cx="7597170" cy="2468880"/>
          </a:xfrm>
        </p:spPr>
        <p:txBody>
          <a:bodyPr/>
          <a:lstStyle/>
          <a:p>
            <a:pPr>
              <a:buClr>
                <a:schemeClr val="accent1">
                  <a:lumMod val="95000"/>
                </a:schemeClr>
              </a:buClr>
              <a:buSzPct val="80000"/>
              <a:buFont typeface="Courier New" panose="02070309020205020404" pitchFamily="49" charset="0"/>
              <a:buChar char="o"/>
            </a:pPr>
            <a:r>
              <a:rPr lang="en-IN" dirty="0"/>
              <a:t>We now have to integrate out front end and back end.</a:t>
            </a:r>
          </a:p>
          <a:p>
            <a:pPr>
              <a:buClr>
                <a:schemeClr val="accent1">
                  <a:lumMod val="95000"/>
                </a:schemeClr>
              </a:buClr>
              <a:buSzPct val="80000"/>
              <a:buFont typeface="Courier New" panose="02070309020205020404" pitchFamily="49" charset="0"/>
              <a:buChar char="o"/>
            </a:pPr>
            <a:endParaRPr lang="en-IN" dirty="0"/>
          </a:p>
          <a:p>
            <a:pPr>
              <a:buClr>
                <a:schemeClr val="accent1">
                  <a:lumMod val="95000"/>
                </a:schemeClr>
              </a:buClr>
              <a:buSzPct val="80000"/>
              <a:buFont typeface="Courier New" panose="02070309020205020404" pitchFamily="49" charset="0"/>
              <a:buChar char="o"/>
            </a:pPr>
            <a:r>
              <a:rPr lang="en-IN" dirty="0"/>
              <a:t>We have to integrate APIs through which we can run the python scripts that allows us to recommend research paper to user on our main application.</a:t>
            </a:r>
          </a:p>
          <a:p>
            <a:pPr>
              <a:buClr>
                <a:schemeClr val="accent1">
                  <a:lumMod val="95000"/>
                </a:schemeClr>
              </a:buClr>
              <a:buSzPct val="80000"/>
              <a:buFont typeface="Courier New" panose="02070309020205020404" pitchFamily="49" charset="0"/>
              <a:buChar char="o"/>
            </a:pPr>
            <a:endParaRPr lang="en-IN" dirty="0"/>
          </a:p>
        </p:txBody>
      </p:sp>
    </p:spTree>
    <p:extLst>
      <p:ext uri="{BB962C8B-B14F-4D97-AF65-F5344CB8AC3E}">
        <p14:creationId xmlns:p14="http://schemas.microsoft.com/office/powerpoint/2010/main" val="261217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C5D08D4-8CC5-4481-AFEF-2974AD4BBC7B}"/>
              </a:ext>
            </a:extLst>
          </p:cNvPr>
          <p:cNvSpPr>
            <a:spLocks noGrp="1"/>
          </p:cNvSpPr>
          <p:nvPr>
            <p:ph type="ctrTitle"/>
          </p:nvPr>
        </p:nvSpPr>
        <p:spPr>
          <a:xfrm>
            <a:off x="2203950" y="2037584"/>
            <a:ext cx="4736100" cy="879564"/>
          </a:xfrm>
        </p:spPr>
        <p:txBody>
          <a:bodyPr/>
          <a:lstStyle/>
          <a:p>
            <a:r>
              <a:rPr lang="en-US" sz="3200" dirty="0">
                <a:solidFill>
                  <a:srgbClr val="FFFF00"/>
                </a:solidFill>
              </a:rPr>
              <a:t>-Thank You-</a:t>
            </a:r>
          </a:p>
        </p:txBody>
      </p:sp>
    </p:spTree>
    <p:extLst>
      <p:ext uri="{BB962C8B-B14F-4D97-AF65-F5344CB8AC3E}">
        <p14:creationId xmlns:p14="http://schemas.microsoft.com/office/powerpoint/2010/main" val="2004511163"/>
      </p:ext>
    </p:extLst>
  </p:cSld>
  <p:clrMapOvr>
    <a:masterClrMapping/>
  </p:clrMapOvr>
</p:sld>
</file>

<file path=ppt/theme/theme1.xml><?xml version="1.0" encoding="utf-8"?>
<a:theme xmlns:a="http://schemas.openxmlformats.org/drawingml/2006/main" name="Civil Services Prep Academy by Slidesgo">
  <a:themeElements>
    <a:clrScheme name="Simple Light">
      <a:dk1>
        <a:srgbClr val="000000"/>
      </a:dk1>
      <a:lt1>
        <a:srgbClr val="012539"/>
      </a:lt1>
      <a:dk2>
        <a:srgbClr val="0F6768"/>
      </a:dk2>
      <a:lt2>
        <a:srgbClr val="2BD2B8"/>
      </a:lt2>
      <a:accent1>
        <a:srgbClr val="FFFFFF"/>
      </a:accent1>
      <a:accent2>
        <a:srgbClr val="000000"/>
      </a:accent2>
      <a:accent3>
        <a:srgbClr val="012539"/>
      </a:accent3>
      <a:accent4>
        <a:srgbClr val="0F6768"/>
      </a:accent4>
      <a:accent5>
        <a:srgbClr val="2BD2B8"/>
      </a:accent5>
      <a:accent6>
        <a:srgbClr val="0F676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234</TotalTime>
  <Words>520</Words>
  <Application>Microsoft Office PowerPoint</Application>
  <PresentationFormat>On-screen Show (16:9)</PresentationFormat>
  <Paragraphs>71</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Eras Medium ITC</vt:lpstr>
      <vt:lpstr>Fira Sans Extra Condensed Medium</vt:lpstr>
      <vt:lpstr>Fira Sans Condensed Light</vt:lpstr>
      <vt:lpstr>Kirang Haerang</vt:lpstr>
      <vt:lpstr>Overpass ExtraLight</vt:lpstr>
      <vt:lpstr>Courier New</vt:lpstr>
      <vt:lpstr>Lexend Deca</vt:lpstr>
      <vt:lpstr>arial</vt:lpstr>
      <vt:lpstr>Civil Services Prep Academy by Slidesgo</vt:lpstr>
      <vt:lpstr> RECOMMENDATION SYSTEM </vt:lpstr>
      <vt:lpstr>Roles and Responsibilities </vt:lpstr>
      <vt:lpstr>Developing a  Recommendation System for Research papers using Python, MERN stack, and Elastic search and Kaggle Dataset.  We will be recommending research papers based on user search history. Here user can login into their accounts and then can search for any research paper or for any topic which will be stored into our history database on mongodb. We will only be storing history data of last 15 searches only. Then we will use the history data on which we will apply elastic search and then from it the nearest results we get from our research paper dataset will be recommended to the user.</vt:lpstr>
      <vt:lpstr>BASIC ARCHITECTURE FLOW</vt:lpstr>
      <vt:lpstr>Metadata </vt:lpstr>
      <vt:lpstr>Project Flow </vt:lpstr>
      <vt:lpstr>Work Progress</vt:lpstr>
      <vt:lpstr>Work that needs to be done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through IMDB Powering Movie Industry</dc:title>
  <dc:creator>JiN</dc:creator>
  <cp:lastModifiedBy>Lokesh Sharma</cp:lastModifiedBy>
  <cp:revision>378</cp:revision>
  <dcterms:modified xsi:type="dcterms:W3CDTF">2022-10-28T07:20:13Z</dcterms:modified>
</cp:coreProperties>
</file>