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2" d="100"/>
          <a:sy n="72"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59444E-6B27-4A92-A48D-DB785EE0D8B2}"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B8449-A9ED-4E62-9EDE-E5010826DB95}" type="slidenum">
              <a:rPr lang="en-US" smtClean="0"/>
              <a:t>‹#›</a:t>
            </a:fld>
            <a:endParaRPr lang="en-US"/>
          </a:p>
        </p:txBody>
      </p:sp>
    </p:spTree>
    <p:extLst>
      <p:ext uri="{BB962C8B-B14F-4D97-AF65-F5344CB8AC3E}">
        <p14:creationId xmlns:p14="http://schemas.microsoft.com/office/powerpoint/2010/main" val="1816827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9444E-6B27-4A92-A48D-DB785EE0D8B2}"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B8449-A9ED-4E62-9EDE-E5010826DB95}" type="slidenum">
              <a:rPr lang="en-US" smtClean="0"/>
              <a:t>‹#›</a:t>
            </a:fld>
            <a:endParaRPr lang="en-US"/>
          </a:p>
        </p:txBody>
      </p:sp>
    </p:spTree>
    <p:extLst>
      <p:ext uri="{BB962C8B-B14F-4D97-AF65-F5344CB8AC3E}">
        <p14:creationId xmlns:p14="http://schemas.microsoft.com/office/powerpoint/2010/main" val="261301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9444E-6B27-4A92-A48D-DB785EE0D8B2}"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B8449-A9ED-4E62-9EDE-E5010826DB95}" type="slidenum">
              <a:rPr lang="en-US" smtClean="0"/>
              <a:t>‹#›</a:t>
            </a:fld>
            <a:endParaRPr lang="en-US"/>
          </a:p>
        </p:txBody>
      </p:sp>
    </p:spTree>
    <p:extLst>
      <p:ext uri="{BB962C8B-B14F-4D97-AF65-F5344CB8AC3E}">
        <p14:creationId xmlns:p14="http://schemas.microsoft.com/office/powerpoint/2010/main" val="256242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9444E-6B27-4A92-A48D-DB785EE0D8B2}"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B8449-A9ED-4E62-9EDE-E5010826DB95}" type="slidenum">
              <a:rPr lang="en-US" smtClean="0"/>
              <a:t>‹#›</a:t>
            </a:fld>
            <a:endParaRPr lang="en-US"/>
          </a:p>
        </p:txBody>
      </p:sp>
    </p:spTree>
    <p:extLst>
      <p:ext uri="{BB962C8B-B14F-4D97-AF65-F5344CB8AC3E}">
        <p14:creationId xmlns:p14="http://schemas.microsoft.com/office/powerpoint/2010/main" val="344456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59444E-6B27-4A92-A48D-DB785EE0D8B2}"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B8449-A9ED-4E62-9EDE-E5010826DB95}" type="slidenum">
              <a:rPr lang="en-US" smtClean="0"/>
              <a:t>‹#›</a:t>
            </a:fld>
            <a:endParaRPr lang="en-US"/>
          </a:p>
        </p:txBody>
      </p:sp>
    </p:spTree>
    <p:extLst>
      <p:ext uri="{BB962C8B-B14F-4D97-AF65-F5344CB8AC3E}">
        <p14:creationId xmlns:p14="http://schemas.microsoft.com/office/powerpoint/2010/main" val="170597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59444E-6B27-4A92-A48D-DB785EE0D8B2}"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B8449-A9ED-4E62-9EDE-E5010826DB95}" type="slidenum">
              <a:rPr lang="en-US" smtClean="0"/>
              <a:t>‹#›</a:t>
            </a:fld>
            <a:endParaRPr lang="en-US"/>
          </a:p>
        </p:txBody>
      </p:sp>
    </p:spTree>
    <p:extLst>
      <p:ext uri="{BB962C8B-B14F-4D97-AF65-F5344CB8AC3E}">
        <p14:creationId xmlns:p14="http://schemas.microsoft.com/office/powerpoint/2010/main" val="2140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59444E-6B27-4A92-A48D-DB785EE0D8B2}" type="datetimeFigureOut">
              <a:rPr lang="en-US" smtClean="0"/>
              <a:t>7/25/2017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B8449-A9ED-4E62-9EDE-E5010826DB95}" type="slidenum">
              <a:rPr lang="en-US" smtClean="0"/>
              <a:t>‹#›</a:t>
            </a:fld>
            <a:endParaRPr lang="en-US"/>
          </a:p>
        </p:txBody>
      </p:sp>
    </p:spTree>
    <p:extLst>
      <p:ext uri="{BB962C8B-B14F-4D97-AF65-F5344CB8AC3E}">
        <p14:creationId xmlns:p14="http://schemas.microsoft.com/office/powerpoint/2010/main" val="414270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59444E-6B27-4A92-A48D-DB785EE0D8B2}" type="datetimeFigureOut">
              <a:rPr lang="en-US" smtClean="0"/>
              <a:t>7/25/2017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B8449-A9ED-4E62-9EDE-E5010826DB95}" type="slidenum">
              <a:rPr lang="en-US" smtClean="0"/>
              <a:t>‹#›</a:t>
            </a:fld>
            <a:endParaRPr lang="en-US"/>
          </a:p>
        </p:txBody>
      </p:sp>
    </p:spTree>
    <p:extLst>
      <p:ext uri="{BB962C8B-B14F-4D97-AF65-F5344CB8AC3E}">
        <p14:creationId xmlns:p14="http://schemas.microsoft.com/office/powerpoint/2010/main" val="311511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9444E-6B27-4A92-A48D-DB785EE0D8B2}" type="datetimeFigureOut">
              <a:rPr lang="en-US" smtClean="0"/>
              <a:t>7/25/2017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BB8449-A9ED-4E62-9EDE-E5010826DB95}" type="slidenum">
              <a:rPr lang="en-US" smtClean="0"/>
              <a:t>‹#›</a:t>
            </a:fld>
            <a:endParaRPr lang="en-US"/>
          </a:p>
        </p:txBody>
      </p:sp>
    </p:spTree>
    <p:extLst>
      <p:ext uri="{BB962C8B-B14F-4D97-AF65-F5344CB8AC3E}">
        <p14:creationId xmlns:p14="http://schemas.microsoft.com/office/powerpoint/2010/main" val="65354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59444E-6B27-4A92-A48D-DB785EE0D8B2}"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B8449-A9ED-4E62-9EDE-E5010826DB95}" type="slidenum">
              <a:rPr lang="en-US" smtClean="0"/>
              <a:t>‹#›</a:t>
            </a:fld>
            <a:endParaRPr lang="en-US"/>
          </a:p>
        </p:txBody>
      </p:sp>
    </p:spTree>
    <p:extLst>
      <p:ext uri="{BB962C8B-B14F-4D97-AF65-F5344CB8AC3E}">
        <p14:creationId xmlns:p14="http://schemas.microsoft.com/office/powerpoint/2010/main" val="2017870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59444E-6B27-4A92-A48D-DB785EE0D8B2}"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B8449-A9ED-4E62-9EDE-E5010826DB95}" type="slidenum">
              <a:rPr lang="en-US" smtClean="0"/>
              <a:t>‹#›</a:t>
            </a:fld>
            <a:endParaRPr lang="en-US"/>
          </a:p>
        </p:txBody>
      </p:sp>
    </p:spTree>
    <p:extLst>
      <p:ext uri="{BB962C8B-B14F-4D97-AF65-F5344CB8AC3E}">
        <p14:creationId xmlns:p14="http://schemas.microsoft.com/office/powerpoint/2010/main" val="87755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9444E-6B27-4A92-A48D-DB785EE0D8B2}" type="datetimeFigureOut">
              <a:rPr lang="en-US" smtClean="0"/>
              <a:t>7/25/2017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B8449-A9ED-4E62-9EDE-E5010826DB95}" type="slidenum">
              <a:rPr lang="en-US" smtClean="0"/>
              <a:t>‹#›</a:t>
            </a:fld>
            <a:endParaRPr lang="en-US"/>
          </a:p>
        </p:txBody>
      </p:sp>
    </p:spTree>
    <p:extLst>
      <p:ext uri="{BB962C8B-B14F-4D97-AF65-F5344CB8AC3E}">
        <p14:creationId xmlns:p14="http://schemas.microsoft.com/office/powerpoint/2010/main" val="18259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28866" y="397566"/>
            <a:ext cx="11137326" cy="6071240"/>
            <a:chOff x="1901649" y="796511"/>
            <a:chExt cx="8570698" cy="5849687"/>
          </a:xfrm>
        </p:grpSpPr>
        <p:sp>
          <p:nvSpPr>
            <p:cNvPr id="14" name="AutoShape 14"/>
            <p:cNvSpPr>
              <a:spLocks noChangeArrowheads="1"/>
            </p:cNvSpPr>
            <p:nvPr/>
          </p:nvSpPr>
          <p:spPr bwMode="auto">
            <a:xfrm>
              <a:off x="1901649" y="914612"/>
              <a:ext cx="3429794" cy="1364254"/>
            </a:xfrm>
            <a:prstGeom prst="roundRect">
              <a:avLst>
                <a:gd name="adj" fmla="val 6250"/>
              </a:avLst>
            </a:prstGeom>
            <a:solidFill>
              <a:schemeClr val="bg1"/>
            </a:solidFill>
            <a:ln w="12700" algn="ctr">
              <a:solidFill>
                <a:schemeClr val="accent2"/>
              </a:solidFill>
              <a:round/>
              <a:headEnd/>
              <a:tailEnd type="none" w="med" len="lg"/>
            </a:ln>
          </p:spPr>
          <p:txBody>
            <a:bodyPr lIns="182838" tIns="82296" rIns="73152"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1097061">
                <a:spcAft>
                  <a:spcPct val="10000"/>
                </a:spcAft>
              </a:pPr>
              <a:r>
                <a:rPr lang="en-US" sz="1200" b="1" dirty="0">
                  <a:solidFill>
                    <a:srgbClr val="000000"/>
                  </a:solidFill>
                </a:rPr>
                <a:t>Sumeet Agrawal</a:t>
              </a:r>
            </a:p>
            <a:p>
              <a:pPr marL="1097061">
                <a:spcAft>
                  <a:spcPct val="10000"/>
                </a:spcAft>
              </a:pPr>
              <a:r>
                <a:rPr lang="en-US" sz="1200" b="1" dirty="0">
                  <a:solidFill>
                    <a:srgbClr val="000000"/>
                  </a:solidFill>
                  <a:latin typeface="Arial" pitchFamily="34" charset="0"/>
                  <a:cs typeface="Arial" pitchFamily="34" charset="0"/>
                </a:rPr>
                <a:t>Senior Analyst</a:t>
              </a:r>
              <a:endParaRPr lang="en-US" sz="1200" dirty="0">
                <a:solidFill>
                  <a:srgbClr val="000000"/>
                </a:solidFill>
                <a:latin typeface="Arial" pitchFamily="34" charset="0"/>
                <a:cs typeface="Arial" pitchFamily="34" charset="0"/>
              </a:endParaRPr>
            </a:p>
          </p:txBody>
        </p:sp>
        <p:sp>
          <p:nvSpPr>
            <p:cNvPr id="15" name="AutoShape 12"/>
            <p:cNvSpPr>
              <a:spLocks noChangeArrowheads="1"/>
            </p:cNvSpPr>
            <p:nvPr/>
          </p:nvSpPr>
          <p:spPr bwMode="auto">
            <a:xfrm>
              <a:off x="1901649" y="2408796"/>
              <a:ext cx="3429794" cy="1667276"/>
            </a:xfrm>
            <a:prstGeom prst="roundRect">
              <a:avLst>
                <a:gd name="adj" fmla="val 6250"/>
              </a:avLst>
            </a:prstGeom>
            <a:solidFill>
              <a:srgbClr val="FFFFFF">
                <a:alpha val="36078"/>
              </a:srgbClr>
            </a:solidFill>
            <a:ln w="12700" algn="ctr">
              <a:solidFill>
                <a:schemeClr val="accent2"/>
              </a:solidFill>
              <a:round/>
              <a:headEnd/>
              <a:tailEnd type="none" w="med" len="lg"/>
            </a:ln>
          </p:spPr>
          <p:txBody>
            <a:bodyPr lIns="73152" tIns="182838" rIns="73152"/>
            <a:lstStyle/>
            <a:p>
              <a:r>
                <a:rPr lang="en-IN" sz="1100" dirty="0"/>
                <a:t>A Hadoop Developer with 5 years of experience with very good technical and team working skills for application development in </a:t>
              </a:r>
              <a:r>
                <a:rPr lang="en-IN" sz="1100" dirty="0" err="1"/>
                <a:t>BigData</a:t>
              </a:r>
              <a:r>
                <a:rPr lang="en-IN" sz="1100" dirty="0"/>
                <a:t> and its Ecosystem projects, Analytical Processing and SDLC. </a:t>
              </a:r>
            </a:p>
            <a:p>
              <a:endParaRPr lang="en-IN" sz="1100" dirty="0"/>
            </a:p>
            <a:p>
              <a:r>
                <a:rPr lang="en-US" sz="1100" dirty="0"/>
                <a:t>Sumeet is a senior analyst with Accenture - India delivery center and worked with many clients from finance and communication Industries and successfully delivers big data services. </a:t>
              </a:r>
            </a:p>
            <a:p>
              <a:r>
                <a:rPr lang="en-IN" sz="1100" b="1" dirty="0"/>
                <a:t> </a:t>
              </a:r>
              <a:endParaRPr lang="en-US" sz="1100" dirty="0"/>
            </a:p>
          </p:txBody>
        </p:sp>
        <p:sp>
          <p:nvSpPr>
            <p:cNvPr id="16" name="Text Box 13"/>
            <p:cNvSpPr txBox="1">
              <a:spLocks noChangeArrowheads="1"/>
            </p:cNvSpPr>
            <p:nvPr/>
          </p:nvSpPr>
          <p:spPr bwMode="auto">
            <a:xfrm>
              <a:off x="2049322" y="2286530"/>
              <a:ext cx="789319" cy="258823"/>
            </a:xfrm>
            <a:prstGeom prst="rect">
              <a:avLst/>
            </a:prstGeom>
            <a:solidFill>
              <a:srgbClr val="FFFFFF"/>
            </a:solidFill>
            <a:ln w="9525">
              <a:noFill/>
              <a:miter lim="800000"/>
              <a:headEnd/>
              <a:tailEnd type="none" w="med" len="lg"/>
            </a:ln>
          </p:spPr>
          <p:txBody>
            <a:bodyPr lIns="45720" rIns="45720"/>
            <a:lstStyle/>
            <a:p>
              <a:pPr>
                <a:lnSpc>
                  <a:spcPct val="85000"/>
                </a:lnSpc>
                <a:spcAft>
                  <a:spcPct val="50000"/>
                </a:spcAft>
                <a:defRPr/>
              </a:pPr>
              <a:r>
                <a:rPr lang="en-US" sz="1200" b="1" kern="0" dirty="0">
                  <a:solidFill>
                    <a:schemeClr val="accent2"/>
                  </a:solidFill>
                  <a:ea typeface="MS PGothic" pitchFamily="34" charset="-128"/>
                </a:rPr>
                <a:t>Background</a:t>
              </a:r>
            </a:p>
          </p:txBody>
        </p:sp>
        <p:sp>
          <p:nvSpPr>
            <p:cNvPr id="17" name="AutoShape 3"/>
            <p:cNvSpPr>
              <a:spLocks noChangeArrowheads="1"/>
            </p:cNvSpPr>
            <p:nvPr/>
          </p:nvSpPr>
          <p:spPr bwMode="auto">
            <a:xfrm>
              <a:off x="5479116" y="943334"/>
              <a:ext cx="4993231" cy="5702864"/>
            </a:xfrm>
            <a:prstGeom prst="roundRect">
              <a:avLst>
                <a:gd name="adj" fmla="val 2422"/>
              </a:avLst>
            </a:prstGeom>
            <a:solidFill>
              <a:srgbClr val="FFFFFF"/>
            </a:solidFill>
            <a:ln w="12700" algn="ctr">
              <a:solidFill>
                <a:schemeClr val="accent2"/>
              </a:solidFill>
              <a:round/>
              <a:headEnd/>
              <a:tailEnd type="none" w="med" len="lg"/>
            </a:ln>
          </p:spPr>
          <p:txBody>
            <a:bodyPr lIns="73135" tIns="182838" rIns="18288"/>
            <a:lstStyle/>
            <a:p>
              <a:r>
                <a:rPr lang="en-US" sz="1000" b="1" dirty="0">
                  <a:solidFill>
                    <a:srgbClr val="008CB3"/>
                  </a:solidFill>
                  <a:cs typeface="Calibri" pitchFamily="34" charset="0"/>
                </a:rPr>
                <a:t>Selected Relevant Experience:</a:t>
              </a:r>
            </a:p>
            <a:p>
              <a:pPr>
                <a:lnSpc>
                  <a:spcPct val="90000"/>
                </a:lnSpc>
                <a:spcBef>
                  <a:spcPct val="0"/>
                </a:spcBef>
                <a:defRPr/>
              </a:pPr>
              <a:r>
                <a:rPr lang="en-US" altLang="en-US" sz="1000" b="1" dirty="0">
                  <a:solidFill>
                    <a:srgbClr val="000000"/>
                  </a:solidFill>
                  <a:cs typeface="Arial" charset="0"/>
                </a:rPr>
                <a:t>Client/ Industry: </a:t>
              </a:r>
              <a:r>
                <a:rPr lang="en-US" altLang="en-US" sz="1000" dirty="0"/>
                <a:t> Johnson &amp; Johnson | Jan 2017- Present</a:t>
              </a:r>
              <a:endParaRPr lang="en-US" altLang="en-US" sz="1000" dirty="0">
                <a:solidFill>
                  <a:srgbClr val="000000"/>
                </a:solidFill>
                <a:cs typeface="Arial" charset="0"/>
              </a:endParaRPr>
            </a:p>
            <a:p>
              <a:pPr>
                <a:lnSpc>
                  <a:spcPct val="90000"/>
                </a:lnSpc>
                <a:spcBef>
                  <a:spcPct val="0"/>
                </a:spcBef>
                <a:defRPr/>
              </a:pPr>
              <a:r>
                <a:rPr lang="en-US" sz="1000" b="1" dirty="0"/>
                <a:t>Project: </a:t>
              </a:r>
              <a:r>
                <a:rPr lang="en-US" sz="1000" u="sng" dirty="0"/>
                <a:t>Intelligent Patient solutions</a:t>
              </a:r>
            </a:p>
            <a:p>
              <a:pPr>
                <a:lnSpc>
                  <a:spcPct val="90000"/>
                </a:lnSpc>
                <a:spcBef>
                  <a:spcPct val="0"/>
                </a:spcBef>
                <a:defRPr/>
              </a:pPr>
              <a:r>
                <a:rPr lang="en-US" altLang="en-US" sz="1000" b="1" dirty="0">
                  <a:solidFill>
                    <a:srgbClr val="000000"/>
                  </a:solidFill>
                  <a:cs typeface="Arial" charset="0"/>
                </a:rPr>
                <a:t>Technologies: </a:t>
              </a:r>
              <a:r>
                <a:rPr lang="en-US" sz="1000" dirty="0" err="1"/>
                <a:t>scala</a:t>
              </a:r>
              <a:r>
                <a:rPr lang="en-US" sz="1000" dirty="0"/>
                <a:t>, java, spark 2.x, AWS</a:t>
              </a:r>
            </a:p>
            <a:p>
              <a:pPr>
                <a:lnSpc>
                  <a:spcPct val="90000"/>
                </a:lnSpc>
                <a:spcBef>
                  <a:spcPct val="0"/>
                </a:spcBef>
                <a:defRPr/>
              </a:pPr>
              <a:r>
                <a:rPr lang="en-US" altLang="en-US" sz="1000" b="1" dirty="0">
                  <a:solidFill>
                    <a:srgbClr val="000000"/>
                  </a:solidFill>
                  <a:cs typeface="Arial" charset="0"/>
                </a:rPr>
                <a:t>(Role: </a:t>
              </a:r>
              <a:r>
                <a:rPr lang="en-US" altLang="en-US" sz="1000" dirty="0">
                  <a:solidFill>
                    <a:srgbClr val="000000"/>
                  </a:solidFill>
                  <a:cs typeface="Arial" charset="0"/>
                </a:rPr>
                <a:t>senior developer</a:t>
              </a:r>
              <a:r>
                <a:rPr lang="en-US" altLang="en-US" sz="1000" b="1" dirty="0">
                  <a:solidFill>
                    <a:srgbClr val="000000"/>
                  </a:solidFill>
                  <a:cs typeface="Arial" charset="0"/>
                </a:rPr>
                <a:t>)</a:t>
              </a:r>
            </a:p>
            <a:p>
              <a:r>
                <a:rPr lang="en-IN" sz="1050" dirty="0">
                  <a:solidFill>
                    <a:srgbClr val="000000"/>
                  </a:solidFill>
                  <a:cs typeface="Arial" charset="0"/>
                </a:rPr>
                <a:t>Independently handled Spark ETL using </a:t>
              </a:r>
              <a:r>
                <a:rPr lang="en-IN" sz="1050" dirty="0" err="1">
                  <a:solidFill>
                    <a:srgbClr val="000000"/>
                  </a:solidFill>
                  <a:cs typeface="Arial" charset="0"/>
                </a:rPr>
                <a:t>scala</a:t>
              </a:r>
              <a:r>
                <a:rPr lang="en-IN" sz="1050" dirty="0">
                  <a:solidFill>
                    <a:srgbClr val="000000"/>
                  </a:solidFill>
                  <a:cs typeface="Arial" charset="0"/>
                </a:rPr>
                <a:t>  and led to production.</a:t>
              </a:r>
            </a:p>
            <a:p>
              <a:pPr>
                <a:lnSpc>
                  <a:spcPct val="90000"/>
                </a:lnSpc>
                <a:spcBef>
                  <a:spcPct val="0"/>
                </a:spcBef>
                <a:defRPr/>
              </a:pPr>
              <a:r>
                <a:rPr lang="en-IN" altLang="en-US" sz="1050" dirty="0">
                  <a:solidFill>
                    <a:srgbClr val="000000"/>
                  </a:solidFill>
                  <a:cs typeface="Arial" charset="0"/>
                </a:rPr>
                <a:t>Sumeet was involved to create ETL spark programs to create reports which was eventually feed to tableau.</a:t>
              </a:r>
              <a:endParaRPr lang="en-US" altLang="en-US" sz="1050" dirty="0">
                <a:solidFill>
                  <a:srgbClr val="000000"/>
                </a:solidFill>
                <a:cs typeface="Arial" charset="0"/>
              </a:endParaRPr>
            </a:p>
            <a:p>
              <a:pPr>
                <a:lnSpc>
                  <a:spcPct val="90000"/>
                </a:lnSpc>
                <a:spcBef>
                  <a:spcPct val="0"/>
                </a:spcBef>
                <a:defRPr/>
              </a:pPr>
              <a:r>
                <a:rPr lang="en-US" altLang="en-US" sz="1050" dirty="0">
                  <a:solidFill>
                    <a:srgbClr val="000000"/>
                  </a:solidFill>
                  <a:cs typeface="Arial" charset="0"/>
                </a:rPr>
                <a:t>He is the sole owner of design and creating all the programs in spark API’s to perform the ETL.</a:t>
              </a:r>
            </a:p>
            <a:p>
              <a:pPr>
                <a:lnSpc>
                  <a:spcPct val="90000"/>
                </a:lnSpc>
                <a:spcBef>
                  <a:spcPct val="0"/>
                </a:spcBef>
                <a:defRPr/>
              </a:pPr>
              <a:endParaRPr lang="en-US" altLang="en-US" sz="1050" b="1" dirty="0">
                <a:solidFill>
                  <a:srgbClr val="000000"/>
                </a:solidFill>
                <a:cs typeface="Arial" charset="0"/>
              </a:endParaRPr>
            </a:p>
            <a:p>
              <a:pPr>
                <a:lnSpc>
                  <a:spcPct val="90000"/>
                </a:lnSpc>
                <a:spcBef>
                  <a:spcPct val="0"/>
                </a:spcBef>
                <a:defRPr/>
              </a:pPr>
              <a:r>
                <a:rPr lang="en-US" altLang="en-US" sz="1050" b="1" dirty="0">
                  <a:solidFill>
                    <a:srgbClr val="000000"/>
                  </a:solidFill>
                  <a:cs typeface="Arial" charset="0"/>
                </a:rPr>
                <a:t>Client/ Industry: </a:t>
              </a:r>
              <a:r>
                <a:rPr lang="en-US" sz="1050" dirty="0"/>
                <a:t>Cox Communications (June-2016 –Dec -2016</a:t>
              </a:r>
              <a:endParaRPr lang="en-US" altLang="en-US" sz="1050" dirty="0">
                <a:solidFill>
                  <a:srgbClr val="000000"/>
                </a:solidFill>
                <a:cs typeface="Arial" charset="0"/>
              </a:endParaRPr>
            </a:p>
            <a:p>
              <a:pPr>
                <a:lnSpc>
                  <a:spcPct val="90000"/>
                </a:lnSpc>
                <a:spcBef>
                  <a:spcPct val="0"/>
                </a:spcBef>
                <a:defRPr/>
              </a:pPr>
              <a:r>
                <a:rPr lang="en-US" sz="1050" b="1" dirty="0"/>
                <a:t>Project: </a:t>
              </a:r>
              <a:r>
                <a:rPr lang="en-US" sz="1050" u="sng" dirty="0"/>
                <a:t>Clicked Stream Calculation Of Digital variables</a:t>
              </a:r>
            </a:p>
            <a:p>
              <a:pPr>
                <a:lnSpc>
                  <a:spcPct val="90000"/>
                </a:lnSpc>
                <a:spcBef>
                  <a:spcPct val="0"/>
                </a:spcBef>
                <a:defRPr/>
              </a:pPr>
              <a:r>
                <a:rPr lang="en-US" altLang="en-US" sz="1050" b="1" dirty="0">
                  <a:solidFill>
                    <a:srgbClr val="000000"/>
                  </a:solidFill>
                  <a:cs typeface="Arial" charset="0"/>
                </a:rPr>
                <a:t>Technologies: </a:t>
              </a:r>
              <a:r>
                <a:rPr lang="en-US" sz="1050" dirty="0"/>
                <a:t>Java, Hortonworks ,Spark, Hadoop Map Reduce , Hive.13, </a:t>
              </a:r>
              <a:r>
                <a:rPr lang="en-US" sz="1050" dirty="0" err="1"/>
                <a:t>Sqoop</a:t>
              </a:r>
              <a:r>
                <a:rPr lang="en-US" sz="1050" dirty="0"/>
                <a:t>, </a:t>
              </a:r>
              <a:r>
                <a:rPr lang="en-US" sz="1050" dirty="0" err="1"/>
                <a:t>Oozie</a:t>
              </a:r>
              <a:r>
                <a:rPr lang="en-US" sz="1050" dirty="0"/>
                <a:t>, shell scripting</a:t>
              </a:r>
            </a:p>
            <a:p>
              <a:pPr>
                <a:lnSpc>
                  <a:spcPct val="90000"/>
                </a:lnSpc>
                <a:spcBef>
                  <a:spcPct val="0"/>
                </a:spcBef>
                <a:defRPr/>
              </a:pPr>
              <a:r>
                <a:rPr lang="en-US" altLang="en-US" sz="1050" b="1" dirty="0">
                  <a:solidFill>
                    <a:srgbClr val="000000"/>
                  </a:solidFill>
                  <a:cs typeface="Arial" charset="0"/>
                </a:rPr>
                <a:t>(Role: </a:t>
              </a:r>
              <a:r>
                <a:rPr lang="en-US" altLang="en-US" sz="1050" dirty="0">
                  <a:solidFill>
                    <a:srgbClr val="000000"/>
                  </a:solidFill>
                  <a:cs typeface="Arial" charset="0"/>
                </a:rPr>
                <a:t>senior developer</a:t>
              </a:r>
              <a:r>
                <a:rPr lang="en-US" altLang="en-US" sz="1050" b="1" dirty="0">
                  <a:solidFill>
                    <a:srgbClr val="000000"/>
                  </a:solidFill>
                  <a:cs typeface="Arial" charset="0"/>
                </a:rPr>
                <a:t>)</a:t>
              </a:r>
            </a:p>
            <a:p>
              <a:pPr>
                <a:lnSpc>
                  <a:spcPct val="90000"/>
                </a:lnSpc>
                <a:spcBef>
                  <a:spcPct val="0"/>
                </a:spcBef>
                <a:defRPr/>
              </a:pPr>
              <a:endParaRPr lang="en-US" altLang="en-US" sz="1050" dirty="0">
                <a:solidFill>
                  <a:srgbClr val="000000"/>
                </a:solidFill>
                <a:cs typeface="Arial" charset="0"/>
              </a:endParaRPr>
            </a:p>
            <a:p>
              <a:pPr>
                <a:lnSpc>
                  <a:spcPct val="90000"/>
                </a:lnSpc>
                <a:spcBef>
                  <a:spcPct val="0"/>
                </a:spcBef>
                <a:defRPr/>
              </a:pPr>
              <a:r>
                <a:rPr lang="en-US" altLang="en-US" sz="1050" dirty="0">
                  <a:solidFill>
                    <a:srgbClr val="000000"/>
                  </a:solidFill>
                  <a:cs typeface="Arial" charset="0"/>
                </a:rPr>
                <a:t>This project is to extract Keys values from JSON Files real-time coming from amazon_s3 bucket and then aggregated the data hourly on day wise and calculate digital variables.</a:t>
              </a:r>
            </a:p>
            <a:p>
              <a:pPr>
                <a:lnSpc>
                  <a:spcPct val="90000"/>
                </a:lnSpc>
                <a:spcBef>
                  <a:spcPct val="0"/>
                </a:spcBef>
                <a:defRPr/>
              </a:pPr>
              <a:endParaRPr lang="en-US" altLang="en-US" sz="1050" dirty="0">
                <a:solidFill>
                  <a:srgbClr val="000000"/>
                </a:solidFill>
                <a:cs typeface="Arial" charset="0"/>
              </a:endParaRPr>
            </a:p>
            <a:p>
              <a:pPr>
                <a:lnSpc>
                  <a:spcPct val="90000"/>
                </a:lnSpc>
                <a:spcBef>
                  <a:spcPct val="0"/>
                </a:spcBef>
                <a:defRPr/>
              </a:pPr>
              <a:r>
                <a:rPr lang="en-US" altLang="en-US" sz="1050" dirty="0">
                  <a:solidFill>
                    <a:srgbClr val="000000"/>
                  </a:solidFill>
                  <a:cs typeface="Arial" charset="0"/>
                </a:rPr>
                <a:t>Sumeet was involved on pre-processing of the raw </a:t>
              </a:r>
              <a:r>
                <a:rPr lang="en-US" altLang="en-US" sz="1050" dirty="0" err="1">
                  <a:solidFill>
                    <a:srgbClr val="000000"/>
                  </a:solidFill>
                  <a:cs typeface="Arial" charset="0"/>
                </a:rPr>
                <a:t>json</a:t>
              </a:r>
              <a:r>
                <a:rPr lang="en-US" altLang="en-US" sz="1050" dirty="0">
                  <a:solidFill>
                    <a:srgbClr val="000000"/>
                  </a:solidFill>
                  <a:cs typeface="Arial" charset="0"/>
                </a:rPr>
                <a:t> files coming from Red-shift and S3 bucket and remove the new line characters, special characters  and validate the correctness and completeness of the records.</a:t>
              </a:r>
            </a:p>
            <a:p>
              <a:pPr>
                <a:lnSpc>
                  <a:spcPct val="90000"/>
                </a:lnSpc>
                <a:spcBef>
                  <a:spcPct val="0"/>
                </a:spcBef>
                <a:defRPr/>
              </a:pPr>
              <a:endParaRPr lang="en-US" altLang="en-US" sz="1050" dirty="0">
                <a:solidFill>
                  <a:srgbClr val="000000"/>
                </a:solidFill>
                <a:cs typeface="Arial" charset="0"/>
              </a:endParaRPr>
            </a:p>
            <a:p>
              <a:pPr>
                <a:lnSpc>
                  <a:spcPct val="90000"/>
                </a:lnSpc>
                <a:spcBef>
                  <a:spcPct val="0"/>
                </a:spcBef>
                <a:defRPr/>
              </a:pPr>
              <a:r>
                <a:rPr lang="en-US" altLang="en-US" sz="1050" dirty="0">
                  <a:solidFill>
                    <a:srgbClr val="000000"/>
                  </a:solidFill>
                  <a:cs typeface="Arial" charset="0"/>
                </a:rPr>
                <a:t>The data was performance benchmarked with spark streaming as well</a:t>
              </a:r>
            </a:p>
            <a:p>
              <a:pPr>
                <a:lnSpc>
                  <a:spcPct val="90000"/>
                </a:lnSpc>
                <a:spcBef>
                  <a:spcPct val="0"/>
                </a:spcBef>
                <a:defRPr/>
              </a:pPr>
              <a:r>
                <a:rPr lang="en-US" altLang="en-US" sz="1050" dirty="0">
                  <a:solidFill>
                    <a:srgbClr val="000000"/>
                  </a:solidFill>
                  <a:cs typeface="Arial" charset="0"/>
                </a:rPr>
                <a:t>Involved in performance improvement by calculating the aggregated data. Prepared </a:t>
              </a:r>
              <a:r>
                <a:rPr lang="en-US" altLang="en-US" sz="1050" dirty="0" err="1">
                  <a:solidFill>
                    <a:srgbClr val="000000"/>
                  </a:solidFill>
                  <a:cs typeface="Arial" charset="0"/>
                </a:rPr>
                <a:t>Sqoop</a:t>
              </a:r>
              <a:r>
                <a:rPr lang="en-US" altLang="en-US" sz="1050" dirty="0">
                  <a:solidFill>
                    <a:srgbClr val="000000"/>
                  </a:solidFill>
                  <a:cs typeface="Arial" charset="0"/>
                </a:rPr>
                <a:t> Export script to export the data hourly to Oracle.</a:t>
              </a:r>
            </a:p>
            <a:p>
              <a:pPr>
                <a:lnSpc>
                  <a:spcPct val="90000"/>
                </a:lnSpc>
                <a:spcBef>
                  <a:spcPct val="0"/>
                </a:spcBef>
                <a:defRPr/>
              </a:pPr>
              <a:endParaRPr lang="en-US" altLang="en-US" sz="1050" dirty="0">
                <a:solidFill>
                  <a:srgbClr val="000000"/>
                </a:solidFill>
                <a:cs typeface="Arial" charset="0"/>
              </a:endParaRPr>
            </a:p>
            <a:p>
              <a:r>
                <a:rPr lang="en-IN" sz="1050" b="1" dirty="0"/>
                <a:t> </a:t>
              </a:r>
              <a:r>
                <a:rPr lang="en-US" altLang="en-US" sz="1050" b="1" dirty="0">
                  <a:solidFill>
                    <a:srgbClr val="000000"/>
                  </a:solidFill>
                  <a:cs typeface="Arial" charset="0"/>
                </a:rPr>
                <a:t>Client/ Industry: </a:t>
              </a:r>
              <a:r>
                <a:rPr lang="en-GB" sz="1050" b="1" dirty="0">
                  <a:solidFill>
                    <a:srgbClr val="000000"/>
                  </a:solidFill>
                  <a:cs typeface="Arial" charset="0"/>
                </a:rPr>
                <a:t>| Credit Suisse |July -2015 – May 2016 </a:t>
              </a:r>
            </a:p>
            <a:p>
              <a:pPr marL="63104" indent="-63104" defTabSz="684610" eaLnBrk="0" fontAlgn="base" hangingPunct="0">
                <a:lnSpc>
                  <a:spcPct val="90000"/>
                </a:lnSpc>
                <a:spcBef>
                  <a:spcPct val="0"/>
                </a:spcBef>
                <a:spcAft>
                  <a:spcPts val="150"/>
                </a:spcAft>
                <a:buSzPct val="100000"/>
                <a:defRPr/>
              </a:pPr>
              <a:r>
                <a:rPr lang="en-US" sz="1050" b="1" dirty="0"/>
                <a:t>Project: DAST – Data Analytics and Support Tool in Risk and Finance</a:t>
              </a:r>
              <a:r>
                <a:rPr lang="en-GB" sz="1050" b="1" dirty="0">
                  <a:solidFill>
                    <a:srgbClr val="000000"/>
                  </a:solidFill>
                  <a:cs typeface="Arial" charset="0"/>
                </a:rPr>
                <a:t>)</a:t>
              </a:r>
            </a:p>
            <a:p>
              <a:pPr>
                <a:lnSpc>
                  <a:spcPct val="90000"/>
                </a:lnSpc>
                <a:spcBef>
                  <a:spcPct val="0"/>
                </a:spcBef>
                <a:defRPr/>
              </a:pPr>
              <a:r>
                <a:rPr lang="en-US" altLang="en-US" sz="1050" b="1" dirty="0">
                  <a:solidFill>
                    <a:srgbClr val="000000"/>
                  </a:solidFill>
                  <a:cs typeface="Arial" charset="0"/>
                </a:rPr>
                <a:t>Technologies: </a:t>
              </a:r>
              <a:r>
                <a:rPr lang="en-US" sz="1050" dirty="0">
                  <a:solidFill>
                    <a:srgbClr val="000000"/>
                  </a:solidFill>
                </a:rPr>
                <a:t>Hadoop, Cloudera CDH and </a:t>
              </a:r>
              <a:r>
                <a:rPr lang="en-US" sz="1050" dirty="0" err="1">
                  <a:solidFill>
                    <a:srgbClr val="000000"/>
                  </a:solidFill>
                </a:rPr>
                <a:t>Splunk</a:t>
              </a:r>
              <a:r>
                <a:rPr lang="en-US" sz="1050" dirty="0">
                  <a:solidFill>
                    <a:srgbClr val="000000"/>
                  </a:solidFill>
                </a:rPr>
                <a:t>, ELK</a:t>
              </a:r>
              <a:r>
                <a:rPr lang="en-US" altLang="en-US" sz="1050" b="1" dirty="0">
                  <a:solidFill>
                    <a:srgbClr val="000000"/>
                  </a:solidFill>
                  <a:cs typeface="Arial" charset="0"/>
                </a:rPr>
                <a:t>(Role: </a:t>
              </a:r>
              <a:r>
                <a:rPr lang="en-US" altLang="en-US" sz="1050" dirty="0">
                  <a:solidFill>
                    <a:srgbClr val="000000"/>
                  </a:solidFill>
                  <a:cs typeface="Arial" charset="0"/>
                </a:rPr>
                <a:t>senior developer</a:t>
              </a:r>
              <a:r>
                <a:rPr lang="en-US" altLang="en-US" sz="1050" b="1" dirty="0">
                  <a:solidFill>
                    <a:srgbClr val="000000"/>
                  </a:solidFill>
                  <a:cs typeface="Arial" charset="0"/>
                </a:rPr>
                <a:t>)</a:t>
              </a:r>
            </a:p>
            <a:p>
              <a:pPr marL="0" lvl="1" algn="just">
                <a:spcBef>
                  <a:spcPts val="75"/>
                </a:spcBef>
                <a:defRPr/>
              </a:pPr>
              <a:endParaRPr lang="en-GB" sz="1050" b="1" kern="0" dirty="0">
                <a:solidFill>
                  <a:srgbClr val="000000"/>
                </a:solidFill>
              </a:endParaRPr>
            </a:p>
            <a:p>
              <a:pPr marL="0" lvl="1" algn="just">
                <a:spcBef>
                  <a:spcPts val="75"/>
                </a:spcBef>
                <a:defRPr/>
              </a:pPr>
              <a:r>
                <a:rPr lang="en-GB" sz="1050" b="1" kern="0" dirty="0">
                  <a:solidFill>
                    <a:srgbClr val="000000"/>
                  </a:solidFill>
                </a:rPr>
                <a:t>Project Overview</a:t>
              </a:r>
              <a:r>
                <a:rPr lang="en-GB" sz="1050" b="1" dirty="0">
                  <a:solidFill>
                    <a:srgbClr val="FF0000"/>
                  </a:solidFill>
                </a:rPr>
                <a:t>:</a:t>
              </a:r>
              <a:r>
                <a:rPr lang="en-GB" sz="1050" b="1" dirty="0">
                  <a:solidFill>
                    <a:srgbClr val="000000"/>
                  </a:solidFill>
                </a:rPr>
                <a:t> </a:t>
              </a:r>
              <a:r>
                <a:rPr lang="en-US" sz="1050" dirty="0"/>
                <a:t>The Risk Division acts as guardian of the bank's risk appetite and provides independent risk oversight. The Division supports the business in shaping its risk profile, and aligning its strategy execution with shareholders' and regulatory requirements. </a:t>
              </a:r>
            </a:p>
            <a:p>
              <a:pPr marL="0" lvl="1" algn="just">
                <a:spcBef>
                  <a:spcPts val="75"/>
                </a:spcBef>
                <a:defRPr/>
              </a:pPr>
              <a:r>
                <a:rPr lang="en-GB" sz="1050" b="1" dirty="0">
                  <a:solidFill>
                    <a:srgbClr val="000000"/>
                  </a:solidFill>
                </a:rPr>
                <a:t>Role and Responsibilities: As a </a:t>
              </a:r>
              <a:r>
                <a:rPr lang="en-GB" sz="1050" dirty="0">
                  <a:solidFill>
                    <a:srgbClr val="000000"/>
                  </a:solidFill>
                </a:rPr>
                <a:t>Senior developer </a:t>
              </a:r>
              <a:r>
                <a:rPr lang="en-GB" sz="1050" dirty="0" err="1">
                  <a:solidFill>
                    <a:srgbClr val="000000"/>
                  </a:solidFill>
                </a:rPr>
                <a:t>sumeet</a:t>
              </a:r>
              <a:r>
                <a:rPr lang="en-GB" sz="1050" dirty="0">
                  <a:solidFill>
                    <a:srgbClr val="000000"/>
                  </a:solidFill>
                </a:rPr>
                <a:t> was responsible for </a:t>
              </a:r>
              <a:r>
                <a:rPr lang="en-GB" sz="1050" b="1" dirty="0">
                  <a:solidFill>
                    <a:srgbClr val="000000"/>
                  </a:solidFill>
                </a:rPr>
                <a:t> </a:t>
              </a:r>
              <a:r>
                <a:rPr lang="en-US" sz="1050" dirty="0">
                  <a:solidFill>
                    <a:prstClr val="black"/>
                  </a:solidFill>
                  <a:cs typeface="Times New Roman" panose="02020603050405020304" pitchFamily="18" charset="0"/>
                </a:rPr>
                <a:t>Analyzing </a:t>
              </a:r>
              <a:r>
                <a:rPr lang="en-US" sz="1050" dirty="0" err="1">
                  <a:solidFill>
                    <a:prstClr val="black"/>
                  </a:solidFill>
                  <a:cs typeface="Times New Roman" panose="02020603050405020304" pitchFamily="18" charset="0"/>
                </a:rPr>
                <a:t>Splunk</a:t>
              </a:r>
              <a:r>
                <a:rPr lang="en-US" sz="1050" dirty="0">
                  <a:solidFill>
                    <a:prstClr val="black"/>
                  </a:solidFill>
                  <a:cs typeface="Times New Roman" panose="02020603050405020304" pitchFamily="18" charset="0"/>
                </a:rPr>
                <a:t> Enterprise for POC and execution in the team for log analysis.</a:t>
              </a:r>
            </a:p>
            <a:p>
              <a:pPr marL="83344" lvl="1" indent="-83344" algn="just">
                <a:spcBef>
                  <a:spcPts val="75"/>
                </a:spcBef>
                <a:buFont typeface="Arial" panose="020B0604020202020204" pitchFamily="34" charset="0"/>
                <a:buChar char="•"/>
                <a:defRPr/>
              </a:pPr>
              <a:r>
                <a:rPr lang="en-US" sz="1050" dirty="0">
                  <a:solidFill>
                    <a:prstClr val="black"/>
                  </a:solidFill>
                  <a:cs typeface="Times New Roman" panose="02020603050405020304" pitchFamily="18" charset="0"/>
                </a:rPr>
                <a:t>Stabling and automating all the deployments environments for Hadoop environments using Cloudera parcels.</a:t>
              </a:r>
            </a:p>
            <a:p>
              <a:pPr marL="83344" lvl="1" indent="-83344" algn="just">
                <a:spcBef>
                  <a:spcPts val="75"/>
                </a:spcBef>
                <a:buFont typeface="Arial" panose="020B0604020202020204" pitchFamily="34" charset="0"/>
                <a:buChar char="•"/>
                <a:defRPr/>
              </a:pPr>
              <a:r>
                <a:rPr lang="en-US" sz="1050" dirty="0">
                  <a:solidFill>
                    <a:prstClr val="black"/>
                  </a:solidFill>
                  <a:cs typeface="Times New Roman" panose="02020603050405020304" pitchFamily="18" charset="0"/>
                </a:rPr>
                <a:t>Co-</a:t>
              </a:r>
              <a:r>
                <a:rPr lang="en-US" sz="1050" dirty="0" err="1">
                  <a:solidFill>
                    <a:prstClr val="black"/>
                  </a:solidFill>
                  <a:cs typeface="Times New Roman" panose="02020603050405020304" pitchFamily="18" charset="0"/>
                </a:rPr>
                <a:t>ordinating</a:t>
              </a:r>
              <a:r>
                <a:rPr lang="en-US" sz="1050" dirty="0">
                  <a:solidFill>
                    <a:prstClr val="black"/>
                  </a:solidFill>
                  <a:cs typeface="Times New Roman" panose="02020603050405020304" pitchFamily="18" charset="0"/>
                </a:rPr>
                <a:t> with the onshore and offshore counter parties for the project and execution details with DAST and AST teams.</a:t>
              </a:r>
            </a:p>
            <a:p>
              <a:pPr marL="0" lvl="1" algn="just">
                <a:spcBef>
                  <a:spcPts val="75"/>
                </a:spcBef>
                <a:defRPr/>
              </a:pPr>
              <a:endParaRPr lang="en-GB" sz="1050" b="1" kern="0" dirty="0">
                <a:solidFill>
                  <a:srgbClr val="000000"/>
                </a:solidFill>
              </a:endParaRPr>
            </a:p>
          </p:txBody>
        </p:sp>
        <p:sp>
          <p:nvSpPr>
            <p:cNvPr id="18" name="Text Box 5"/>
            <p:cNvSpPr txBox="1">
              <a:spLocks noChangeArrowheads="1"/>
            </p:cNvSpPr>
            <p:nvPr/>
          </p:nvSpPr>
          <p:spPr bwMode="auto">
            <a:xfrm>
              <a:off x="5636313" y="796511"/>
              <a:ext cx="1084462" cy="217537"/>
            </a:xfrm>
            <a:prstGeom prst="rect">
              <a:avLst/>
            </a:prstGeom>
            <a:solidFill>
              <a:srgbClr val="FFFFFF"/>
            </a:solidFill>
            <a:ln w="9525">
              <a:noFill/>
              <a:miter lim="800000"/>
              <a:headEnd/>
              <a:tailEnd type="none" w="med" len="lg"/>
            </a:ln>
          </p:spPr>
          <p:txBody>
            <a:bodyPr lIns="45720" rIns="45720"/>
            <a:lstStyle/>
            <a:p>
              <a:pPr>
                <a:lnSpc>
                  <a:spcPct val="85000"/>
                </a:lnSpc>
                <a:spcAft>
                  <a:spcPct val="50000"/>
                </a:spcAft>
                <a:defRPr/>
              </a:pPr>
              <a:r>
                <a:rPr lang="en-US" sz="1200" b="1" kern="0" dirty="0">
                  <a:solidFill>
                    <a:schemeClr val="accent2"/>
                  </a:solidFill>
                  <a:ea typeface="MS PGothic" pitchFamily="34" charset="-128"/>
                </a:rPr>
                <a:t>Select Experience</a:t>
              </a:r>
            </a:p>
          </p:txBody>
        </p:sp>
        <p:sp>
          <p:nvSpPr>
            <p:cNvPr id="19" name="AutoShape 7"/>
            <p:cNvSpPr>
              <a:spLocks noChangeArrowheads="1"/>
            </p:cNvSpPr>
            <p:nvPr/>
          </p:nvSpPr>
          <p:spPr bwMode="auto">
            <a:xfrm>
              <a:off x="1901649" y="4265484"/>
              <a:ext cx="3429794" cy="2351992"/>
            </a:xfrm>
            <a:prstGeom prst="roundRect">
              <a:avLst>
                <a:gd name="adj" fmla="val 6250"/>
              </a:avLst>
            </a:prstGeom>
            <a:solidFill>
              <a:srgbClr val="FFFFFF"/>
            </a:solidFill>
            <a:ln w="12700" algn="ctr">
              <a:solidFill>
                <a:schemeClr val="accent2"/>
              </a:solidFill>
              <a:round/>
              <a:headEnd/>
              <a:tailEnd type="none" w="med" len="lg"/>
            </a:ln>
          </p:spPr>
          <p:txBody>
            <a:bodyPr lIns="73152" tIns="182838" rIns="73152"/>
            <a:lstStyle/>
            <a:p>
              <a:pPr>
                <a:defRPr/>
              </a:pPr>
              <a:r>
                <a:rPr lang="en-US" sz="1200" b="1" dirty="0">
                  <a:solidFill>
                    <a:srgbClr val="000000"/>
                  </a:solidFill>
                </a:rPr>
                <a:t>Core Technical Skills:</a:t>
              </a:r>
            </a:p>
            <a:p>
              <a:pPr marL="111125" lvl="1" indent="-111125">
                <a:buClr>
                  <a:schemeClr val="tx1"/>
                </a:buClr>
                <a:buFontTx/>
                <a:buChar char="•"/>
                <a:tabLst>
                  <a:tab pos="2400300" algn="l"/>
                </a:tabLst>
                <a:defRPr/>
              </a:pPr>
              <a:r>
                <a:rPr lang="en-IN" sz="900" dirty="0">
                  <a:cs typeface="Calibri"/>
                </a:rPr>
                <a:t>Hadoop (HDFS and Map reduce)</a:t>
              </a:r>
            </a:p>
            <a:p>
              <a:pPr marL="111125" lvl="1" indent="-111125">
                <a:buClr>
                  <a:schemeClr val="tx1"/>
                </a:buClr>
                <a:buFontTx/>
                <a:buChar char="•"/>
                <a:tabLst>
                  <a:tab pos="2400300" algn="l"/>
                </a:tabLst>
                <a:defRPr/>
              </a:pPr>
              <a:r>
                <a:rPr lang="en-IN" sz="900" dirty="0">
                  <a:cs typeface="Calibri"/>
                </a:rPr>
                <a:t>Hortonworks and </a:t>
              </a:r>
              <a:r>
                <a:rPr lang="en-IN" sz="900" dirty="0" err="1">
                  <a:cs typeface="Calibri"/>
                </a:rPr>
                <a:t>cloudera</a:t>
              </a:r>
              <a:endParaRPr lang="en-IN" sz="900" dirty="0">
                <a:cs typeface="Calibri"/>
              </a:endParaRPr>
            </a:p>
            <a:p>
              <a:pPr marL="111125" lvl="1" indent="-111125">
                <a:buClr>
                  <a:schemeClr val="tx1"/>
                </a:buClr>
                <a:buFontTx/>
                <a:buChar char="•"/>
                <a:tabLst>
                  <a:tab pos="2400300" algn="l"/>
                </a:tabLst>
                <a:defRPr/>
              </a:pPr>
              <a:r>
                <a:rPr lang="en-IN" sz="900" dirty="0">
                  <a:cs typeface="Calibri"/>
                </a:rPr>
                <a:t>Hive and pig</a:t>
              </a:r>
            </a:p>
            <a:p>
              <a:pPr marL="111125" lvl="1" indent="-111125">
                <a:buClr>
                  <a:schemeClr val="tx1"/>
                </a:buClr>
                <a:buFontTx/>
                <a:buChar char="•"/>
                <a:tabLst>
                  <a:tab pos="2400300" algn="l"/>
                </a:tabLst>
                <a:defRPr/>
              </a:pPr>
              <a:r>
                <a:rPr lang="en-IN" sz="900" dirty="0" err="1">
                  <a:cs typeface="Calibri"/>
                </a:rPr>
                <a:t>Sqoop</a:t>
              </a:r>
              <a:r>
                <a:rPr lang="en-IN" sz="900" dirty="0">
                  <a:cs typeface="Calibri"/>
                </a:rPr>
                <a:t> and Flume</a:t>
              </a:r>
            </a:p>
            <a:p>
              <a:pPr marL="111125" lvl="1" indent="-111125">
                <a:buClr>
                  <a:schemeClr val="tx1"/>
                </a:buClr>
                <a:buFontTx/>
                <a:buChar char="•"/>
                <a:tabLst>
                  <a:tab pos="2400300" algn="l"/>
                </a:tabLst>
                <a:defRPr/>
              </a:pPr>
              <a:r>
                <a:rPr lang="en-IN" sz="900" dirty="0">
                  <a:cs typeface="Calibri"/>
                </a:rPr>
                <a:t>Spark streaming, core spark and Spark SQL</a:t>
              </a:r>
            </a:p>
            <a:p>
              <a:pPr marL="111125" lvl="1" indent="-111125">
                <a:buClr>
                  <a:schemeClr val="tx1"/>
                </a:buClr>
                <a:buFontTx/>
                <a:buChar char="•"/>
                <a:tabLst>
                  <a:tab pos="2400300" algn="l"/>
                </a:tabLst>
                <a:defRPr/>
              </a:pPr>
              <a:r>
                <a:rPr lang="en-IN" sz="900" dirty="0">
                  <a:cs typeface="Calibri"/>
                </a:rPr>
                <a:t>Scala and java</a:t>
              </a:r>
            </a:p>
            <a:p>
              <a:pPr marL="111125" lvl="1" indent="-111125">
                <a:buClr>
                  <a:schemeClr val="tx1"/>
                </a:buClr>
                <a:buFontTx/>
                <a:buChar char="•"/>
                <a:tabLst>
                  <a:tab pos="2400300" algn="l"/>
                </a:tabLst>
                <a:defRPr/>
              </a:pPr>
              <a:r>
                <a:rPr lang="en-IN" sz="900" dirty="0">
                  <a:cs typeface="Calibri"/>
                </a:rPr>
                <a:t>Oracle</a:t>
              </a:r>
            </a:p>
            <a:p>
              <a:pPr marL="111125" lvl="1" indent="-111125">
                <a:buClr>
                  <a:schemeClr val="tx1"/>
                </a:buClr>
                <a:buFontTx/>
                <a:buChar char="•"/>
                <a:tabLst>
                  <a:tab pos="2400300" algn="l"/>
                </a:tabLst>
                <a:defRPr/>
              </a:pPr>
              <a:r>
                <a:rPr lang="en-IN" sz="900" dirty="0">
                  <a:cs typeface="Calibri"/>
                </a:rPr>
                <a:t>SBT, MAVEN</a:t>
              </a:r>
            </a:p>
            <a:p>
              <a:pPr marL="111125" lvl="1" indent="-111125">
                <a:buClr>
                  <a:schemeClr val="tx1"/>
                </a:buClr>
                <a:buFontTx/>
                <a:buChar char="•"/>
                <a:tabLst>
                  <a:tab pos="2400300" algn="l"/>
                </a:tabLst>
                <a:defRPr/>
              </a:pPr>
              <a:r>
                <a:rPr lang="en-IN" sz="900" dirty="0">
                  <a:cs typeface="Calibri"/>
                </a:rPr>
                <a:t>Jenkins</a:t>
              </a:r>
            </a:p>
            <a:p>
              <a:pPr marL="111125" lvl="1" indent="-111125">
                <a:buClr>
                  <a:schemeClr val="tx1"/>
                </a:buClr>
                <a:buFontTx/>
                <a:buChar char="•"/>
                <a:tabLst>
                  <a:tab pos="2400300" algn="l"/>
                </a:tabLst>
                <a:defRPr/>
              </a:pPr>
              <a:r>
                <a:rPr lang="en-IN" sz="900">
                  <a:cs typeface="Calibri"/>
                </a:rPr>
                <a:t>Git</a:t>
              </a:r>
              <a:endParaRPr lang="en-IN" sz="900" dirty="0">
                <a:cs typeface="Calibri"/>
              </a:endParaRPr>
            </a:p>
            <a:p>
              <a:pPr marL="111125" lvl="1" indent="-111125">
                <a:buClr>
                  <a:schemeClr val="tx1"/>
                </a:buClr>
                <a:buFontTx/>
                <a:buChar char="•"/>
                <a:tabLst>
                  <a:tab pos="2400300" algn="l"/>
                </a:tabLst>
                <a:defRPr/>
              </a:pPr>
              <a:endParaRPr lang="en-US" sz="900" dirty="0">
                <a:cs typeface="Calibri"/>
              </a:endParaRPr>
            </a:p>
          </p:txBody>
        </p:sp>
        <p:sp>
          <p:nvSpPr>
            <p:cNvPr id="20" name="Text Box 8"/>
            <p:cNvSpPr txBox="1">
              <a:spLocks noChangeArrowheads="1"/>
            </p:cNvSpPr>
            <p:nvPr/>
          </p:nvSpPr>
          <p:spPr bwMode="auto">
            <a:xfrm>
              <a:off x="2092010" y="4145796"/>
              <a:ext cx="633397" cy="220714"/>
            </a:xfrm>
            <a:prstGeom prst="rect">
              <a:avLst/>
            </a:prstGeom>
            <a:solidFill>
              <a:srgbClr val="FFFFFF"/>
            </a:solidFill>
            <a:ln w="9525">
              <a:noFill/>
              <a:miter lim="800000"/>
              <a:headEnd/>
              <a:tailEnd type="none" w="med" len="lg"/>
            </a:ln>
          </p:spPr>
          <p:txBody>
            <a:bodyPr lIns="45720" rIns="45720"/>
            <a:lstStyle/>
            <a:p>
              <a:pPr>
                <a:lnSpc>
                  <a:spcPct val="85000"/>
                </a:lnSpc>
                <a:spcAft>
                  <a:spcPct val="50000"/>
                </a:spcAft>
                <a:defRPr/>
              </a:pPr>
              <a:r>
                <a:rPr lang="en-US" sz="1200" b="1" kern="0" dirty="0">
                  <a:solidFill>
                    <a:schemeClr val="accent2"/>
                  </a:solidFill>
                  <a:ea typeface="MS PGothic" pitchFamily="34" charset="-128"/>
                </a:rPr>
                <a:t>Expertise</a:t>
              </a:r>
            </a:p>
          </p:txBody>
        </p:sp>
      </p:grpSp>
    </p:spTree>
    <p:extLst>
      <p:ext uri="{BB962C8B-B14F-4D97-AF65-F5344CB8AC3E}">
        <p14:creationId xmlns:p14="http://schemas.microsoft.com/office/powerpoint/2010/main" val="3376789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5D29F1C96B214BBFF391A4D442AD8E" ma:contentTypeVersion="0" ma:contentTypeDescription="Create a new document." ma:contentTypeScope="" ma:versionID="aa57ee636886a0758c6bd75363ae6f77">
  <xsd:schema xmlns:xsd="http://www.w3.org/2001/XMLSchema" xmlns:xs="http://www.w3.org/2001/XMLSchema" xmlns:p="http://schemas.microsoft.com/office/2006/metadata/properties" targetNamespace="http://schemas.microsoft.com/office/2006/metadata/properties" ma:root="true" ma:fieldsID="dd334dd837b779e15121a9dd0edf7ed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F7CFD3-411A-4C0A-A05C-CAE2A7E7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9E290D5-502F-4B45-8FA9-B42CECF3EA8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1CA13C4-6B93-48E9-81D9-6538FBC3DE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TotalTime>
  <Words>337</Words>
  <Application>Microsoft Office PowerPoint</Application>
  <PresentationFormat>Widescreen</PresentationFormat>
  <Paragraphs>49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MS PGothic</vt: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Ashish ah</dc:creator>
  <cp:lastModifiedBy>Agrawal, Sumeet</cp:lastModifiedBy>
  <cp:revision>11</cp:revision>
  <dcterms:created xsi:type="dcterms:W3CDTF">2016-08-26T10:22:35Z</dcterms:created>
  <dcterms:modified xsi:type="dcterms:W3CDTF">2017-07-25T13:18:09Z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0x0101005D5D29F1C96B214BBFF391A4D442AD8E</vt:lpwstr>
  </property>
</Properties>
</file>