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85" r:id="rId2"/>
    <p:sldId id="287" r:id="rId3"/>
    <p:sldId id="303" r:id="rId4"/>
    <p:sldId id="304" r:id="rId5"/>
    <p:sldId id="306" r:id="rId6"/>
    <p:sldId id="307" r:id="rId7"/>
    <p:sldId id="308" r:id="rId8"/>
    <p:sldId id="309" r:id="rId9"/>
    <p:sldId id="315" r:id="rId10"/>
    <p:sldId id="316" r:id="rId11"/>
    <p:sldId id="310" r:id="rId12"/>
    <p:sldId id="311" r:id="rId13"/>
    <p:sldId id="312" r:id="rId14"/>
    <p:sldId id="314" r:id="rId15"/>
    <p:sldId id="319" r:id="rId16"/>
    <p:sldId id="317" r:id="rId17"/>
    <p:sldId id="320" r:id="rId18"/>
    <p:sldId id="318" r:id="rId19"/>
    <p:sldId id="321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기능반" initials="기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5F5F5F"/>
    <a:srgbClr val="C4C4C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9325" autoAdjust="0"/>
  </p:normalViewPr>
  <p:slideViewPr>
    <p:cSldViewPr>
      <p:cViewPr>
        <p:scale>
          <a:sx n="66" d="100"/>
          <a:sy n="66" d="100"/>
        </p:scale>
        <p:origin x="-846" y="-2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0CED1-0BD3-437E-982C-E8005E10CB37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64E85E-8821-4C68-8974-5856219E9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362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도메인이 </a:t>
            </a:r>
            <a:r>
              <a:rPr lang="ko-KR" altLang="en-US" dirty="0" err="1" smtClean="0"/>
              <a:t>원자값</a:t>
            </a:r>
            <a:endParaRPr lang="en-US" altLang="ko-KR" dirty="0" smtClean="0"/>
          </a:p>
          <a:p>
            <a:r>
              <a:rPr lang="ko-KR" altLang="en-US" dirty="0" smtClean="0"/>
              <a:t>부분적 함수 종속성 제거</a:t>
            </a:r>
            <a:endParaRPr lang="en-US" altLang="ko-KR" dirty="0" smtClean="0"/>
          </a:p>
          <a:p>
            <a:r>
              <a:rPr lang="ko-KR" altLang="en-US" dirty="0" smtClean="0"/>
              <a:t>이행적 함수 종속성 제거</a:t>
            </a:r>
            <a:endParaRPr lang="en-US" altLang="ko-KR" dirty="0" smtClean="0"/>
          </a:p>
          <a:p>
            <a:r>
              <a:rPr lang="ko-KR" altLang="en-US" dirty="0" smtClean="0"/>
              <a:t>결정자면서 </a:t>
            </a:r>
            <a:r>
              <a:rPr lang="ko-KR" altLang="en-US" dirty="0" err="1" smtClean="0"/>
              <a:t>후보키가</a:t>
            </a:r>
            <a:r>
              <a:rPr lang="ko-KR" altLang="en-US" dirty="0" smtClean="0"/>
              <a:t> 아닌 것 제거</a:t>
            </a:r>
            <a:endParaRPr lang="en-US" altLang="ko-KR" dirty="0" smtClean="0"/>
          </a:p>
          <a:p>
            <a:r>
              <a:rPr lang="ko-KR" altLang="en-US" dirty="0" err="1" smtClean="0"/>
              <a:t>다치종속제거</a:t>
            </a:r>
            <a:endParaRPr lang="en-US" altLang="ko-KR" dirty="0" smtClean="0"/>
          </a:p>
          <a:p>
            <a:r>
              <a:rPr lang="ko-KR" altLang="en-US" smtClean="0"/>
              <a:t>조인종속성</a:t>
            </a:r>
            <a:r>
              <a:rPr lang="ko-KR" altLang="en-US" baseline="0" smtClean="0"/>
              <a:t> 이용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4E85E-8821-4C68-8974-5856219E9FF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9808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3065043" y="1819936"/>
            <a:ext cx="5535155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600" b="1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altLang="ko-KR" smtClean="0"/>
              <a:t>(</a:t>
            </a:r>
            <a:r>
              <a:rPr lang="ko-KR" altLang="en-US" smtClean="0"/>
              <a:t>과목명</a:t>
            </a:r>
            <a:r>
              <a:rPr lang="en-US" altLang="ko-KR" smtClean="0"/>
              <a:t>)_(</a:t>
            </a:r>
            <a:r>
              <a:rPr lang="ko-KR" altLang="en-US" err="1" smtClean="0"/>
              <a:t>학습모듈명</a:t>
            </a:r>
            <a:r>
              <a:rPr lang="en-US" altLang="ko-KR" smtClean="0"/>
              <a:t>)_</a:t>
            </a:r>
            <a:r>
              <a:rPr lang="ko-KR" altLang="en-US" smtClean="0"/>
              <a:t>학습 </a:t>
            </a:r>
            <a:r>
              <a:rPr lang="en-US" altLang="ko-KR" smtClean="0"/>
              <a:t>[</a:t>
            </a:r>
            <a:r>
              <a:rPr lang="ko-KR" altLang="en-US" smtClean="0"/>
              <a:t>번호</a:t>
            </a:r>
            <a:r>
              <a:rPr lang="en-US" altLang="ko-KR" smtClean="0"/>
              <a:t>]_</a:t>
            </a:r>
            <a:r>
              <a:rPr lang="ko-KR" altLang="en-US" smtClean="0"/>
              <a:t>유형 </a:t>
            </a:r>
            <a:r>
              <a:rPr lang="en-US" altLang="ko-KR" smtClean="0"/>
              <a:t>Ⅱ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10456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altLang="ko-KR" smtClean="0"/>
              <a:t>(</a:t>
            </a:r>
            <a:r>
              <a:rPr lang="ko-KR" altLang="en-US" smtClean="0"/>
              <a:t>과목명</a:t>
            </a:r>
            <a:r>
              <a:rPr lang="en-US" altLang="ko-KR" smtClean="0"/>
              <a:t>)_(</a:t>
            </a:r>
            <a:r>
              <a:rPr lang="ko-KR" altLang="en-US" err="1" smtClean="0"/>
              <a:t>학습모듈명</a:t>
            </a:r>
            <a:r>
              <a:rPr lang="en-US" altLang="ko-KR" smtClean="0"/>
              <a:t>)_</a:t>
            </a:r>
            <a:r>
              <a:rPr lang="ko-KR" altLang="en-US" smtClean="0"/>
              <a:t>학습 </a:t>
            </a:r>
            <a:r>
              <a:rPr lang="en-US" altLang="ko-KR" smtClean="0"/>
              <a:t>[</a:t>
            </a:r>
            <a:r>
              <a:rPr lang="ko-KR" altLang="en-US" smtClean="0"/>
              <a:t>번호</a:t>
            </a:r>
            <a:r>
              <a:rPr lang="en-US" altLang="ko-KR" smtClean="0"/>
              <a:t>]_</a:t>
            </a:r>
            <a:r>
              <a:rPr lang="ko-KR" altLang="en-US" smtClean="0"/>
              <a:t>유형 </a:t>
            </a:r>
            <a:r>
              <a:rPr lang="en-US" altLang="ko-KR" smtClean="0"/>
              <a:t>Ⅱ</a:t>
            </a:r>
            <a:endParaRPr lang="ko-KR" altLang="en-US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09320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6237312"/>
            <a:ext cx="3574257" cy="62068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6237971"/>
            <a:ext cx="9146380" cy="62002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423620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US" altLang="ko-KR" smtClean="0"/>
              <a:t>(</a:t>
            </a:r>
            <a:r>
              <a:rPr lang="ko-KR" altLang="en-US" smtClean="0"/>
              <a:t>과목명</a:t>
            </a:r>
            <a:r>
              <a:rPr lang="en-US" altLang="ko-KR" smtClean="0"/>
              <a:t>)_(</a:t>
            </a:r>
            <a:r>
              <a:rPr lang="ko-KR" altLang="en-US" err="1" smtClean="0"/>
              <a:t>학습모듈명</a:t>
            </a:r>
            <a:r>
              <a:rPr lang="en-US" altLang="ko-KR" smtClean="0"/>
              <a:t>)_</a:t>
            </a:r>
            <a:r>
              <a:rPr lang="ko-KR" altLang="en-US" smtClean="0"/>
              <a:t>학습 </a:t>
            </a:r>
            <a:r>
              <a:rPr lang="en-US" altLang="ko-KR" smtClean="0"/>
              <a:t>[</a:t>
            </a:r>
            <a:r>
              <a:rPr lang="ko-KR" altLang="en-US" smtClean="0"/>
              <a:t>번호</a:t>
            </a:r>
            <a:r>
              <a:rPr lang="en-US" altLang="ko-KR" smtClean="0"/>
              <a:t>]_</a:t>
            </a:r>
            <a:r>
              <a:rPr lang="ko-KR" altLang="en-US" smtClean="0"/>
              <a:t>유형 </a:t>
            </a:r>
            <a:r>
              <a:rPr lang="en-US" altLang="ko-KR" smtClean="0"/>
              <a:t>Ⅱ</a:t>
            </a:r>
            <a:endParaRPr lang="ko-KR" altLang="en-US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309320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dt="0"/>
  <p:txStyles>
    <p:titleStyle>
      <a:lvl1pPr algn="l" defTabSz="914400" rtl="0" eaLnBrk="1" latinLnBrk="1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 rot="19140000">
            <a:off x="802268" y="1690702"/>
            <a:ext cx="5769651" cy="1204306"/>
          </a:xfrm>
        </p:spPr>
        <p:txBody>
          <a:bodyPr/>
          <a:lstStyle/>
          <a:p>
            <a:r>
              <a:rPr lang="ko-KR" altLang="en-US" b="1" dirty="0" smtClean="0"/>
              <a:t>정규화</a:t>
            </a:r>
            <a:r>
              <a:rPr lang="en-US" altLang="ko-KR" b="1" dirty="0" smtClean="0"/>
              <a:t>(normalization)</a:t>
            </a:r>
            <a:endParaRPr lang="ko-KR" altLang="en-US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2020 DBMS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247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1</a:t>
            </a:r>
            <a:r>
              <a:rPr lang="ko-KR" altLang="en-US" b="1" dirty="0" smtClean="0"/>
              <a:t>차 정규형 </a:t>
            </a:r>
            <a:r>
              <a:rPr lang="en-US" altLang="ko-KR" b="1" dirty="0" smtClean="0"/>
              <a:t>#3</a:t>
            </a:r>
            <a:endParaRPr lang="ko-KR" altLang="en-US" b="1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 smtClean="0"/>
              <a:t>_</a:t>
            </a:r>
            <a:r>
              <a:rPr lang="ko-KR" altLang="en-US" dirty="0" smtClean="0"/>
              <a:t>정규화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10</a:t>
            </a:fld>
            <a:endParaRPr lang="ko-KR" alt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0951644"/>
              </p:ext>
            </p:extLst>
          </p:nvPr>
        </p:nvGraphicFramePr>
        <p:xfrm>
          <a:off x="971600" y="4311104"/>
          <a:ext cx="3240360" cy="1440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080120"/>
                <a:gridCol w="1080120"/>
                <a:gridCol w="1080120"/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u="sng" dirty="0" smtClean="0">
                          <a:solidFill>
                            <a:srgbClr val="FF0000"/>
                          </a:solidFill>
                        </a:rPr>
                        <a:t>학번</a:t>
                      </a:r>
                      <a:endParaRPr lang="ko-KR" altLang="en-US" sz="1400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u="none" dirty="0" smtClean="0">
                          <a:solidFill>
                            <a:schemeClr val="tx1"/>
                          </a:solidFill>
                        </a:rPr>
                        <a:t>성명</a:t>
                      </a:r>
                      <a:endParaRPr lang="ko-KR" altLang="en-US" sz="14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u="none" dirty="0" smtClean="0">
                          <a:solidFill>
                            <a:schemeClr val="tx1"/>
                          </a:solidFill>
                        </a:rPr>
                        <a:t>학과</a:t>
                      </a:r>
                      <a:endParaRPr lang="ko-KR" altLang="en-US" sz="14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10101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앨리스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영문학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10102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제임스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국문학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10103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아놀드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체육학</a:t>
                      </a:r>
                      <a:endParaRPr lang="ko-KR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535021"/>
              </p:ext>
            </p:extLst>
          </p:nvPr>
        </p:nvGraphicFramePr>
        <p:xfrm>
          <a:off x="971600" y="1808832"/>
          <a:ext cx="5818248" cy="1800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54562"/>
                <a:gridCol w="1454562"/>
                <a:gridCol w="1454562"/>
                <a:gridCol w="1454562"/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u="none" dirty="0" smtClean="0">
                          <a:solidFill>
                            <a:schemeClr val="tx1"/>
                          </a:solidFill>
                        </a:rPr>
                        <a:t>학번</a:t>
                      </a:r>
                      <a:endParaRPr lang="ko-KR" altLang="en-US" sz="14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성명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u="none" dirty="0" smtClean="0">
                          <a:solidFill>
                            <a:schemeClr val="tx1"/>
                          </a:solidFill>
                        </a:rPr>
                        <a:t>학과</a:t>
                      </a:r>
                      <a:endParaRPr lang="ko-KR" altLang="en-US" sz="14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과목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10101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앨리스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영문학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Reading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10101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앨리스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영문학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Grammar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10102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제임스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국문학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고전문학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10103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아놀드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체육학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재활</a:t>
                      </a:r>
                      <a:endParaRPr lang="ko-KR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137552"/>
              </p:ext>
            </p:extLst>
          </p:nvPr>
        </p:nvGraphicFramePr>
        <p:xfrm>
          <a:off x="4572000" y="4311104"/>
          <a:ext cx="3240360" cy="1800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080120"/>
                <a:gridCol w="1080120"/>
                <a:gridCol w="1080120"/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u="sng" dirty="0" smtClean="0">
                          <a:solidFill>
                            <a:srgbClr val="FF0000"/>
                          </a:solidFill>
                        </a:rPr>
                        <a:t>번호</a:t>
                      </a:r>
                      <a:endParaRPr lang="ko-KR" altLang="en-US" sz="1400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u="none" dirty="0" smtClean="0">
                          <a:solidFill>
                            <a:schemeClr val="tx1"/>
                          </a:solidFill>
                        </a:rPr>
                        <a:t>학번</a:t>
                      </a:r>
                      <a:endParaRPr lang="ko-KR" altLang="en-US" sz="14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과목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10101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Reading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10101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Grammar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10102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고전문학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10103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재활</a:t>
                      </a:r>
                      <a:endParaRPr lang="ko-KR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0" name="내용 개체 틀 2"/>
          <p:cNvSpPr txBox="1">
            <a:spLocks/>
          </p:cNvSpPr>
          <p:nvPr/>
        </p:nvSpPr>
        <p:spPr>
          <a:xfrm>
            <a:off x="822960" y="1268760"/>
            <a:ext cx="7520940" cy="4561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§"/>
            </a:pPr>
            <a:r>
              <a:rPr lang="ko-KR" altLang="en-US" dirty="0"/>
              <a:t>테이블은 레코드를 유일하게 식별할 </a:t>
            </a:r>
            <a:r>
              <a:rPr lang="ko-KR" altLang="en-US" dirty="0" err="1"/>
              <a:t>기본키를</a:t>
            </a:r>
            <a:r>
              <a:rPr lang="ko-KR" altLang="en-US" dirty="0"/>
              <a:t> 가져야 한다</a:t>
            </a:r>
            <a:r>
              <a:rPr lang="en-US" altLang="ko-KR" dirty="0" smtClean="0"/>
              <a:t>.</a:t>
            </a:r>
          </a:p>
        </p:txBody>
      </p:sp>
      <p:sp>
        <p:nvSpPr>
          <p:cNvPr id="13" name="아래쪽 화살표 12"/>
          <p:cNvSpPr/>
          <p:nvPr/>
        </p:nvSpPr>
        <p:spPr>
          <a:xfrm>
            <a:off x="3923928" y="3717032"/>
            <a:ext cx="936104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59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2</a:t>
            </a:r>
            <a:r>
              <a:rPr lang="ko-KR" altLang="en-US" b="1" dirty="0" smtClean="0"/>
              <a:t>차 정규형</a:t>
            </a:r>
            <a:endParaRPr lang="ko-KR" altLang="en-US" b="1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 smtClean="0"/>
              <a:t>_</a:t>
            </a:r>
            <a:r>
              <a:rPr lang="ko-KR" altLang="en-US" dirty="0" smtClean="0"/>
              <a:t>정규화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637472" cy="1032227"/>
          </a:xfrm>
        </p:spPr>
        <p:txBody>
          <a:bodyPr>
            <a:noAutofit/>
          </a:bodyPr>
          <a:lstStyle/>
          <a:p>
            <a:pPr>
              <a:lnSpc>
                <a:spcPts val="1600"/>
              </a:lnSpc>
              <a:buFont typeface="Wingdings" pitchFamily="2" charset="2"/>
              <a:buChar char="§"/>
            </a:pPr>
            <a:r>
              <a:rPr lang="en-US" altLang="ko-KR" dirty="0" smtClean="0"/>
              <a:t>2</a:t>
            </a:r>
            <a:r>
              <a:rPr lang="ko-KR" altLang="en-US" dirty="0" smtClean="0"/>
              <a:t>개 이상의 칼럼으로 만든 </a:t>
            </a:r>
            <a:r>
              <a:rPr lang="ko-KR" altLang="en-US" dirty="0" err="1" smtClean="0"/>
              <a:t>기본키를</a:t>
            </a:r>
            <a:r>
              <a:rPr lang="ko-KR" altLang="en-US" dirty="0" smtClean="0"/>
              <a:t> 사용할 때만 발생한다</a:t>
            </a:r>
            <a:r>
              <a:rPr lang="en-US" altLang="ko-KR" dirty="0" smtClean="0"/>
              <a:t>.</a:t>
            </a:r>
          </a:p>
          <a:p>
            <a:pPr>
              <a:lnSpc>
                <a:spcPts val="1600"/>
              </a:lnSpc>
              <a:buFont typeface="Wingdings" pitchFamily="2" charset="2"/>
              <a:buChar char="§"/>
            </a:pPr>
            <a:r>
              <a:rPr lang="en-US" altLang="ko-KR" dirty="0" smtClean="0"/>
              <a:t>1</a:t>
            </a:r>
            <a:r>
              <a:rPr lang="ko-KR" altLang="en-US" dirty="0" smtClean="0"/>
              <a:t>개 칼럼으로 만든 </a:t>
            </a:r>
            <a:r>
              <a:rPr lang="ko-KR" altLang="en-US" dirty="0" err="1" smtClean="0"/>
              <a:t>기본키를</a:t>
            </a:r>
            <a:r>
              <a:rPr lang="ko-KR" altLang="en-US" dirty="0" smtClean="0"/>
              <a:t> 사용하면 </a:t>
            </a:r>
            <a:r>
              <a:rPr lang="en-US" altLang="ko-KR" dirty="0" smtClean="0"/>
              <a:t>2</a:t>
            </a:r>
            <a:r>
              <a:rPr lang="ko-KR" altLang="en-US" dirty="0" smtClean="0"/>
              <a:t>차 정규형을 만족한다</a:t>
            </a:r>
            <a:r>
              <a:rPr lang="en-US" altLang="ko-KR" dirty="0" smtClean="0"/>
              <a:t>.</a:t>
            </a:r>
          </a:p>
          <a:p>
            <a:pPr>
              <a:lnSpc>
                <a:spcPts val="1600"/>
              </a:lnSpc>
              <a:buFont typeface="Wingdings" pitchFamily="2" charset="2"/>
              <a:buChar char="§"/>
            </a:pPr>
            <a:r>
              <a:rPr lang="en-US" altLang="ko-KR" dirty="0" smtClean="0"/>
              <a:t>2</a:t>
            </a:r>
            <a:r>
              <a:rPr lang="ko-KR" altLang="en-US" dirty="0" smtClean="0"/>
              <a:t>개 칼럼에서 특정 칼럼에만 종속된 칼럼</a:t>
            </a:r>
            <a:r>
              <a:rPr lang="en-US" altLang="ko-KR" dirty="0" smtClean="0"/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부분적 종속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 없어야 한다</a:t>
            </a:r>
            <a:r>
              <a:rPr lang="en-US" altLang="ko-KR" dirty="0" smtClean="0"/>
              <a:t>.</a:t>
            </a:r>
          </a:p>
          <a:p>
            <a:pPr lvl="2">
              <a:lnSpc>
                <a:spcPts val="1600"/>
              </a:lnSpc>
              <a:buFont typeface="Wingdings" pitchFamily="2" charset="2"/>
              <a:buChar char="ü"/>
            </a:pPr>
            <a:r>
              <a:rPr lang="ko-KR" altLang="en-US" dirty="0" smtClean="0"/>
              <a:t>나이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종속자</a:t>
            </a:r>
            <a:r>
              <a:rPr lang="en-US" altLang="ko-KR" dirty="0" smtClean="0"/>
              <a:t>)</a:t>
            </a:r>
            <a:r>
              <a:rPr lang="ko-KR" altLang="en-US" dirty="0" smtClean="0"/>
              <a:t>는 학과의 영향은 없지만 성명</a:t>
            </a:r>
            <a:r>
              <a:rPr lang="en-US" altLang="ko-KR" dirty="0" smtClean="0"/>
              <a:t>(</a:t>
            </a:r>
            <a:r>
              <a:rPr lang="ko-KR" altLang="en-US" dirty="0" smtClean="0"/>
              <a:t>결정자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영향을 받기 때문에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성명과 나이를 따로 분리해야 한다</a:t>
            </a:r>
            <a:r>
              <a:rPr lang="en-US" altLang="ko-KR" dirty="0" smtClean="0"/>
              <a:t>.</a:t>
            </a:r>
          </a:p>
        </p:txBody>
      </p:sp>
      <p:sp>
        <p:nvSpPr>
          <p:cNvPr id="8" name="아래쪽 화살표 7"/>
          <p:cNvSpPr/>
          <p:nvPr/>
        </p:nvSpPr>
        <p:spPr>
          <a:xfrm>
            <a:off x="3995936" y="4275088"/>
            <a:ext cx="936104" cy="162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2708445"/>
              </p:ext>
            </p:extLst>
          </p:nvPr>
        </p:nvGraphicFramePr>
        <p:xfrm>
          <a:off x="971601" y="2544688"/>
          <a:ext cx="7272807" cy="16764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80038"/>
                <a:gridCol w="1480038"/>
                <a:gridCol w="1480038"/>
                <a:gridCol w="2832693"/>
              </a:tblGrid>
              <a:tr h="3132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u="sng" dirty="0" smtClean="0">
                          <a:solidFill>
                            <a:srgbClr val="FF0000"/>
                          </a:solidFill>
                        </a:rPr>
                        <a:t>성명</a:t>
                      </a:r>
                      <a:endParaRPr lang="ko-KR" altLang="en-US" sz="1600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나이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u="sng" dirty="0" smtClean="0">
                          <a:solidFill>
                            <a:srgbClr val="FF0000"/>
                          </a:solidFill>
                        </a:rPr>
                        <a:t>학과</a:t>
                      </a:r>
                      <a:endParaRPr lang="ko-KR" altLang="en-US" sz="1600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과목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3132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앨리스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영문학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Reading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3132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앨리스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영문학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Grammar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3132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제임스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국문학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고전문학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3132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아놀드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체육학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재활</a:t>
                      </a:r>
                      <a:endParaRPr lang="ko-KR" altLang="en-US" sz="16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794716"/>
              </p:ext>
            </p:extLst>
          </p:nvPr>
        </p:nvGraphicFramePr>
        <p:xfrm>
          <a:off x="971600" y="4536152"/>
          <a:ext cx="2960076" cy="13411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80038"/>
                <a:gridCol w="1480038"/>
              </a:tblGrid>
              <a:tr h="3213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u="sng" dirty="0" smtClean="0">
                          <a:solidFill>
                            <a:srgbClr val="FF0000"/>
                          </a:solidFill>
                        </a:rPr>
                        <a:t>성명</a:t>
                      </a:r>
                      <a:endParaRPr lang="ko-KR" altLang="en-US" sz="1600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나이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3213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앨리스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20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3213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제임스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21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3213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아놀드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22</a:t>
                      </a:r>
                      <a:endParaRPr lang="ko-KR" altLang="en-US" sz="16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606519"/>
              </p:ext>
            </p:extLst>
          </p:nvPr>
        </p:nvGraphicFramePr>
        <p:xfrm>
          <a:off x="4211961" y="4536152"/>
          <a:ext cx="4032447" cy="16764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177463"/>
                <a:gridCol w="1177463"/>
                <a:gridCol w="1677521"/>
              </a:tblGrid>
              <a:tr h="3168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u="sng" dirty="0" smtClean="0">
                          <a:solidFill>
                            <a:srgbClr val="FF0000"/>
                          </a:solidFill>
                        </a:rPr>
                        <a:t>성명</a:t>
                      </a:r>
                      <a:endParaRPr lang="ko-KR" altLang="en-US" sz="1600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u="sng" dirty="0" smtClean="0">
                          <a:solidFill>
                            <a:srgbClr val="FF0000"/>
                          </a:solidFill>
                        </a:rPr>
                        <a:t>학과</a:t>
                      </a:r>
                      <a:endParaRPr lang="ko-KR" altLang="en-US" sz="1600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과목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3168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앨리스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영문학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Reading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3168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앨리스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영문학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Grammar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3168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제임스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국문학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고전문학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3168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아놀드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체육학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재활</a:t>
                      </a:r>
                      <a:endParaRPr lang="ko-KR" altLang="en-US" sz="16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49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3</a:t>
            </a:r>
            <a:r>
              <a:rPr lang="ko-KR" altLang="en-US" b="1" dirty="0" smtClean="0"/>
              <a:t>차 정규형</a:t>
            </a:r>
            <a:endParaRPr lang="ko-KR" altLang="en-US" b="1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 smtClean="0"/>
              <a:t>_</a:t>
            </a:r>
            <a:r>
              <a:rPr lang="ko-KR" altLang="en-US" dirty="0" smtClean="0"/>
              <a:t>정규화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637472" cy="1032227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§"/>
            </a:pPr>
            <a:r>
              <a:rPr lang="ko-KR" altLang="en-US" dirty="0" err="1" smtClean="0"/>
              <a:t>기본키를</a:t>
            </a:r>
            <a:r>
              <a:rPr lang="ko-KR" altLang="en-US" dirty="0" smtClean="0"/>
              <a:t> 제외한 다른 칼럼들 간의 이행적 함수 종속을 없애는 과정이다</a:t>
            </a:r>
            <a:r>
              <a:rPr lang="en-US" altLang="ko-KR" dirty="0" smtClean="0"/>
              <a:t>.</a:t>
            </a:r>
          </a:p>
          <a:p>
            <a:pPr lvl="2">
              <a:buFont typeface="Wingdings" pitchFamily="2" charset="2"/>
              <a:buChar char="ü"/>
            </a:pPr>
            <a:r>
              <a:rPr lang="ko-KR" altLang="en-US" dirty="0" smtClean="0"/>
              <a:t>학교에 따라 학교연락처가 영향을 받으므로 따로 분리해야 한다</a:t>
            </a:r>
            <a:r>
              <a:rPr lang="en-US" altLang="ko-KR" dirty="0" smtClean="0"/>
              <a:t>.</a:t>
            </a:r>
          </a:p>
        </p:txBody>
      </p:sp>
      <p:sp>
        <p:nvSpPr>
          <p:cNvPr id="8" name="아래쪽 화살표 7"/>
          <p:cNvSpPr/>
          <p:nvPr/>
        </p:nvSpPr>
        <p:spPr>
          <a:xfrm>
            <a:off x="3995936" y="3717032"/>
            <a:ext cx="936104" cy="162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738231"/>
              </p:ext>
            </p:extLst>
          </p:nvPr>
        </p:nvGraphicFramePr>
        <p:xfrm>
          <a:off x="971601" y="1772816"/>
          <a:ext cx="7272807" cy="172819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80038"/>
                <a:gridCol w="1480038"/>
                <a:gridCol w="1480038"/>
                <a:gridCol w="2832693"/>
              </a:tblGrid>
              <a:tr h="3456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u="sng" dirty="0" smtClean="0">
                          <a:solidFill>
                            <a:srgbClr val="FF0000"/>
                          </a:solidFill>
                        </a:rPr>
                        <a:t>학번</a:t>
                      </a:r>
                      <a:endParaRPr lang="ko-KR" altLang="en-US" sz="1600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성명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u="none" dirty="0" smtClean="0"/>
                        <a:t>학교</a:t>
                      </a:r>
                      <a:endParaRPr lang="ko-KR" altLang="en-US" sz="1600" b="1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학교연락처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345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10101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김일지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연세중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02-123-5555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345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10102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박서준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연세중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02-123-5555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345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308825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최성수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서강고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02-555-1234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345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408826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이미형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서강고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02-555-1234</a:t>
                      </a:r>
                      <a:endParaRPr lang="ko-KR" altLang="en-US" sz="16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9117701"/>
              </p:ext>
            </p:extLst>
          </p:nvPr>
        </p:nvGraphicFramePr>
        <p:xfrm>
          <a:off x="971599" y="4077074"/>
          <a:ext cx="4080075" cy="172819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360025"/>
                <a:gridCol w="1360025"/>
                <a:gridCol w="1360025"/>
              </a:tblGrid>
              <a:tr h="3456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u="sng" dirty="0" smtClean="0">
                          <a:solidFill>
                            <a:srgbClr val="FF0000"/>
                          </a:solidFill>
                        </a:rPr>
                        <a:t>학번</a:t>
                      </a:r>
                      <a:endParaRPr lang="ko-KR" altLang="en-US" sz="1600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성명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u="none" dirty="0" smtClean="0"/>
                        <a:t>학교</a:t>
                      </a:r>
                      <a:endParaRPr lang="ko-KR" altLang="en-US" sz="1600" b="1" u="none" dirty="0"/>
                    </a:p>
                  </a:txBody>
                  <a:tcPr anchor="ctr"/>
                </a:tc>
              </a:tr>
              <a:tr h="345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10101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김일지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연세중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345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10102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박서준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연세중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345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308825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최성수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서강고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345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308826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이미형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서강고</a:t>
                      </a:r>
                      <a:endParaRPr lang="ko-KR" altLang="en-US" sz="16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82239"/>
              </p:ext>
            </p:extLst>
          </p:nvPr>
        </p:nvGraphicFramePr>
        <p:xfrm>
          <a:off x="5364089" y="4077074"/>
          <a:ext cx="2880320" cy="103691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318743"/>
                <a:gridCol w="1561577"/>
              </a:tblGrid>
              <a:tr h="3456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u="none" dirty="0" smtClean="0"/>
                        <a:t>학교</a:t>
                      </a:r>
                      <a:endParaRPr lang="ko-KR" altLang="en-US" sz="1600" b="1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학교연락처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3456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연세중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02-123-5555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3456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서강고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02-555-1234</a:t>
                      </a:r>
                      <a:endParaRPr lang="ko-KR" altLang="en-US" sz="16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131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 smtClean="0"/>
              <a:t>bcnf</a:t>
            </a:r>
            <a:r>
              <a:rPr lang="en-US" altLang="ko-KR" b="1" dirty="0" smtClean="0"/>
              <a:t> (</a:t>
            </a:r>
            <a:r>
              <a:rPr lang="en-US" altLang="ko-KR" b="1" dirty="0" err="1" smtClean="0"/>
              <a:t>boyce</a:t>
            </a:r>
            <a:r>
              <a:rPr lang="en-US" altLang="ko-KR" b="1" dirty="0" smtClean="0"/>
              <a:t> and </a:t>
            </a:r>
            <a:r>
              <a:rPr lang="en-US" altLang="ko-KR" b="1" dirty="0" err="1" smtClean="0"/>
              <a:t>codd</a:t>
            </a:r>
            <a:r>
              <a:rPr lang="en-US" altLang="ko-KR" b="1" dirty="0" smtClean="0"/>
              <a:t> normal form)</a:t>
            </a:r>
            <a:endParaRPr lang="ko-KR" altLang="en-US" b="1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 smtClean="0"/>
              <a:t>_</a:t>
            </a:r>
            <a:r>
              <a:rPr lang="ko-KR" altLang="en-US" dirty="0" smtClean="0"/>
              <a:t>정규화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637472" cy="1032227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§"/>
            </a:pPr>
            <a:r>
              <a:rPr lang="ko-KR" altLang="en-US" dirty="0" smtClean="0"/>
              <a:t>일반 칼럼이 결정자 역할을 하지 못하도록 처리한다</a:t>
            </a:r>
            <a:r>
              <a:rPr lang="en-US" altLang="ko-KR" dirty="0" smtClean="0"/>
              <a:t>.</a:t>
            </a:r>
          </a:p>
          <a:p>
            <a:pPr lvl="2">
              <a:buFont typeface="Wingdings" pitchFamily="2" charset="2"/>
              <a:buChar char="ü"/>
            </a:pPr>
            <a:r>
              <a:rPr lang="ko-KR" altLang="en-US" dirty="0" smtClean="0"/>
              <a:t>교수에 따라 과목이 결정되기 때문에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교수</a:t>
            </a:r>
            <a:r>
              <a:rPr lang="en-US" altLang="ko-KR" dirty="0" smtClean="0"/>
              <a:t>”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과목</a:t>
            </a:r>
            <a:r>
              <a:rPr lang="en-US" altLang="ko-KR" dirty="0" smtClean="0"/>
              <a:t>”</a:t>
            </a:r>
            <a:r>
              <a:rPr lang="ko-KR" altLang="en-US" dirty="0" smtClean="0"/>
              <a:t>의 결정자이다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ko-KR" altLang="en-US" dirty="0" smtClean="0"/>
              <a:t>그런데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교수는 </a:t>
            </a:r>
            <a:r>
              <a:rPr lang="ko-KR" altLang="en-US" dirty="0" err="1" smtClean="0"/>
              <a:t>후보키가</a:t>
            </a:r>
            <a:r>
              <a:rPr lang="ko-KR" altLang="en-US" dirty="0" smtClean="0"/>
              <a:t> 아니므로 일반 칼럼이다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일반 칼럼은 다른 칼럼의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결정자 역할을 수행하면 안 된다</a:t>
            </a:r>
            <a:r>
              <a:rPr lang="en-US" altLang="ko-KR" dirty="0" smtClean="0"/>
              <a:t>. </a:t>
            </a:r>
          </a:p>
        </p:txBody>
      </p:sp>
      <p:sp>
        <p:nvSpPr>
          <p:cNvPr id="8" name="아래쪽 화살표 7"/>
          <p:cNvSpPr/>
          <p:nvPr/>
        </p:nvSpPr>
        <p:spPr>
          <a:xfrm>
            <a:off x="4067944" y="4149078"/>
            <a:ext cx="936104" cy="162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803532"/>
              </p:ext>
            </p:extLst>
          </p:nvPr>
        </p:nvGraphicFramePr>
        <p:xfrm>
          <a:off x="971601" y="2348880"/>
          <a:ext cx="7272808" cy="172819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818202"/>
                <a:gridCol w="1818202"/>
                <a:gridCol w="1818202"/>
                <a:gridCol w="1818202"/>
              </a:tblGrid>
              <a:tr h="3456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u="none" dirty="0" smtClean="0">
                          <a:solidFill>
                            <a:schemeClr val="tx1"/>
                          </a:solidFill>
                        </a:rPr>
                        <a:t>학번</a:t>
                      </a:r>
                      <a:endParaRPr lang="ko-KR" altLang="en-US" sz="1600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성명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u="none" dirty="0" smtClean="0"/>
                        <a:t>과목</a:t>
                      </a:r>
                      <a:endParaRPr lang="ko-KR" altLang="en-US" sz="1600" b="1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교수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345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10101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김일지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철학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소크라테스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345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10102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박기정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영어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오바마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345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10103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최성수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철학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소크라테스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345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10104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이미형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영어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트럼프</a:t>
                      </a:r>
                      <a:endParaRPr lang="ko-KR" altLang="en-US" sz="16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948947"/>
              </p:ext>
            </p:extLst>
          </p:nvPr>
        </p:nvGraphicFramePr>
        <p:xfrm>
          <a:off x="971599" y="4358080"/>
          <a:ext cx="3384375" cy="172819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128125"/>
                <a:gridCol w="1128125"/>
                <a:gridCol w="1128125"/>
              </a:tblGrid>
              <a:tr h="3456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u="none" dirty="0" smtClean="0">
                          <a:solidFill>
                            <a:schemeClr val="tx1"/>
                          </a:solidFill>
                        </a:rPr>
                        <a:t>학번</a:t>
                      </a:r>
                      <a:endParaRPr lang="ko-KR" altLang="en-US" sz="1600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u="none" dirty="0" smtClean="0">
                          <a:solidFill>
                            <a:schemeClr val="tx1"/>
                          </a:solidFill>
                        </a:rPr>
                        <a:t>성명</a:t>
                      </a:r>
                      <a:endParaRPr lang="ko-KR" altLang="en-US" sz="1600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교수코드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345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10101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김일지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345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10102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박기정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345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10103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최성수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345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10104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이미형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2899767"/>
              </p:ext>
            </p:extLst>
          </p:nvPr>
        </p:nvGraphicFramePr>
        <p:xfrm>
          <a:off x="4535996" y="4358080"/>
          <a:ext cx="3708411" cy="138255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36137"/>
                <a:gridCol w="1236137"/>
                <a:gridCol w="1236137"/>
              </a:tblGrid>
              <a:tr h="3456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u="none" dirty="0" smtClean="0">
                          <a:solidFill>
                            <a:schemeClr val="tx1"/>
                          </a:solidFill>
                        </a:rPr>
                        <a:t>교수코드</a:t>
                      </a:r>
                      <a:endParaRPr lang="ko-KR" altLang="en-US" sz="1600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u="none" dirty="0" smtClean="0"/>
                        <a:t>교수</a:t>
                      </a:r>
                      <a:endParaRPr lang="ko-KR" altLang="en-US" sz="1600" b="1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과목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345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소크라테스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철학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345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오바마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영어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345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트럼프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영어</a:t>
                      </a:r>
                      <a:endParaRPr lang="ko-KR" altLang="en-US" sz="16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025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정규화 실습 </a:t>
            </a:r>
            <a:r>
              <a:rPr lang="en-US" altLang="ko-KR" b="1" dirty="0" smtClean="0"/>
              <a:t>#1</a:t>
            </a:r>
            <a:endParaRPr lang="ko-KR" altLang="en-US" b="1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 smtClean="0"/>
              <a:t>_</a:t>
            </a:r>
            <a:r>
              <a:rPr lang="ko-KR" altLang="en-US" dirty="0" smtClean="0"/>
              <a:t>정규화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637472" cy="1248251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§"/>
            </a:pPr>
            <a:r>
              <a:rPr lang="ko-KR" altLang="en-US" dirty="0" smtClean="0"/>
              <a:t>다음 테이블을 제 </a:t>
            </a:r>
            <a:r>
              <a:rPr lang="en-US" altLang="ko-KR" dirty="0" smtClean="0"/>
              <a:t>1</a:t>
            </a:r>
            <a:r>
              <a:rPr lang="ko-KR" altLang="en-US" dirty="0" smtClean="0"/>
              <a:t>정규화하시오</a:t>
            </a:r>
            <a:r>
              <a:rPr lang="en-US" altLang="ko-KR" dirty="0" smtClean="0"/>
              <a:t>.</a:t>
            </a:r>
          </a:p>
          <a:p>
            <a:pPr lvl="2">
              <a:buFont typeface="Wingdings" pitchFamily="2" charset="2"/>
              <a:buChar char="ü"/>
            </a:pPr>
            <a:r>
              <a:rPr lang="ko-KR" altLang="en-US" dirty="0" smtClean="0"/>
              <a:t>모든 </a:t>
            </a:r>
            <a:r>
              <a:rPr lang="en-US" altLang="ko-KR" dirty="0" smtClean="0"/>
              <a:t>Domain</a:t>
            </a:r>
            <a:r>
              <a:rPr lang="ko-KR" altLang="en-US" dirty="0" smtClean="0"/>
              <a:t>은 </a:t>
            </a:r>
            <a:r>
              <a:rPr lang="ko-KR" altLang="en-US" dirty="0" err="1" smtClean="0"/>
              <a:t>원자값을</a:t>
            </a:r>
            <a:r>
              <a:rPr lang="ko-KR" altLang="en-US" dirty="0" smtClean="0"/>
              <a:t> 가져야 한다</a:t>
            </a:r>
            <a:r>
              <a:rPr lang="en-US" altLang="ko-KR" dirty="0" smtClean="0"/>
              <a:t>.</a:t>
            </a:r>
          </a:p>
          <a:p>
            <a:pPr lvl="2">
              <a:buFont typeface="Wingdings" pitchFamily="2" charset="2"/>
              <a:buChar char="ü"/>
            </a:pPr>
            <a:r>
              <a:rPr lang="ko-KR" altLang="en-US" dirty="0" smtClean="0"/>
              <a:t>모든 칼럼에 반복 그룹</a:t>
            </a:r>
            <a:r>
              <a:rPr lang="en-US" altLang="ko-KR" dirty="0" smtClean="0"/>
              <a:t>(Repeating Group)</a:t>
            </a:r>
            <a:r>
              <a:rPr lang="ko-KR" altLang="en-US" dirty="0" smtClean="0"/>
              <a:t>이 없어야 한다</a:t>
            </a:r>
            <a:r>
              <a:rPr lang="en-US" altLang="ko-KR" dirty="0" smtClean="0"/>
              <a:t>.</a:t>
            </a:r>
          </a:p>
          <a:p>
            <a:pPr lvl="2">
              <a:buFont typeface="Wingdings" pitchFamily="2" charset="2"/>
              <a:buChar char="ü"/>
            </a:pPr>
            <a:r>
              <a:rPr lang="ko-KR" altLang="en-US" dirty="0" smtClean="0"/>
              <a:t>모든 테이블은 데이터 식별을 위해 </a:t>
            </a:r>
            <a:r>
              <a:rPr lang="ko-KR" altLang="en-US" dirty="0" err="1" smtClean="0"/>
              <a:t>기본키를</a:t>
            </a:r>
            <a:r>
              <a:rPr lang="ko-KR" altLang="en-US" dirty="0" smtClean="0"/>
              <a:t> 사용해야 한다</a:t>
            </a:r>
            <a:r>
              <a:rPr lang="en-US" altLang="ko-KR" dirty="0" smtClean="0"/>
              <a:t>.</a:t>
            </a:r>
          </a:p>
          <a:p>
            <a:pPr lvl="2"/>
            <a:endParaRPr lang="en-US" altLang="ko-KR" dirty="0" smtClean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4749445"/>
              </p:ext>
            </p:extLst>
          </p:nvPr>
        </p:nvGraphicFramePr>
        <p:xfrm>
          <a:off x="971601" y="2636912"/>
          <a:ext cx="7272807" cy="172819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176130"/>
                <a:gridCol w="1176130"/>
                <a:gridCol w="1176130"/>
                <a:gridCol w="3744417"/>
              </a:tblGrid>
              <a:tr h="3456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u="none" dirty="0" smtClean="0">
                          <a:solidFill>
                            <a:schemeClr val="tx1"/>
                          </a:solidFill>
                        </a:rPr>
                        <a:t>고객번호</a:t>
                      </a:r>
                      <a:endParaRPr lang="ko-KR" altLang="en-US" sz="1400" b="1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고객명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u="none" dirty="0" smtClean="0"/>
                        <a:t>고객포인트</a:t>
                      </a:r>
                      <a:endParaRPr lang="ko-KR" altLang="en-US" sz="1400" b="1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고객연락처</a:t>
                      </a:r>
                      <a:endParaRPr lang="ko-KR" altLang="en-US" sz="1400" dirty="0"/>
                    </a:p>
                  </a:txBody>
                  <a:tcPr/>
                </a:tc>
              </a:tr>
              <a:tr h="3456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123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김다은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555-4444, 010-2222-3333</a:t>
                      </a:r>
                      <a:endParaRPr lang="ko-KR" altLang="en-US" sz="1400" dirty="0"/>
                    </a:p>
                  </a:txBody>
                  <a:tcPr/>
                </a:tc>
              </a:tr>
              <a:tr h="3456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234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이다은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1000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505-3333, 010-3333-4444</a:t>
                      </a:r>
                      <a:endParaRPr lang="ko-KR" altLang="en-US" sz="1400" dirty="0"/>
                    </a:p>
                  </a:txBody>
                  <a:tcPr/>
                </a:tc>
              </a:tr>
              <a:tr h="3456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345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정다은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500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2626-3333, 010-9999-2222</a:t>
                      </a:r>
                      <a:endParaRPr lang="ko-KR" altLang="en-US" sz="1400" dirty="0"/>
                    </a:p>
                  </a:txBody>
                  <a:tcPr/>
                </a:tc>
              </a:tr>
              <a:tr h="3456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456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최다은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010-4444-5555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316360"/>
              </p:ext>
            </p:extLst>
          </p:nvPr>
        </p:nvGraphicFramePr>
        <p:xfrm>
          <a:off x="1043608" y="4509120"/>
          <a:ext cx="2515287" cy="123197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38429"/>
                <a:gridCol w="838429"/>
                <a:gridCol w="838429"/>
              </a:tblGrid>
              <a:tr h="24639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u="sng" dirty="0" smtClean="0">
                          <a:solidFill>
                            <a:srgbClr val="FF0000"/>
                          </a:solidFill>
                        </a:rPr>
                        <a:t>고객번호</a:t>
                      </a:r>
                      <a:endParaRPr lang="ko-KR" altLang="en-US" sz="1000" b="1" u="sng" dirty="0">
                        <a:solidFill>
                          <a:srgbClr val="FF0000"/>
                        </a:solidFill>
                      </a:endParaRPr>
                    </a:p>
                  </a:txBody>
                  <a:tcPr marL="65185" marR="65185" marT="32593" marB="3259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고객명</a:t>
                      </a:r>
                      <a:endParaRPr lang="ko-KR" altLang="en-US" sz="1000" dirty="0"/>
                    </a:p>
                  </a:txBody>
                  <a:tcPr marL="65185" marR="65185" marT="32593" marB="3259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u="none" dirty="0" smtClean="0"/>
                        <a:t>고객포인트</a:t>
                      </a:r>
                      <a:endParaRPr lang="ko-KR" altLang="en-US" sz="1000" b="1" u="none" dirty="0"/>
                    </a:p>
                  </a:txBody>
                  <a:tcPr marL="65185" marR="65185" marT="32593" marB="32593"/>
                </a:tc>
              </a:tr>
              <a:tr h="2463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123</a:t>
                      </a:r>
                      <a:endParaRPr lang="ko-KR" altLang="en-US" sz="1000" dirty="0"/>
                    </a:p>
                  </a:txBody>
                  <a:tcPr marL="65185" marR="65185" marT="32593" marB="3259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김다은</a:t>
                      </a:r>
                      <a:endParaRPr lang="ko-KR" altLang="en-US" sz="1000" dirty="0"/>
                    </a:p>
                  </a:txBody>
                  <a:tcPr marL="65185" marR="65185" marT="32593" marB="3259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</a:t>
                      </a:r>
                      <a:endParaRPr lang="ko-KR" altLang="en-US" sz="1000" dirty="0"/>
                    </a:p>
                  </a:txBody>
                  <a:tcPr marL="65185" marR="65185" marT="32593" marB="32593"/>
                </a:tc>
              </a:tr>
              <a:tr h="2463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234</a:t>
                      </a:r>
                      <a:endParaRPr lang="ko-KR" altLang="en-US" sz="1000" dirty="0"/>
                    </a:p>
                  </a:txBody>
                  <a:tcPr marL="65185" marR="65185" marT="32593" marB="3259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이다은</a:t>
                      </a:r>
                      <a:endParaRPr lang="ko-KR" altLang="en-US" sz="1000" dirty="0"/>
                    </a:p>
                  </a:txBody>
                  <a:tcPr marL="65185" marR="65185" marT="32593" marB="3259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1000</a:t>
                      </a:r>
                      <a:endParaRPr lang="ko-KR" altLang="en-US" sz="1000" dirty="0"/>
                    </a:p>
                  </a:txBody>
                  <a:tcPr marL="65185" marR="65185" marT="32593" marB="32593"/>
                </a:tc>
              </a:tr>
              <a:tr h="2463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345</a:t>
                      </a:r>
                      <a:endParaRPr lang="ko-KR" altLang="en-US" sz="1000" dirty="0"/>
                    </a:p>
                  </a:txBody>
                  <a:tcPr marL="65185" marR="65185" marT="32593" marB="3259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정다은</a:t>
                      </a:r>
                      <a:endParaRPr lang="ko-KR" altLang="en-US" sz="1000" dirty="0"/>
                    </a:p>
                  </a:txBody>
                  <a:tcPr marL="65185" marR="65185" marT="32593" marB="3259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500</a:t>
                      </a:r>
                      <a:endParaRPr lang="ko-KR" altLang="en-US" sz="1000" dirty="0"/>
                    </a:p>
                  </a:txBody>
                  <a:tcPr marL="65185" marR="65185" marT="32593" marB="32593"/>
                </a:tc>
              </a:tr>
              <a:tr h="2463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456</a:t>
                      </a:r>
                      <a:endParaRPr lang="ko-KR" altLang="en-US" sz="1000" dirty="0"/>
                    </a:p>
                  </a:txBody>
                  <a:tcPr marL="65185" marR="65185" marT="32593" marB="3259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최다은</a:t>
                      </a:r>
                      <a:endParaRPr lang="ko-KR" altLang="en-US" sz="1000" dirty="0"/>
                    </a:p>
                  </a:txBody>
                  <a:tcPr marL="65185" marR="65185" marT="32593" marB="3259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</a:t>
                      </a:r>
                      <a:endParaRPr lang="ko-KR" altLang="en-US" sz="1000" dirty="0"/>
                    </a:p>
                  </a:txBody>
                  <a:tcPr marL="65185" marR="65185" marT="32593" marB="32593"/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868730"/>
              </p:ext>
            </p:extLst>
          </p:nvPr>
        </p:nvGraphicFramePr>
        <p:xfrm>
          <a:off x="3923928" y="4509120"/>
          <a:ext cx="3507717" cy="19711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76685"/>
                <a:gridCol w="676685"/>
                <a:gridCol w="2154347"/>
              </a:tblGrid>
              <a:tr h="24639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u="sng" dirty="0" smtClean="0">
                          <a:solidFill>
                            <a:srgbClr val="FF0000"/>
                          </a:solidFill>
                        </a:rPr>
                        <a:t>번호</a:t>
                      </a:r>
                      <a:endParaRPr lang="ko-KR" altLang="en-US" sz="1000" b="1" u="sng" dirty="0">
                        <a:solidFill>
                          <a:srgbClr val="FF0000"/>
                        </a:solidFill>
                      </a:endParaRPr>
                    </a:p>
                  </a:txBody>
                  <a:tcPr marL="65185" marR="65185" marT="32593" marB="3259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u="none" dirty="0" smtClean="0">
                          <a:solidFill>
                            <a:schemeClr val="tx1"/>
                          </a:solidFill>
                        </a:rPr>
                        <a:t>고객번호</a:t>
                      </a:r>
                      <a:endParaRPr lang="ko-KR" altLang="en-US" sz="1000" b="1" u="none" dirty="0">
                        <a:solidFill>
                          <a:schemeClr val="tx1"/>
                        </a:solidFill>
                      </a:endParaRPr>
                    </a:p>
                  </a:txBody>
                  <a:tcPr marL="65185" marR="65185" marT="32593" marB="3259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고객연락처</a:t>
                      </a:r>
                      <a:endParaRPr lang="ko-KR" altLang="en-US" sz="1000" dirty="0"/>
                    </a:p>
                  </a:txBody>
                  <a:tcPr marL="65185" marR="65185" marT="32593" marB="32593"/>
                </a:tc>
              </a:tr>
              <a:tr h="2463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marL="65185" marR="65185" marT="32593" marB="3259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123</a:t>
                      </a:r>
                      <a:endParaRPr lang="ko-KR" altLang="en-US" sz="1000" dirty="0"/>
                    </a:p>
                  </a:txBody>
                  <a:tcPr marL="65185" marR="65185" marT="32593" marB="3259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555-4444</a:t>
                      </a:r>
                      <a:endParaRPr lang="ko-KR" altLang="en-US" sz="1000" dirty="0"/>
                    </a:p>
                  </a:txBody>
                  <a:tcPr marL="65185" marR="65185" marT="32593" marB="32593"/>
                </a:tc>
              </a:tr>
              <a:tr h="2463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 marL="65185" marR="65185" marT="32593" marB="3259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123</a:t>
                      </a:r>
                      <a:endParaRPr lang="ko-KR" altLang="en-US" sz="1000" dirty="0"/>
                    </a:p>
                  </a:txBody>
                  <a:tcPr marL="65185" marR="65185" marT="32593" marB="3259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010-2222-3333</a:t>
                      </a:r>
                      <a:endParaRPr lang="ko-KR" altLang="en-US" sz="1000" dirty="0"/>
                    </a:p>
                  </a:txBody>
                  <a:tcPr marL="65185" marR="65185" marT="32593" marB="32593"/>
                </a:tc>
              </a:tr>
              <a:tr h="2463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 marL="65185" marR="65185" marT="32593" marB="3259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234</a:t>
                      </a:r>
                      <a:endParaRPr lang="ko-KR" altLang="en-US" sz="1000" dirty="0"/>
                    </a:p>
                  </a:txBody>
                  <a:tcPr marL="65185" marR="65185" marT="32593" marB="3259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505-3333</a:t>
                      </a:r>
                      <a:endParaRPr lang="ko-KR" altLang="en-US" sz="1000" dirty="0"/>
                    </a:p>
                  </a:txBody>
                  <a:tcPr marL="65185" marR="65185" marT="32593" marB="32593"/>
                </a:tc>
              </a:tr>
              <a:tr h="2463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 marL="65185" marR="65185" marT="32593" marB="3259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234</a:t>
                      </a:r>
                      <a:endParaRPr lang="ko-KR" altLang="en-US" sz="1000" dirty="0"/>
                    </a:p>
                  </a:txBody>
                  <a:tcPr marL="65185" marR="65185" marT="32593" marB="3259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010-3333-4444</a:t>
                      </a:r>
                      <a:endParaRPr lang="ko-KR" altLang="en-US" sz="1000" dirty="0" smtClean="0"/>
                    </a:p>
                  </a:txBody>
                  <a:tcPr marL="65185" marR="65185" marT="32593" marB="32593"/>
                </a:tc>
              </a:tr>
              <a:tr h="2463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 marL="65185" marR="65185" marT="32593" marB="3259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345</a:t>
                      </a:r>
                      <a:endParaRPr lang="ko-KR" altLang="en-US" sz="1000" dirty="0"/>
                    </a:p>
                  </a:txBody>
                  <a:tcPr marL="65185" marR="65185" marT="32593" marB="3259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2626-3333</a:t>
                      </a:r>
                      <a:endParaRPr lang="ko-KR" altLang="en-US" sz="1000" dirty="0"/>
                    </a:p>
                  </a:txBody>
                  <a:tcPr marL="65185" marR="65185" marT="32593" marB="32593"/>
                </a:tc>
              </a:tr>
              <a:tr h="2463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6</a:t>
                      </a:r>
                      <a:endParaRPr lang="ko-KR" altLang="en-US" sz="1000" dirty="0"/>
                    </a:p>
                  </a:txBody>
                  <a:tcPr marL="65185" marR="65185" marT="32593" marB="3259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345</a:t>
                      </a:r>
                      <a:endParaRPr lang="ko-KR" altLang="en-US" sz="1000" dirty="0"/>
                    </a:p>
                  </a:txBody>
                  <a:tcPr marL="65185" marR="65185" marT="32593" marB="3259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010-9999-2222</a:t>
                      </a:r>
                      <a:endParaRPr lang="ko-KR" altLang="en-US" sz="1000" dirty="0" smtClean="0"/>
                    </a:p>
                  </a:txBody>
                  <a:tcPr marL="65185" marR="65185" marT="32593" marB="32593"/>
                </a:tc>
              </a:tr>
              <a:tr h="2463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7</a:t>
                      </a:r>
                      <a:endParaRPr lang="ko-KR" altLang="en-US" sz="1000" dirty="0"/>
                    </a:p>
                  </a:txBody>
                  <a:tcPr marL="65185" marR="65185" marT="32593" marB="3259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456</a:t>
                      </a:r>
                      <a:endParaRPr lang="ko-KR" altLang="en-US" sz="1000" dirty="0"/>
                    </a:p>
                  </a:txBody>
                  <a:tcPr marL="65185" marR="65185" marT="32593" marB="3259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010-4444-5555</a:t>
                      </a:r>
                      <a:endParaRPr lang="ko-KR" altLang="en-US" sz="1000" dirty="0"/>
                    </a:p>
                  </a:txBody>
                  <a:tcPr marL="65185" marR="65185" marT="32593" marB="32593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736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정규화 실습 </a:t>
            </a:r>
            <a:r>
              <a:rPr lang="en-US" altLang="ko-KR" b="1" dirty="0" smtClean="0"/>
              <a:t>#1 - </a:t>
            </a:r>
            <a:r>
              <a:rPr lang="ko-KR" altLang="en-US" b="1" dirty="0" smtClean="0"/>
              <a:t>풀</a:t>
            </a:r>
            <a:r>
              <a:rPr lang="ko-KR" altLang="en-US" b="1" dirty="0"/>
              <a:t>이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 smtClean="0"/>
              <a:t>_</a:t>
            </a:r>
            <a:r>
              <a:rPr lang="ko-KR" altLang="en-US" dirty="0" smtClean="0"/>
              <a:t>정규화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15</a:t>
            </a:fld>
            <a:endParaRPr lang="ko-KR" altLang="en-US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372319"/>
              </p:ext>
            </p:extLst>
          </p:nvPr>
        </p:nvGraphicFramePr>
        <p:xfrm>
          <a:off x="1763687" y="1052736"/>
          <a:ext cx="6480721" cy="1219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048037"/>
                <a:gridCol w="1048037"/>
                <a:gridCol w="1048037"/>
                <a:gridCol w="1668305"/>
                <a:gridCol w="1668305"/>
              </a:tblGrid>
              <a:tr h="20162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u="none" dirty="0" smtClean="0">
                          <a:solidFill>
                            <a:schemeClr val="tx1"/>
                          </a:solidFill>
                        </a:rPr>
                        <a:t>고객번호</a:t>
                      </a:r>
                      <a:endParaRPr lang="ko-KR" altLang="en-US" sz="1000" b="1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고객명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u="none" dirty="0" smtClean="0"/>
                        <a:t>고객포인트</a:t>
                      </a:r>
                      <a:endParaRPr lang="ko-KR" altLang="en-US" sz="1000" b="1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고객연락처</a:t>
                      </a:r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고객연락처</a:t>
                      </a:r>
                      <a:r>
                        <a:rPr lang="en-US" altLang="ko-KR" sz="1000" dirty="0" smtClean="0"/>
                        <a:t>2</a:t>
                      </a:r>
                      <a:endParaRPr lang="ko-KR" altLang="en-US" sz="1000" dirty="0" smtClean="0"/>
                    </a:p>
                  </a:txBody>
                  <a:tcPr/>
                </a:tc>
              </a:tr>
              <a:tr h="20162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123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김다은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555-4444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010-2222-3333</a:t>
                      </a:r>
                      <a:endParaRPr lang="ko-KR" altLang="en-US" sz="1000" dirty="0"/>
                    </a:p>
                  </a:txBody>
                  <a:tcPr/>
                </a:tc>
              </a:tr>
              <a:tr h="20162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234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이다은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1000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505-3333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010-3333-4444</a:t>
                      </a:r>
                      <a:endParaRPr lang="ko-KR" altLang="en-US" sz="1000" dirty="0" smtClean="0"/>
                    </a:p>
                  </a:txBody>
                  <a:tcPr/>
                </a:tc>
              </a:tr>
              <a:tr h="20162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345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정다은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500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2626-3333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010-9999-2222</a:t>
                      </a:r>
                      <a:endParaRPr lang="ko-KR" altLang="en-US" sz="1000" dirty="0" smtClean="0"/>
                    </a:p>
                  </a:txBody>
                  <a:tcPr/>
                </a:tc>
              </a:tr>
              <a:tr h="20162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456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최다은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010-4444-5555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95536" y="1052736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원자값</a:t>
            </a:r>
            <a:endParaRPr lang="en-US" altLang="ko-KR" dirty="0" smtClean="0"/>
          </a:p>
          <a:p>
            <a:r>
              <a:rPr lang="ko-KR" altLang="en-US" dirty="0" smtClean="0"/>
              <a:t>제</a:t>
            </a:r>
            <a:r>
              <a:rPr lang="ko-KR" altLang="en-US" dirty="0"/>
              <a:t>거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286029"/>
              </p:ext>
            </p:extLst>
          </p:nvPr>
        </p:nvGraphicFramePr>
        <p:xfrm>
          <a:off x="1763687" y="2420888"/>
          <a:ext cx="4812416" cy="19507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048037"/>
                <a:gridCol w="1048037"/>
                <a:gridCol w="1048037"/>
                <a:gridCol w="1668305"/>
              </a:tblGrid>
              <a:tr h="18722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u="none" dirty="0" smtClean="0">
                          <a:solidFill>
                            <a:schemeClr val="tx1"/>
                          </a:solidFill>
                        </a:rPr>
                        <a:t>고객번호</a:t>
                      </a:r>
                      <a:endParaRPr lang="ko-KR" altLang="en-US" sz="1000" b="1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고객명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u="none" dirty="0" smtClean="0"/>
                        <a:t>고객포인트</a:t>
                      </a:r>
                      <a:endParaRPr lang="ko-KR" altLang="en-US" sz="1000" b="1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고객연락처</a:t>
                      </a:r>
                      <a:endParaRPr lang="ko-KR" altLang="en-US" sz="1000" dirty="0"/>
                    </a:p>
                  </a:txBody>
                  <a:tcPr/>
                </a:tc>
              </a:tr>
              <a:tr h="18722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123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김다은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555-4444</a:t>
                      </a:r>
                      <a:endParaRPr lang="ko-KR" altLang="en-US" sz="1000" dirty="0"/>
                    </a:p>
                  </a:txBody>
                  <a:tcPr/>
                </a:tc>
              </a:tr>
              <a:tr h="18722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123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김다은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010-2222-3333</a:t>
                      </a:r>
                      <a:endParaRPr lang="ko-KR" altLang="en-US" sz="1000" dirty="0" smtClean="0"/>
                    </a:p>
                  </a:txBody>
                  <a:tcPr/>
                </a:tc>
              </a:tr>
              <a:tr h="18722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234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이다은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1000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505-3333</a:t>
                      </a:r>
                      <a:endParaRPr lang="ko-KR" altLang="en-US" sz="1000" dirty="0"/>
                    </a:p>
                  </a:txBody>
                  <a:tcPr/>
                </a:tc>
              </a:tr>
              <a:tr h="18722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234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이다은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1000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010-3333-4444</a:t>
                      </a:r>
                      <a:endParaRPr lang="ko-KR" altLang="en-US" sz="1000" dirty="0"/>
                    </a:p>
                  </a:txBody>
                  <a:tcPr/>
                </a:tc>
              </a:tr>
              <a:tr h="18722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345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정다은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500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2626-3333</a:t>
                      </a:r>
                      <a:endParaRPr lang="ko-KR" altLang="en-US" sz="1000" dirty="0"/>
                    </a:p>
                  </a:txBody>
                  <a:tcPr/>
                </a:tc>
              </a:tr>
              <a:tr h="18722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345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정다은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500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010-9999-2222</a:t>
                      </a:r>
                      <a:endParaRPr lang="ko-KR" altLang="en-US" sz="1000" dirty="0" smtClean="0"/>
                    </a:p>
                  </a:txBody>
                  <a:tcPr/>
                </a:tc>
              </a:tr>
              <a:tr h="18722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456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최다은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010-4444-5555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95536" y="24928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반복그룹</a:t>
            </a:r>
            <a:endParaRPr lang="en-US" altLang="ko-KR" dirty="0" smtClean="0"/>
          </a:p>
          <a:p>
            <a:r>
              <a:rPr lang="ko-KR" altLang="en-US" dirty="0" smtClean="0"/>
              <a:t>제</a:t>
            </a:r>
            <a:r>
              <a:rPr lang="ko-KR" altLang="en-US" dirty="0"/>
              <a:t>거</a:t>
            </a: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46371"/>
              </p:ext>
            </p:extLst>
          </p:nvPr>
        </p:nvGraphicFramePr>
        <p:xfrm>
          <a:off x="1763688" y="4509120"/>
          <a:ext cx="3144111" cy="1219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048037"/>
                <a:gridCol w="1048037"/>
                <a:gridCol w="1048037"/>
              </a:tblGrid>
              <a:tr h="18722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u="sng" dirty="0" smtClean="0">
                          <a:solidFill>
                            <a:srgbClr val="FF0000"/>
                          </a:solidFill>
                        </a:rPr>
                        <a:t>고객번호</a:t>
                      </a:r>
                      <a:endParaRPr lang="ko-KR" altLang="en-US" sz="1000" b="1" u="sng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고객명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u="none" dirty="0" smtClean="0"/>
                        <a:t>고객포인트</a:t>
                      </a:r>
                      <a:endParaRPr lang="ko-KR" altLang="en-US" sz="1000" b="1" u="none" dirty="0"/>
                    </a:p>
                  </a:txBody>
                  <a:tcPr/>
                </a:tc>
              </a:tr>
              <a:tr h="18722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123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김다은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0</a:t>
                      </a:r>
                      <a:endParaRPr lang="ko-KR" altLang="en-US" sz="1000" dirty="0"/>
                    </a:p>
                  </a:txBody>
                  <a:tcPr/>
                </a:tc>
              </a:tr>
              <a:tr h="18722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234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이다은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1000</a:t>
                      </a:r>
                      <a:endParaRPr lang="ko-KR" altLang="en-US" sz="1000" dirty="0"/>
                    </a:p>
                  </a:txBody>
                  <a:tcPr/>
                </a:tc>
              </a:tr>
              <a:tr h="18722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345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정다은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500</a:t>
                      </a:r>
                      <a:endParaRPr lang="ko-KR" altLang="en-US" sz="1000" dirty="0"/>
                    </a:p>
                  </a:txBody>
                  <a:tcPr/>
                </a:tc>
              </a:tr>
              <a:tr h="18722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456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최다은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0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6372166"/>
              </p:ext>
            </p:extLst>
          </p:nvPr>
        </p:nvGraphicFramePr>
        <p:xfrm>
          <a:off x="5076056" y="4509120"/>
          <a:ext cx="2944581" cy="19507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19798"/>
                <a:gridCol w="819798"/>
                <a:gridCol w="1304985"/>
              </a:tblGrid>
              <a:tr h="18722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u="sng" dirty="0" smtClean="0">
                          <a:solidFill>
                            <a:srgbClr val="FF0000"/>
                          </a:solidFill>
                        </a:rPr>
                        <a:t>번호</a:t>
                      </a:r>
                      <a:endParaRPr lang="ko-KR" altLang="en-US" sz="1000" b="1" u="sng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u="none" dirty="0" smtClean="0">
                          <a:solidFill>
                            <a:schemeClr val="tx1"/>
                          </a:solidFill>
                        </a:rPr>
                        <a:t>고객번호</a:t>
                      </a:r>
                      <a:endParaRPr lang="ko-KR" altLang="en-US" sz="1000" b="1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고객연락처</a:t>
                      </a:r>
                      <a:endParaRPr lang="ko-KR" altLang="en-US" sz="1000" dirty="0"/>
                    </a:p>
                  </a:txBody>
                  <a:tcPr/>
                </a:tc>
              </a:tr>
              <a:tr h="18722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123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555-4444</a:t>
                      </a:r>
                      <a:endParaRPr lang="ko-KR" altLang="en-US" sz="1000" dirty="0"/>
                    </a:p>
                  </a:txBody>
                  <a:tcPr/>
                </a:tc>
              </a:tr>
              <a:tr h="18722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123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010-2222-3333</a:t>
                      </a:r>
                      <a:endParaRPr lang="ko-KR" altLang="en-US" sz="1000" dirty="0" smtClean="0"/>
                    </a:p>
                  </a:txBody>
                  <a:tcPr/>
                </a:tc>
              </a:tr>
              <a:tr h="18722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234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505-3333</a:t>
                      </a:r>
                      <a:endParaRPr lang="ko-KR" altLang="en-US" sz="1000" dirty="0"/>
                    </a:p>
                  </a:txBody>
                  <a:tcPr/>
                </a:tc>
              </a:tr>
              <a:tr h="18722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234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010-3333-4444</a:t>
                      </a:r>
                      <a:endParaRPr lang="ko-KR" altLang="en-US" sz="1000" dirty="0"/>
                    </a:p>
                  </a:txBody>
                  <a:tcPr/>
                </a:tc>
              </a:tr>
              <a:tr h="18722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345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2626-3333</a:t>
                      </a:r>
                      <a:endParaRPr lang="ko-KR" altLang="en-US" sz="1000" dirty="0"/>
                    </a:p>
                  </a:txBody>
                  <a:tcPr/>
                </a:tc>
              </a:tr>
              <a:tr h="18722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6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345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010-9999-2222</a:t>
                      </a:r>
                      <a:endParaRPr lang="ko-KR" altLang="en-US" sz="1000" dirty="0" smtClean="0"/>
                    </a:p>
                  </a:txBody>
                  <a:tcPr/>
                </a:tc>
              </a:tr>
              <a:tr h="18722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7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456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010-4444-5555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95536" y="4509120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기본키</a:t>
            </a:r>
            <a:endParaRPr lang="en-US" altLang="ko-KR" dirty="0" smtClean="0"/>
          </a:p>
          <a:p>
            <a:r>
              <a:rPr lang="ko-KR" altLang="en-US" dirty="0" smtClean="0"/>
              <a:t>설</a:t>
            </a:r>
            <a:r>
              <a:rPr lang="ko-KR" altLang="en-US" dirty="0"/>
              <a:t>정</a:t>
            </a:r>
          </a:p>
        </p:txBody>
      </p:sp>
    </p:spTree>
    <p:extLst>
      <p:ext uri="{BB962C8B-B14F-4D97-AF65-F5344CB8AC3E}">
        <p14:creationId xmlns:p14="http://schemas.microsoft.com/office/powerpoint/2010/main" val="2588122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정규화 실습 </a:t>
            </a:r>
            <a:r>
              <a:rPr lang="en-US" altLang="ko-KR" b="1" dirty="0" smtClean="0"/>
              <a:t>#2</a:t>
            </a:r>
            <a:endParaRPr lang="ko-KR" altLang="en-US" b="1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 smtClean="0"/>
              <a:t>_</a:t>
            </a:r>
            <a:r>
              <a:rPr lang="ko-KR" altLang="en-US" dirty="0" smtClean="0"/>
              <a:t>정규화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637472" cy="1248251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§"/>
            </a:pPr>
            <a:r>
              <a:rPr lang="ko-KR" altLang="en-US" dirty="0" smtClean="0"/>
              <a:t>다음 테이블을 제 </a:t>
            </a:r>
            <a:r>
              <a:rPr lang="en-US" altLang="ko-KR" dirty="0"/>
              <a:t>2</a:t>
            </a:r>
            <a:r>
              <a:rPr lang="ko-KR" altLang="en-US" dirty="0" smtClean="0"/>
              <a:t>정규화하시오</a:t>
            </a:r>
            <a:r>
              <a:rPr lang="en-US" altLang="ko-KR" dirty="0" smtClean="0"/>
              <a:t>.</a:t>
            </a:r>
          </a:p>
          <a:p>
            <a:pPr lvl="2">
              <a:buFont typeface="Wingdings" pitchFamily="2" charset="2"/>
              <a:buChar char="ü"/>
            </a:pPr>
            <a:r>
              <a:rPr lang="ko-KR" altLang="en-US" dirty="0" smtClean="0"/>
              <a:t>모든 칼럼이 완전 함수적 종속을 만족해야 한다</a:t>
            </a:r>
            <a:r>
              <a:rPr lang="en-US" altLang="ko-KR" dirty="0" smtClean="0"/>
              <a:t>.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1986826"/>
              </p:ext>
            </p:extLst>
          </p:nvPr>
        </p:nvGraphicFramePr>
        <p:xfrm>
          <a:off x="971601" y="2132856"/>
          <a:ext cx="7272808" cy="241946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818202"/>
                <a:gridCol w="1818202"/>
                <a:gridCol w="1818202"/>
                <a:gridCol w="1818202"/>
              </a:tblGrid>
              <a:tr h="3456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u="sng" dirty="0" smtClean="0">
                          <a:solidFill>
                            <a:srgbClr val="FF0000"/>
                          </a:solidFill>
                        </a:rPr>
                        <a:t>제조사</a:t>
                      </a:r>
                      <a:endParaRPr lang="ko-KR" altLang="en-US" sz="1400" b="1" u="sng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u="sng" dirty="0" smtClean="0">
                          <a:solidFill>
                            <a:srgbClr val="FF0000"/>
                          </a:solidFill>
                        </a:rPr>
                        <a:t>모델</a:t>
                      </a:r>
                      <a:endParaRPr lang="ko-KR" altLang="en-US" sz="1400" u="sng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u="none" dirty="0" smtClean="0"/>
                        <a:t>세부 모델명</a:t>
                      </a:r>
                      <a:endParaRPr lang="ko-KR" altLang="en-US" sz="1400" b="1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제조국가</a:t>
                      </a:r>
                      <a:endParaRPr lang="ko-KR" altLang="en-US" sz="1400" dirty="0"/>
                    </a:p>
                  </a:txBody>
                  <a:tcPr/>
                </a:tc>
              </a:tr>
              <a:tr h="3456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Benz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C-Class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C200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Germany</a:t>
                      </a:r>
                      <a:endParaRPr lang="ko-KR" altLang="en-US" sz="1400" dirty="0"/>
                    </a:p>
                  </a:txBody>
                  <a:tcPr/>
                </a:tc>
              </a:tr>
              <a:tr h="3456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Benz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E-Class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E300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Germany</a:t>
                      </a:r>
                      <a:endParaRPr lang="ko-KR" altLang="en-US" sz="1400" dirty="0"/>
                    </a:p>
                  </a:txBody>
                  <a:tcPr/>
                </a:tc>
              </a:tr>
              <a:tr h="3456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Hyundai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Genesis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G70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Korea</a:t>
                      </a:r>
                      <a:endParaRPr lang="ko-KR" altLang="en-US" sz="1400" dirty="0"/>
                    </a:p>
                  </a:txBody>
                  <a:tcPr/>
                </a:tc>
              </a:tr>
              <a:tr h="3456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Hyundai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Genesis</a:t>
                      </a:r>
                      <a:endParaRPr lang="ko-KR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G80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Korea</a:t>
                      </a:r>
                      <a:endParaRPr lang="ko-KR" altLang="en-US" sz="1400" dirty="0"/>
                    </a:p>
                  </a:txBody>
                  <a:tcPr/>
                </a:tc>
              </a:tr>
              <a:tr h="3456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BMW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3</a:t>
                      </a:r>
                      <a:r>
                        <a:rPr lang="en-US" altLang="ko-KR" sz="1400" baseline="0" smtClean="0"/>
                        <a:t>-series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320D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Germany</a:t>
                      </a:r>
                      <a:endParaRPr lang="ko-KR" altLang="en-US" sz="1400" dirty="0"/>
                    </a:p>
                  </a:txBody>
                  <a:tcPr/>
                </a:tc>
              </a:tr>
              <a:tr h="3456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BMW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5-series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520D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Germany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99947"/>
              </p:ext>
            </p:extLst>
          </p:nvPr>
        </p:nvGraphicFramePr>
        <p:xfrm>
          <a:off x="899592" y="4759176"/>
          <a:ext cx="3816423" cy="21336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72141"/>
                <a:gridCol w="1272141"/>
                <a:gridCol w="1272141"/>
              </a:tblGrid>
              <a:tr h="22631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u="sng" dirty="0" smtClean="0">
                          <a:solidFill>
                            <a:srgbClr val="FF0000"/>
                          </a:solidFill>
                        </a:rPr>
                        <a:t>제조사</a:t>
                      </a:r>
                      <a:endParaRPr lang="ko-KR" altLang="en-US" sz="1400" b="1" u="sng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u="sng" dirty="0" smtClean="0">
                          <a:solidFill>
                            <a:srgbClr val="FF0000"/>
                          </a:solidFill>
                        </a:rPr>
                        <a:t>모델</a:t>
                      </a:r>
                      <a:endParaRPr lang="ko-KR" altLang="en-US" sz="1400" u="sng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u="none" dirty="0" smtClean="0"/>
                        <a:t>세부 모델명</a:t>
                      </a:r>
                      <a:endParaRPr lang="ko-KR" altLang="en-US" sz="1400" b="1" u="none" dirty="0"/>
                    </a:p>
                  </a:txBody>
                  <a:tcPr/>
                </a:tc>
              </a:tr>
              <a:tr h="2263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Benz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C-Class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C200</a:t>
                      </a:r>
                      <a:endParaRPr lang="ko-KR" altLang="en-US" sz="1400" dirty="0"/>
                    </a:p>
                  </a:txBody>
                  <a:tcPr/>
                </a:tc>
              </a:tr>
              <a:tr h="2263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Benz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E-Class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E300</a:t>
                      </a:r>
                      <a:endParaRPr lang="ko-KR" altLang="en-US" sz="1400" dirty="0"/>
                    </a:p>
                  </a:txBody>
                  <a:tcPr/>
                </a:tc>
              </a:tr>
              <a:tr h="2263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Hyundai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Genesis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G70</a:t>
                      </a:r>
                      <a:endParaRPr lang="ko-KR" altLang="en-US" sz="1400" dirty="0"/>
                    </a:p>
                  </a:txBody>
                  <a:tcPr/>
                </a:tc>
              </a:tr>
              <a:tr h="2263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Hyundai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Genesis</a:t>
                      </a:r>
                      <a:endParaRPr lang="ko-KR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G80</a:t>
                      </a:r>
                      <a:endParaRPr lang="ko-KR" altLang="en-US" sz="1400" dirty="0"/>
                    </a:p>
                  </a:txBody>
                  <a:tcPr/>
                </a:tc>
              </a:tr>
              <a:tr h="2263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BMW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3</a:t>
                      </a:r>
                      <a:r>
                        <a:rPr lang="en-US" altLang="ko-KR" sz="1400" baseline="0" smtClean="0"/>
                        <a:t>-series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320D</a:t>
                      </a:r>
                      <a:endParaRPr lang="ko-KR" altLang="en-US" sz="1400" dirty="0"/>
                    </a:p>
                  </a:txBody>
                  <a:tcPr/>
                </a:tc>
              </a:tr>
              <a:tr h="2263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BMW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5-series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520D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6893402"/>
              </p:ext>
            </p:extLst>
          </p:nvPr>
        </p:nvGraphicFramePr>
        <p:xfrm>
          <a:off x="4932040" y="4725144"/>
          <a:ext cx="3636404" cy="138255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818202"/>
                <a:gridCol w="1818202"/>
              </a:tblGrid>
              <a:tr h="3456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u="sng" dirty="0" smtClean="0">
                          <a:solidFill>
                            <a:srgbClr val="FF0000"/>
                          </a:solidFill>
                        </a:rPr>
                        <a:t>제조사</a:t>
                      </a:r>
                      <a:endParaRPr lang="ko-KR" altLang="en-US" sz="1400" b="1" u="sng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제조국가</a:t>
                      </a:r>
                      <a:endParaRPr lang="ko-KR" altLang="en-US" sz="1400" dirty="0"/>
                    </a:p>
                  </a:txBody>
                  <a:tcPr/>
                </a:tc>
              </a:tr>
              <a:tr h="3456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Benz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Germany</a:t>
                      </a:r>
                      <a:endParaRPr lang="ko-KR" altLang="en-US" sz="1400" dirty="0"/>
                    </a:p>
                  </a:txBody>
                  <a:tcPr/>
                </a:tc>
              </a:tr>
              <a:tr h="3456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Hyundai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Korea</a:t>
                      </a:r>
                      <a:endParaRPr lang="ko-KR" altLang="en-US" sz="1400" dirty="0"/>
                    </a:p>
                  </a:txBody>
                  <a:tcPr/>
                </a:tc>
              </a:tr>
              <a:tr h="3456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BMW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Germany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3635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정규화 실습 </a:t>
            </a:r>
            <a:r>
              <a:rPr lang="en-US" altLang="ko-KR" b="1" dirty="0" smtClean="0"/>
              <a:t>#2 - </a:t>
            </a:r>
            <a:r>
              <a:rPr lang="ko-KR" altLang="en-US" b="1" dirty="0" smtClean="0"/>
              <a:t>풀이</a:t>
            </a:r>
            <a:endParaRPr lang="ko-KR" altLang="en-US" b="1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 smtClean="0"/>
              <a:t>_</a:t>
            </a:r>
            <a:r>
              <a:rPr lang="ko-KR" altLang="en-US" dirty="0" smtClean="0"/>
              <a:t>정규화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17</a:t>
            </a:fld>
            <a:endParaRPr lang="ko-KR" altLang="en-US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5692482"/>
              </p:ext>
            </p:extLst>
          </p:nvPr>
        </p:nvGraphicFramePr>
        <p:xfrm>
          <a:off x="4049942" y="3068960"/>
          <a:ext cx="4482498" cy="241946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94166"/>
                <a:gridCol w="1494166"/>
                <a:gridCol w="1494166"/>
              </a:tblGrid>
              <a:tr h="3456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u="sng" dirty="0" smtClean="0">
                          <a:solidFill>
                            <a:srgbClr val="FF0000"/>
                          </a:solidFill>
                        </a:rPr>
                        <a:t>제조사</a:t>
                      </a:r>
                      <a:endParaRPr lang="ko-KR" altLang="en-US" sz="1400" b="1" u="sng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u="sng" dirty="0" smtClean="0">
                          <a:solidFill>
                            <a:srgbClr val="FF0000"/>
                          </a:solidFill>
                        </a:rPr>
                        <a:t>모델</a:t>
                      </a:r>
                      <a:endParaRPr lang="ko-KR" altLang="en-US" sz="1400" u="sng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u="none" dirty="0" smtClean="0"/>
                        <a:t>세부 모델명</a:t>
                      </a:r>
                      <a:endParaRPr lang="ko-KR" altLang="en-US" sz="1400" b="1" u="none" dirty="0"/>
                    </a:p>
                  </a:txBody>
                  <a:tcPr/>
                </a:tc>
              </a:tr>
              <a:tr h="3456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Benz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C-Class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C200</a:t>
                      </a:r>
                      <a:endParaRPr lang="ko-KR" altLang="en-US" sz="1400" dirty="0"/>
                    </a:p>
                  </a:txBody>
                  <a:tcPr/>
                </a:tc>
              </a:tr>
              <a:tr h="3456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Benz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E-Class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E300</a:t>
                      </a:r>
                      <a:endParaRPr lang="ko-KR" altLang="en-US" sz="1400" dirty="0"/>
                    </a:p>
                  </a:txBody>
                  <a:tcPr/>
                </a:tc>
              </a:tr>
              <a:tr h="3456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Hyundai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Genesis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G70</a:t>
                      </a:r>
                      <a:endParaRPr lang="ko-KR" altLang="en-US" sz="1400" dirty="0"/>
                    </a:p>
                  </a:txBody>
                  <a:tcPr/>
                </a:tc>
              </a:tr>
              <a:tr h="3456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Hyundai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Genesis</a:t>
                      </a:r>
                      <a:endParaRPr lang="ko-KR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G80</a:t>
                      </a:r>
                      <a:endParaRPr lang="ko-KR" altLang="en-US" sz="1400" dirty="0"/>
                    </a:p>
                  </a:txBody>
                  <a:tcPr/>
                </a:tc>
              </a:tr>
              <a:tr h="3456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BMW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3</a:t>
                      </a:r>
                      <a:r>
                        <a:rPr lang="en-US" altLang="ko-KR" sz="1400" baseline="0" smtClean="0"/>
                        <a:t>-series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320D</a:t>
                      </a:r>
                      <a:endParaRPr lang="ko-KR" altLang="en-US" sz="1400" dirty="0"/>
                    </a:p>
                  </a:txBody>
                  <a:tcPr/>
                </a:tc>
              </a:tr>
              <a:tr h="3456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BMW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5-series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520D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22960" y="1124744"/>
            <a:ext cx="7008650" cy="15004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dirty="0" err="1" smtClean="0"/>
              <a:t>기본키</a:t>
            </a:r>
            <a:r>
              <a:rPr lang="ko-KR" altLang="en-US" dirty="0" smtClean="0"/>
              <a:t> 중에서 제조사에만 종속 관계가 있다</a:t>
            </a:r>
            <a:r>
              <a:rPr lang="en-US" altLang="ko-KR" dirty="0" smtClean="0"/>
              <a:t>.(</a:t>
            </a:r>
            <a:r>
              <a:rPr lang="ko-KR" altLang="en-US" dirty="0" smtClean="0"/>
              <a:t>부분적 함수 종속</a:t>
            </a:r>
            <a:r>
              <a:rPr lang="en-US" altLang="ko-KR" dirty="0" smtClean="0"/>
              <a:t>)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ko-KR" altLang="en-US" dirty="0" smtClean="0"/>
              <a:t>제조사와 제조국가의 부분적 종속 제거</a:t>
            </a:r>
            <a:endParaRPr lang="en-US" altLang="ko-KR" dirty="0" smtClean="0"/>
          </a:p>
          <a:p>
            <a:pPr marL="402336" lvl="2" indent="-164592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ü"/>
            </a:pPr>
            <a:r>
              <a:rPr lang="en-US" altLang="ko-KR" sz="1600" dirty="0"/>
              <a:t>Benz -&gt; Germany</a:t>
            </a:r>
          </a:p>
          <a:p>
            <a:pPr marL="402336" lvl="2" indent="-164592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ü"/>
            </a:pPr>
            <a:r>
              <a:rPr lang="en-US" altLang="ko-KR" sz="1600" dirty="0"/>
              <a:t>Hyundai -&gt; Korea</a:t>
            </a:r>
          </a:p>
          <a:p>
            <a:pPr marL="402336" lvl="2" indent="-164592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ü"/>
            </a:pPr>
            <a:r>
              <a:rPr lang="en-US" altLang="ko-KR" sz="1600" dirty="0"/>
              <a:t>BMW -&gt; Germany</a:t>
            </a:r>
            <a:endParaRPr lang="ko-KR" altLang="en-US" sz="1600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5554721"/>
              </p:ext>
            </p:extLst>
          </p:nvPr>
        </p:nvGraphicFramePr>
        <p:xfrm>
          <a:off x="901952" y="3068960"/>
          <a:ext cx="2988332" cy="138255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94166"/>
                <a:gridCol w="1494166"/>
              </a:tblGrid>
              <a:tr h="3456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u="sng" dirty="0" smtClean="0">
                          <a:solidFill>
                            <a:srgbClr val="FF0000"/>
                          </a:solidFill>
                        </a:rPr>
                        <a:t>제조사</a:t>
                      </a:r>
                      <a:endParaRPr lang="ko-KR" altLang="en-US" sz="1400" b="1" u="sng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제조국가</a:t>
                      </a:r>
                      <a:endParaRPr lang="ko-KR" altLang="en-US" sz="1400" dirty="0"/>
                    </a:p>
                  </a:txBody>
                  <a:tcPr/>
                </a:tc>
              </a:tr>
              <a:tr h="3456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Benz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Germany</a:t>
                      </a:r>
                      <a:endParaRPr lang="ko-KR" altLang="en-US" sz="1400" dirty="0"/>
                    </a:p>
                  </a:txBody>
                  <a:tcPr/>
                </a:tc>
              </a:tr>
              <a:tr h="3456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Hyundai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Korea</a:t>
                      </a:r>
                      <a:endParaRPr lang="ko-KR" altLang="en-US" sz="1400" dirty="0"/>
                    </a:p>
                  </a:txBody>
                  <a:tcPr/>
                </a:tc>
              </a:tr>
              <a:tr h="3456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BMW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Germany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08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정규화 실습 </a:t>
            </a:r>
            <a:r>
              <a:rPr lang="en-US" altLang="ko-KR" b="1" dirty="0" smtClean="0"/>
              <a:t>#3</a:t>
            </a:r>
            <a:endParaRPr lang="ko-KR" altLang="en-US" b="1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 smtClean="0"/>
              <a:t>_</a:t>
            </a:r>
            <a:r>
              <a:rPr lang="ko-KR" altLang="en-US" dirty="0" smtClean="0"/>
              <a:t>정규화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637472" cy="1248251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§"/>
            </a:pPr>
            <a:r>
              <a:rPr lang="ko-KR" altLang="en-US" dirty="0" smtClean="0"/>
              <a:t>다음 테이블을 제 </a:t>
            </a:r>
            <a:r>
              <a:rPr lang="en-US" altLang="ko-KR" dirty="0" smtClean="0"/>
              <a:t>3</a:t>
            </a:r>
            <a:r>
              <a:rPr lang="ko-KR" altLang="en-US" dirty="0" smtClean="0"/>
              <a:t>정규화하시오</a:t>
            </a:r>
            <a:r>
              <a:rPr lang="en-US" altLang="ko-KR" dirty="0" smtClean="0"/>
              <a:t>.</a:t>
            </a:r>
          </a:p>
          <a:p>
            <a:pPr lvl="2">
              <a:buFont typeface="Wingdings" pitchFamily="2" charset="2"/>
              <a:buChar char="ü"/>
            </a:pPr>
            <a:r>
              <a:rPr lang="ko-KR" altLang="en-US" dirty="0" err="1" smtClean="0"/>
              <a:t>기본키가</a:t>
            </a:r>
            <a:r>
              <a:rPr lang="ko-KR" altLang="en-US" dirty="0" smtClean="0"/>
              <a:t> 아닌 칼럼 사이에 함수 종속이 없어야 한다</a:t>
            </a:r>
            <a:r>
              <a:rPr lang="en-US" altLang="ko-KR" dirty="0" smtClean="0"/>
              <a:t>.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205945"/>
              </p:ext>
            </p:extLst>
          </p:nvPr>
        </p:nvGraphicFramePr>
        <p:xfrm>
          <a:off x="971601" y="2132856"/>
          <a:ext cx="7272808" cy="172819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818202"/>
                <a:gridCol w="1818202"/>
                <a:gridCol w="1818202"/>
                <a:gridCol w="1818202"/>
              </a:tblGrid>
              <a:tr h="3456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u="sng" dirty="0" smtClean="0">
                          <a:solidFill>
                            <a:srgbClr val="FF0000"/>
                          </a:solidFill>
                        </a:rPr>
                        <a:t>대회</a:t>
                      </a:r>
                      <a:endParaRPr lang="ko-KR" altLang="en-US" sz="1400" b="1" u="sng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u="sng" dirty="0" smtClean="0">
                          <a:solidFill>
                            <a:srgbClr val="FF0000"/>
                          </a:solidFill>
                        </a:rPr>
                        <a:t>년도</a:t>
                      </a:r>
                      <a:endParaRPr lang="ko-KR" altLang="en-US" sz="1400" u="sng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u="none" dirty="0" smtClean="0"/>
                        <a:t>우승자</a:t>
                      </a:r>
                      <a:endParaRPr lang="ko-KR" altLang="en-US" sz="1400" b="1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우승자 국가</a:t>
                      </a:r>
                      <a:endParaRPr lang="ko-KR" altLang="en-US" sz="1400" dirty="0"/>
                    </a:p>
                  </a:txBody>
                  <a:tcPr/>
                </a:tc>
              </a:tr>
              <a:tr h="3456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US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오픈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2010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제이슨</a:t>
                      </a:r>
                      <a:r>
                        <a:rPr lang="ko-KR" altLang="en-US" sz="1400" dirty="0" smtClean="0"/>
                        <a:t> 본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미국</a:t>
                      </a:r>
                      <a:endParaRPr lang="ko-KR" altLang="en-US" sz="1400" dirty="0"/>
                    </a:p>
                  </a:txBody>
                  <a:tcPr/>
                </a:tc>
              </a:tr>
              <a:tr h="3456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프랑스 오픈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2015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에단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ko-KR" altLang="en-US" sz="1400" dirty="0" err="1" smtClean="0"/>
                        <a:t>헌트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미국</a:t>
                      </a:r>
                      <a:endParaRPr lang="ko-KR" altLang="en-US" sz="1400" dirty="0"/>
                    </a:p>
                  </a:txBody>
                  <a:tcPr/>
                </a:tc>
              </a:tr>
              <a:tr h="3456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웜블덴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2016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셜록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ko-KR" altLang="en-US" sz="1400" dirty="0" err="1" smtClean="0"/>
                        <a:t>홈즈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영국</a:t>
                      </a:r>
                      <a:endParaRPr lang="ko-KR" altLang="en-US" sz="1400" dirty="0"/>
                    </a:p>
                  </a:txBody>
                  <a:tcPr/>
                </a:tc>
              </a:tr>
              <a:tr h="3456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/>
                        <a:t>호주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오픈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2017</a:t>
                      </a:r>
                      <a:endParaRPr lang="ko-KR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최배달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한국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240318"/>
              </p:ext>
            </p:extLst>
          </p:nvPr>
        </p:nvGraphicFramePr>
        <p:xfrm>
          <a:off x="18593" y="4221088"/>
          <a:ext cx="5454606" cy="172819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818202"/>
                <a:gridCol w="1818202"/>
                <a:gridCol w="1818202"/>
              </a:tblGrid>
              <a:tr h="3456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u="sng" dirty="0" smtClean="0">
                          <a:solidFill>
                            <a:srgbClr val="FF0000"/>
                          </a:solidFill>
                        </a:rPr>
                        <a:t>대회</a:t>
                      </a:r>
                      <a:endParaRPr lang="ko-KR" altLang="en-US" sz="1400" b="1" u="sng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u="sng" dirty="0" smtClean="0">
                          <a:solidFill>
                            <a:srgbClr val="FF0000"/>
                          </a:solidFill>
                        </a:rPr>
                        <a:t>년도</a:t>
                      </a:r>
                      <a:endParaRPr lang="ko-KR" altLang="en-US" sz="1400" u="sng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u="none" dirty="0" smtClean="0"/>
                        <a:t>우승자</a:t>
                      </a:r>
                      <a:endParaRPr lang="ko-KR" altLang="en-US" sz="1400" b="1" u="none" dirty="0"/>
                    </a:p>
                  </a:txBody>
                  <a:tcPr/>
                </a:tc>
              </a:tr>
              <a:tr h="3456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US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오픈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2010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제이슨</a:t>
                      </a:r>
                      <a:r>
                        <a:rPr lang="ko-KR" altLang="en-US" sz="1400" dirty="0" smtClean="0"/>
                        <a:t> 본</a:t>
                      </a:r>
                      <a:endParaRPr lang="ko-KR" altLang="en-US" sz="1400" dirty="0"/>
                    </a:p>
                  </a:txBody>
                  <a:tcPr/>
                </a:tc>
              </a:tr>
              <a:tr h="3456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프랑스 오픈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2015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에단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ko-KR" altLang="en-US" sz="1400" dirty="0" err="1" smtClean="0"/>
                        <a:t>헌트</a:t>
                      </a:r>
                      <a:endParaRPr lang="ko-KR" altLang="en-US" sz="1400" dirty="0"/>
                    </a:p>
                  </a:txBody>
                  <a:tcPr/>
                </a:tc>
              </a:tr>
              <a:tr h="3456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웜블덴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2016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셜록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ko-KR" altLang="en-US" sz="1400" dirty="0" err="1" smtClean="0"/>
                        <a:t>홈즈</a:t>
                      </a:r>
                      <a:endParaRPr lang="ko-KR" altLang="en-US" sz="1400" dirty="0"/>
                    </a:p>
                  </a:txBody>
                  <a:tcPr/>
                </a:tc>
              </a:tr>
              <a:tr h="3456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/>
                        <a:t>호주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오픈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2017</a:t>
                      </a:r>
                      <a:endParaRPr lang="ko-KR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최배달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6208896"/>
              </p:ext>
            </p:extLst>
          </p:nvPr>
        </p:nvGraphicFramePr>
        <p:xfrm>
          <a:off x="5507596" y="4005064"/>
          <a:ext cx="3636404" cy="172819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818202"/>
                <a:gridCol w="1818202"/>
              </a:tblGrid>
              <a:tr h="3456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u="sng" dirty="0" smtClean="0">
                          <a:solidFill>
                            <a:srgbClr val="FF0000"/>
                          </a:solidFill>
                        </a:rPr>
                        <a:t>대회</a:t>
                      </a:r>
                      <a:endParaRPr lang="ko-KR" altLang="en-US" sz="1400" b="1" u="sng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우승자 국가</a:t>
                      </a:r>
                      <a:endParaRPr lang="ko-KR" altLang="en-US" sz="1400" dirty="0"/>
                    </a:p>
                  </a:txBody>
                  <a:tcPr/>
                </a:tc>
              </a:tr>
              <a:tr h="3456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US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오픈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미국</a:t>
                      </a:r>
                      <a:endParaRPr lang="ko-KR" altLang="en-US" sz="1400" dirty="0"/>
                    </a:p>
                  </a:txBody>
                  <a:tcPr/>
                </a:tc>
              </a:tr>
              <a:tr h="3456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프랑스 오픈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미국</a:t>
                      </a:r>
                      <a:endParaRPr lang="ko-KR" altLang="en-US" sz="1400" dirty="0"/>
                    </a:p>
                  </a:txBody>
                  <a:tcPr/>
                </a:tc>
              </a:tr>
              <a:tr h="3456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웜블덴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영국</a:t>
                      </a:r>
                      <a:endParaRPr lang="ko-KR" altLang="en-US" sz="1400" dirty="0"/>
                    </a:p>
                  </a:txBody>
                  <a:tcPr/>
                </a:tc>
              </a:tr>
              <a:tr h="3456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/>
                        <a:t>호주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오픈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한국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78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정규화 실습 </a:t>
            </a:r>
            <a:r>
              <a:rPr lang="en-US" altLang="ko-KR" b="1" dirty="0" smtClean="0"/>
              <a:t>#3 - </a:t>
            </a:r>
            <a:r>
              <a:rPr lang="ko-KR" altLang="en-US" b="1" dirty="0" smtClean="0"/>
              <a:t>풀이</a:t>
            </a:r>
            <a:endParaRPr lang="ko-KR" altLang="en-US" b="1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 smtClean="0"/>
              <a:t>_</a:t>
            </a:r>
            <a:r>
              <a:rPr lang="ko-KR" altLang="en-US" dirty="0" smtClean="0"/>
              <a:t>정규화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19</a:t>
            </a:fld>
            <a:endParaRPr lang="ko-KR" altLang="en-US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720067"/>
              </p:ext>
            </p:extLst>
          </p:nvPr>
        </p:nvGraphicFramePr>
        <p:xfrm>
          <a:off x="923594" y="3212976"/>
          <a:ext cx="3672408" cy="172819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24136"/>
                <a:gridCol w="1224136"/>
                <a:gridCol w="1224136"/>
              </a:tblGrid>
              <a:tr h="3456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u="sng" dirty="0" smtClean="0">
                          <a:solidFill>
                            <a:srgbClr val="FF0000"/>
                          </a:solidFill>
                        </a:rPr>
                        <a:t>대회</a:t>
                      </a:r>
                      <a:endParaRPr lang="ko-KR" altLang="en-US" sz="1400" b="1" u="sng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u="sng" dirty="0" smtClean="0">
                          <a:solidFill>
                            <a:srgbClr val="FF0000"/>
                          </a:solidFill>
                        </a:rPr>
                        <a:t>년도</a:t>
                      </a:r>
                      <a:endParaRPr lang="ko-KR" altLang="en-US" sz="1400" u="sng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u="none" dirty="0" smtClean="0"/>
                        <a:t>우승자</a:t>
                      </a:r>
                      <a:endParaRPr lang="ko-KR" altLang="en-US" sz="1400" b="1" u="none" dirty="0"/>
                    </a:p>
                  </a:txBody>
                  <a:tcPr/>
                </a:tc>
              </a:tr>
              <a:tr h="3456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US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오픈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2010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제이슨</a:t>
                      </a:r>
                      <a:r>
                        <a:rPr lang="ko-KR" altLang="en-US" sz="1400" dirty="0" smtClean="0"/>
                        <a:t> 본</a:t>
                      </a:r>
                      <a:endParaRPr lang="ko-KR" altLang="en-US" sz="1400" dirty="0"/>
                    </a:p>
                  </a:txBody>
                  <a:tcPr/>
                </a:tc>
              </a:tr>
              <a:tr h="3456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프랑스 오픈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2015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에단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ko-KR" altLang="en-US" sz="1400" dirty="0" err="1" smtClean="0"/>
                        <a:t>헌트</a:t>
                      </a:r>
                      <a:endParaRPr lang="ko-KR" altLang="en-US" sz="1400" dirty="0"/>
                    </a:p>
                  </a:txBody>
                  <a:tcPr/>
                </a:tc>
              </a:tr>
              <a:tr h="3456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윔블던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2016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셜록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ko-KR" altLang="en-US" sz="1400" dirty="0" err="1" smtClean="0"/>
                        <a:t>홈즈</a:t>
                      </a:r>
                      <a:endParaRPr lang="ko-KR" altLang="en-US" sz="1400" dirty="0"/>
                    </a:p>
                  </a:txBody>
                  <a:tcPr/>
                </a:tc>
              </a:tr>
              <a:tr h="3456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/>
                        <a:t>호주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오픈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2017</a:t>
                      </a:r>
                      <a:endParaRPr lang="ko-KR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최배달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6613107"/>
              </p:ext>
            </p:extLst>
          </p:nvPr>
        </p:nvGraphicFramePr>
        <p:xfrm>
          <a:off x="5316082" y="3212976"/>
          <a:ext cx="2424270" cy="172819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2135"/>
                <a:gridCol w="1212135"/>
              </a:tblGrid>
              <a:tr h="3456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u="sng" dirty="0" smtClean="0">
                          <a:solidFill>
                            <a:srgbClr val="FF0000"/>
                          </a:solidFill>
                        </a:rPr>
                        <a:t>우승자</a:t>
                      </a:r>
                      <a:endParaRPr lang="ko-KR" altLang="en-US" sz="1400" b="1" u="sng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우승자 국가</a:t>
                      </a:r>
                      <a:endParaRPr lang="ko-KR" altLang="en-US" sz="1400" dirty="0"/>
                    </a:p>
                  </a:txBody>
                  <a:tcPr/>
                </a:tc>
              </a:tr>
              <a:tr h="3456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제이슨</a:t>
                      </a:r>
                      <a:r>
                        <a:rPr lang="ko-KR" altLang="en-US" sz="1400" dirty="0" smtClean="0"/>
                        <a:t> 본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미국</a:t>
                      </a:r>
                      <a:endParaRPr lang="ko-KR" altLang="en-US" sz="1400" dirty="0"/>
                    </a:p>
                  </a:txBody>
                  <a:tcPr/>
                </a:tc>
              </a:tr>
              <a:tr h="3456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에단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ko-KR" altLang="en-US" sz="1400" dirty="0" err="1" smtClean="0"/>
                        <a:t>헌트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미국</a:t>
                      </a:r>
                      <a:endParaRPr lang="ko-KR" altLang="en-US" sz="1400" dirty="0"/>
                    </a:p>
                  </a:txBody>
                  <a:tcPr/>
                </a:tc>
              </a:tr>
              <a:tr h="3456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셜록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ko-KR" altLang="en-US" sz="1400" dirty="0" err="1" smtClean="0"/>
                        <a:t>홈즈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영국</a:t>
                      </a:r>
                      <a:endParaRPr lang="ko-KR" altLang="en-US" sz="1400" dirty="0"/>
                    </a:p>
                  </a:txBody>
                  <a:tcPr/>
                </a:tc>
              </a:tr>
              <a:tr h="3456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최배달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한국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822960" y="1124744"/>
            <a:ext cx="6949338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dirty="0" err="1"/>
              <a:t>기본키가</a:t>
            </a:r>
            <a:r>
              <a:rPr lang="ko-KR" altLang="en-US" dirty="0"/>
              <a:t> 아닌 우승자와 우승자 국가 사이에 종속 관계가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ko-KR" altLang="en-US" dirty="0"/>
              <a:t>우승자와 우승자 국가의 이행적 종속 제거</a:t>
            </a:r>
            <a:endParaRPr lang="en-US" altLang="ko-KR" dirty="0" smtClean="0"/>
          </a:p>
          <a:p>
            <a:pPr marL="402336" lvl="2" indent="-164592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ü"/>
            </a:pPr>
            <a:r>
              <a:rPr lang="ko-KR" altLang="en-US" sz="1600" dirty="0" err="1" smtClean="0"/>
              <a:t>제이슨</a:t>
            </a:r>
            <a:r>
              <a:rPr lang="ko-KR" altLang="en-US" sz="1600" dirty="0" smtClean="0"/>
              <a:t> 본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-&gt; </a:t>
            </a:r>
            <a:r>
              <a:rPr lang="ko-KR" altLang="en-US" sz="1600" dirty="0" smtClean="0"/>
              <a:t>미국</a:t>
            </a:r>
            <a:endParaRPr lang="en-US" altLang="ko-KR" sz="1600" dirty="0"/>
          </a:p>
          <a:p>
            <a:pPr marL="402336" lvl="2" indent="-164592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ü"/>
            </a:pPr>
            <a:r>
              <a:rPr lang="ko-KR" altLang="en-US" sz="1600" dirty="0" err="1" smtClean="0"/>
              <a:t>에단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헌트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-&gt; </a:t>
            </a:r>
            <a:r>
              <a:rPr lang="ko-KR" altLang="en-US" sz="1600" dirty="0" smtClean="0"/>
              <a:t>미국</a:t>
            </a:r>
            <a:endParaRPr lang="en-US" altLang="ko-KR" sz="1600" dirty="0"/>
          </a:p>
          <a:p>
            <a:pPr marL="402336" lvl="2" indent="-164592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ü"/>
            </a:pPr>
            <a:r>
              <a:rPr lang="ko-KR" altLang="en-US" sz="1600" dirty="0" err="1" smtClean="0"/>
              <a:t>셜록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홈즈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-&gt; </a:t>
            </a:r>
            <a:r>
              <a:rPr lang="ko-KR" altLang="en-US" sz="1600" dirty="0" smtClean="0"/>
              <a:t>영국</a:t>
            </a:r>
            <a:endParaRPr lang="en-US" altLang="ko-KR" sz="1600" dirty="0"/>
          </a:p>
          <a:p>
            <a:pPr marL="402336" lvl="2" indent="-164592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ü"/>
            </a:pPr>
            <a:r>
              <a:rPr lang="ko-KR" altLang="en-US" sz="1600" dirty="0" err="1" smtClean="0"/>
              <a:t>최배달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-&gt; </a:t>
            </a:r>
            <a:r>
              <a:rPr lang="ko-KR" altLang="en-US" sz="1600" dirty="0" smtClean="0"/>
              <a:t>한국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156106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이상 현상</a:t>
            </a:r>
            <a:r>
              <a:rPr lang="en-US" altLang="ko-KR" b="1" dirty="0" smtClean="0"/>
              <a:t>(Anomaly)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wrap="none"/>
          <a:lstStyle/>
          <a:p>
            <a:pPr>
              <a:buFont typeface="Wingdings" pitchFamily="2" charset="2"/>
              <a:buChar char="§"/>
            </a:pPr>
            <a:r>
              <a:rPr lang="ko-KR" altLang="en-US" dirty="0" smtClean="0"/>
              <a:t>잘못된 데이터베이스 설계의 결과물이다</a:t>
            </a:r>
            <a:r>
              <a:rPr lang="en-US" altLang="ko-KR" dirty="0" smtClean="0"/>
              <a:t>.</a:t>
            </a:r>
          </a:p>
          <a:p>
            <a:pPr>
              <a:buFont typeface="Wingdings" pitchFamily="2" charset="2"/>
              <a:buChar char="§"/>
            </a:pPr>
            <a:r>
              <a:rPr lang="ko-KR" altLang="en-US" dirty="0" smtClean="0"/>
              <a:t>불필요한 데이터의 중복으로 인한 공간낭비와 부작용이 초래된다</a:t>
            </a:r>
            <a:r>
              <a:rPr lang="en-US" altLang="ko-KR" dirty="0" smtClean="0"/>
              <a:t>.</a:t>
            </a:r>
          </a:p>
          <a:p>
            <a:pPr>
              <a:buFont typeface="Wingdings" pitchFamily="2" charset="2"/>
              <a:buChar char="§"/>
            </a:pPr>
            <a:r>
              <a:rPr lang="ko-KR" altLang="en-US" dirty="0" smtClean="0"/>
              <a:t>종류</a:t>
            </a:r>
            <a:endParaRPr lang="en-US" altLang="ko-KR" dirty="0" smtClean="0"/>
          </a:p>
          <a:p>
            <a:pPr lvl="2">
              <a:buFont typeface="+mj-lt"/>
              <a:buAutoNum type="arabicPeriod"/>
            </a:pPr>
            <a:r>
              <a:rPr lang="ko-KR" altLang="en-US" dirty="0" smtClean="0"/>
              <a:t> 삽입이상</a:t>
            </a:r>
            <a:endParaRPr lang="en-US" altLang="ko-KR" dirty="0" smtClean="0"/>
          </a:p>
          <a:p>
            <a:pPr lvl="2">
              <a:buFont typeface="+mj-lt"/>
              <a:buAutoNum type="arabicPeriod"/>
            </a:pPr>
            <a:r>
              <a:rPr lang="ko-KR" altLang="en-US" dirty="0" smtClean="0"/>
              <a:t> 갱신이상</a:t>
            </a:r>
            <a:endParaRPr lang="en-US" altLang="ko-KR" dirty="0" smtClean="0"/>
          </a:p>
          <a:p>
            <a:pPr lvl="2">
              <a:buFont typeface="+mj-lt"/>
              <a:buAutoNum type="arabicPeriod"/>
            </a:pPr>
            <a:r>
              <a:rPr lang="ko-KR" altLang="en-US" dirty="0" smtClean="0"/>
              <a:t> 삭제이상</a:t>
            </a:r>
            <a:endParaRPr lang="en-US" altLang="ko-KR" dirty="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 smtClean="0"/>
              <a:t>_</a:t>
            </a:r>
            <a:r>
              <a:rPr lang="ko-KR" altLang="en-US" dirty="0" smtClean="0"/>
              <a:t>정규화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59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다음의 테이블을 보자</a:t>
            </a:r>
            <a:endParaRPr lang="ko-KR" altLang="en-US" b="1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 smtClean="0"/>
              <a:t>_</a:t>
            </a:r>
            <a:r>
              <a:rPr lang="ko-KR" altLang="en-US" dirty="0" smtClean="0"/>
              <a:t>정규화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27584" y="4149080"/>
            <a:ext cx="654538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학번과 과목을 </a:t>
            </a:r>
            <a:r>
              <a:rPr lang="ko-KR" altLang="en-US" dirty="0" err="1" smtClean="0"/>
              <a:t>기본키로</a:t>
            </a:r>
            <a:r>
              <a:rPr lang="ko-KR" altLang="en-US" dirty="0" smtClean="0"/>
              <a:t> 사용하고 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★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잘못된 설계</a:t>
            </a:r>
            <a:r>
              <a:rPr lang="en-US" altLang="ko-KR" dirty="0" smtClean="0"/>
              <a:t>”</a:t>
            </a:r>
            <a:r>
              <a:rPr lang="ko-KR" altLang="en-US" dirty="0" smtClean="0"/>
              <a:t>로 인해서</a:t>
            </a:r>
            <a:endParaRPr lang="en-US" altLang="ko-KR" dirty="0" smtClean="0"/>
          </a:p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“</a:t>
            </a:r>
            <a:r>
              <a:rPr lang="ko-KR" altLang="en-US" dirty="0" smtClean="0"/>
              <a:t>학번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성명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학과</a:t>
            </a:r>
            <a:r>
              <a:rPr lang="en-US" altLang="ko-KR" dirty="0" smtClean="0"/>
              <a:t>”</a:t>
            </a:r>
            <a:r>
              <a:rPr lang="ko-KR" altLang="en-US" dirty="0" smtClean="0"/>
              <a:t> 에 불필요한 중복이 다수 포함되어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aphicFrame>
        <p:nvGraphicFramePr>
          <p:cNvPr id="9" name="내용 개체 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5931706"/>
              </p:ext>
            </p:extLst>
          </p:nvPr>
        </p:nvGraphicFramePr>
        <p:xfrm>
          <a:off x="822325" y="1100138"/>
          <a:ext cx="6017260" cy="2225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504315"/>
                <a:gridCol w="1504315"/>
                <a:gridCol w="1504315"/>
                <a:gridCol w="1504315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u="sng" dirty="0" smtClean="0">
                          <a:solidFill>
                            <a:srgbClr val="FF0000"/>
                          </a:solidFill>
                        </a:rPr>
                        <a:t>학번 </a:t>
                      </a:r>
                      <a:r>
                        <a:rPr lang="en-US" altLang="ko-KR" sz="1400" u="sng" dirty="0" smtClean="0">
                          <a:solidFill>
                            <a:srgbClr val="FF0000"/>
                          </a:solidFill>
                        </a:rPr>
                        <a:t>(PK)</a:t>
                      </a:r>
                      <a:endParaRPr lang="ko-KR" altLang="en-US" sz="1400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성명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학과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u="sng" dirty="0" smtClean="0">
                          <a:solidFill>
                            <a:srgbClr val="FF0000"/>
                          </a:solidFill>
                        </a:rPr>
                        <a:t>과목 </a:t>
                      </a:r>
                      <a:r>
                        <a:rPr lang="en-US" altLang="ko-KR" sz="1400" u="sng" dirty="0" smtClean="0">
                          <a:solidFill>
                            <a:srgbClr val="FF0000"/>
                          </a:solidFill>
                        </a:rPr>
                        <a:t>(PK)</a:t>
                      </a:r>
                      <a:endParaRPr lang="ko-KR" altLang="en-US" sz="1400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10101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앨리스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기계공학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M0111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10101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앨리스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기계공학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C1122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10101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앨리스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기계공학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E9933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10102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사무엘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호텔경영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H2444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10103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아놀드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섬유공학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F1019</a:t>
                      </a:r>
                      <a:endParaRPr lang="ko-KR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506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삽입 이상</a:t>
            </a:r>
            <a:r>
              <a:rPr lang="en-US" altLang="ko-KR" b="1" dirty="0" smtClean="0"/>
              <a:t>(insertion anomaly)</a:t>
            </a:r>
            <a:endParaRPr lang="ko-KR" altLang="en-US" b="1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5299318"/>
              </p:ext>
            </p:extLst>
          </p:nvPr>
        </p:nvGraphicFramePr>
        <p:xfrm>
          <a:off x="822325" y="1100138"/>
          <a:ext cx="6017260" cy="25958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504315"/>
                <a:gridCol w="1504315"/>
                <a:gridCol w="1504315"/>
                <a:gridCol w="1504315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u="sng" dirty="0" smtClean="0">
                          <a:solidFill>
                            <a:srgbClr val="FF0000"/>
                          </a:solidFill>
                        </a:rPr>
                        <a:t>학번 </a:t>
                      </a:r>
                      <a:r>
                        <a:rPr lang="en-US" altLang="ko-KR" sz="1400" u="sng" dirty="0" smtClean="0">
                          <a:solidFill>
                            <a:srgbClr val="FF0000"/>
                          </a:solidFill>
                        </a:rPr>
                        <a:t>(PK)</a:t>
                      </a:r>
                      <a:endParaRPr lang="ko-KR" altLang="en-US" sz="1400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성명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학과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u="sng" dirty="0" smtClean="0">
                          <a:solidFill>
                            <a:srgbClr val="FF0000"/>
                          </a:solidFill>
                        </a:rPr>
                        <a:t>과목 </a:t>
                      </a:r>
                      <a:r>
                        <a:rPr lang="en-US" altLang="ko-KR" sz="1400" u="sng" dirty="0" smtClean="0">
                          <a:solidFill>
                            <a:srgbClr val="FF0000"/>
                          </a:solidFill>
                        </a:rPr>
                        <a:t>(PK)</a:t>
                      </a:r>
                      <a:endParaRPr lang="ko-KR" altLang="en-US" sz="1400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10101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앨리스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기계공학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M0111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10101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앨리스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기계공학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C1122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10101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앨리스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기계공학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E9933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10102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사무엘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호텔경영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H2444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10103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아놀드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섬유공학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F1019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10104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호프먼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컴퓨터공학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???</a:t>
                      </a:r>
                      <a:endParaRPr lang="ko-KR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 smtClean="0"/>
              <a:t>_</a:t>
            </a:r>
            <a:r>
              <a:rPr lang="ko-KR" altLang="en-US" dirty="0" smtClean="0"/>
              <a:t>정규화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39552" y="4149080"/>
            <a:ext cx="857318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상황</a:t>
            </a:r>
            <a:r>
              <a:rPr lang="en-US" altLang="ko-KR" dirty="0" smtClean="0"/>
              <a:t>. </a:t>
            </a:r>
            <a:r>
              <a:rPr lang="ko-KR" altLang="en-US" dirty="0" smtClean="0"/>
              <a:t>아직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과목</a:t>
            </a:r>
            <a:r>
              <a:rPr lang="en-US" altLang="ko-KR" dirty="0" smtClean="0"/>
              <a:t>”</a:t>
            </a:r>
            <a:r>
              <a:rPr lang="ko-KR" altLang="en-US" dirty="0" smtClean="0"/>
              <a:t>을 선택하지 않은 </a:t>
            </a:r>
            <a:r>
              <a:rPr lang="en-US" altLang="ko-KR" dirty="0" smtClean="0"/>
              <a:t>“</a:t>
            </a:r>
            <a:r>
              <a:rPr lang="ko-KR" altLang="en-US" dirty="0" err="1" smtClean="0"/>
              <a:t>호프먼</a:t>
            </a:r>
            <a:r>
              <a:rPr lang="en-US" altLang="ko-KR" dirty="0" smtClean="0"/>
              <a:t>”</a:t>
            </a:r>
            <a:r>
              <a:rPr lang="ko-KR" altLang="en-US" dirty="0" smtClean="0"/>
              <a:t>의 정보를 입력해 두고자 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ko-KR" altLang="en-US" dirty="0" smtClean="0"/>
              <a:t>문제</a:t>
            </a:r>
            <a:r>
              <a:rPr lang="en-US" altLang="ko-KR" dirty="0" smtClean="0"/>
              <a:t>. </a:t>
            </a:r>
            <a:r>
              <a:rPr lang="ko-KR" altLang="en-US" dirty="0" smtClean="0"/>
              <a:t>과목 칼럼은 비워 둬야 하는데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학번과 과목 칼럼은 </a:t>
            </a:r>
            <a:r>
              <a:rPr lang="ko-KR" altLang="en-US" dirty="0" err="1" smtClean="0"/>
              <a:t>기본키로</a:t>
            </a:r>
            <a:r>
              <a:rPr lang="ko-KR" altLang="en-US" dirty="0" smtClean="0"/>
              <a:t> 설정해 두었기</a:t>
            </a:r>
            <a:endParaRPr lang="en-US" altLang="ko-KR" dirty="0" smtClean="0"/>
          </a:p>
          <a:p>
            <a:r>
              <a:rPr lang="ko-KR" altLang="en-US" dirty="0" smtClean="0"/>
              <a:t>때문에 비워 둘 수 없다면</a:t>
            </a:r>
            <a:r>
              <a:rPr lang="en-US" altLang="ko-KR" dirty="0" smtClean="0"/>
              <a:t>?</a:t>
            </a:r>
          </a:p>
          <a:p>
            <a:r>
              <a:rPr lang="en-US" altLang="ko-KR" dirty="0" smtClean="0"/>
              <a:t>       </a:t>
            </a:r>
            <a:r>
              <a:rPr lang="ko-KR" altLang="en-US" u="sng" dirty="0" smtClean="0">
                <a:solidFill>
                  <a:srgbClr val="0000FF"/>
                </a:solidFill>
              </a:rPr>
              <a:t>과목에 뭐든 입력을 해야만 </a:t>
            </a:r>
            <a:r>
              <a:rPr lang="ko-KR" altLang="en-US" u="sng" dirty="0" err="1" smtClean="0">
                <a:solidFill>
                  <a:srgbClr val="0000FF"/>
                </a:solidFill>
              </a:rPr>
              <a:t>호프먼의</a:t>
            </a:r>
            <a:r>
              <a:rPr lang="ko-KR" altLang="en-US" u="sng" dirty="0" smtClean="0">
                <a:solidFill>
                  <a:srgbClr val="0000FF"/>
                </a:solidFill>
              </a:rPr>
              <a:t> 정보를 입력할 수 있다</a:t>
            </a:r>
            <a:r>
              <a:rPr lang="en-US" altLang="ko-KR" u="sng" dirty="0" smtClean="0">
                <a:solidFill>
                  <a:srgbClr val="0000FF"/>
                </a:solidFill>
              </a:rPr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★ </a:t>
            </a:r>
            <a:r>
              <a:rPr lang="ko-KR" altLang="en-US" dirty="0" smtClean="0"/>
              <a:t>데이터의 삽입을 위해 불필요한 데이터를 삽입해야 하는 </a:t>
            </a:r>
            <a:r>
              <a:rPr lang="en-US" altLang="ko-KR" b="1" dirty="0" smtClean="0">
                <a:solidFill>
                  <a:srgbClr val="FF0000"/>
                </a:solidFill>
              </a:rPr>
              <a:t>“</a:t>
            </a:r>
            <a:r>
              <a:rPr lang="ko-KR" altLang="en-US" b="1" dirty="0" smtClean="0">
                <a:solidFill>
                  <a:srgbClr val="FF0000"/>
                </a:solidFill>
              </a:rPr>
              <a:t>삽</a:t>
            </a:r>
            <a:r>
              <a:rPr lang="ko-KR" altLang="en-US" b="1" dirty="0">
                <a:solidFill>
                  <a:srgbClr val="FF0000"/>
                </a:solidFill>
              </a:rPr>
              <a:t>입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r>
              <a:rPr lang="ko-KR" altLang="en-US" b="1" dirty="0">
                <a:solidFill>
                  <a:srgbClr val="FF0000"/>
                </a:solidFill>
              </a:rPr>
              <a:t>이상</a:t>
            </a:r>
            <a:r>
              <a:rPr lang="en-US" altLang="ko-KR" b="1" dirty="0" smtClean="0">
                <a:solidFill>
                  <a:srgbClr val="FF0000"/>
                </a:solidFill>
              </a:rPr>
              <a:t>”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7365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갱</a:t>
            </a:r>
            <a:r>
              <a:rPr lang="ko-KR" altLang="en-US" b="1" dirty="0"/>
              <a:t>신</a:t>
            </a:r>
            <a:r>
              <a:rPr lang="ko-KR" altLang="en-US" b="1" dirty="0" smtClean="0"/>
              <a:t> 이상</a:t>
            </a:r>
            <a:r>
              <a:rPr lang="en-US" altLang="ko-KR" b="1" dirty="0" smtClean="0"/>
              <a:t>(update anomaly)</a:t>
            </a:r>
            <a:endParaRPr lang="ko-KR" altLang="en-US" b="1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1110410"/>
              </p:ext>
            </p:extLst>
          </p:nvPr>
        </p:nvGraphicFramePr>
        <p:xfrm>
          <a:off x="822325" y="1100138"/>
          <a:ext cx="6017260" cy="2225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504315"/>
                <a:gridCol w="1504315"/>
                <a:gridCol w="1504315"/>
                <a:gridCol w="1504315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u="sng" dirty="0" smtClean="0">
                          <a:solidFill>
                            <a:srgbClr val="FF0000"/>
                          </a:solidFill>
                        </a:rPr>
                        <a:t>학번 </a:t>
                      </a:r>
                      <a:r>
                        <a:rPr lang="en-US" altLang="ko-KR" sz="1400" u="sng" dirty="0" smtClean="0">
                          <a:solidFill>
                            <a:srgbClr val="FF0000"/>
                          </a:solidFill>
                        </a:rPr>
                        <a:t>(PK)</a:t>
                      </a:r>
                      <a:endParaRPr lang="ko-KR" altLang="en-US" sz="1400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성명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학과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u="sng" dirty="0" smtClean="0">
                          <a:solidFill>
                            <a:srgbClr val="FF0000"/>
                          </a:solidFill>
                        </a:rPr>
                        <a:t>과목 </a:t>
                      </a:r>
                      <a:r>
                        <a:rPr lang="en-US" altLang="ko-KR" sz="1400" u="sng" dirty="0" smtClean="0">
                          <a:solidFill>
                            <a:srgbClr val="FF0000"/>
                          </a:solidFill>
                        </a:rPr>
                        <a:t>(PK)</a:t>
                      </a:r>
                      <a:endParaRPr lang="ko-KR" altLang="en-US" sz="1400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10101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앨리스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영문학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M0111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10101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앨리스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영문학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C1122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10101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앨리스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기계공학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E9933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10102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사무엘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호텔경영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H2444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10103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아놀드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섬유공학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F1019</a:t>
                      </a:r>
                      <a:endParaRPr lang="ko-KR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 smtClean="0"/>
              <a:t>_</a:t>
            </a:r>
            <a:r>
              <a:rPr lang="ko-KR" altLang="en-US" dirty="0" smtClean="0"/>
              <a:t>정규화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39552" y="4149080"/>
            <a:ext cx="844974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상황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앨리스는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기계공학</a:t>
            </a:r>
            <a:r>
              <a:rPr lang="en-US" altLang="ko-KR" dirty="0" smtClean="0"/>
              <a:t>”</a:t>
            </a:r>
            <a:r>
              <a:rPr lang="ko-KR" altLang="en-US" dirty="0" smtClean="0"/>
              <a:t>이 적성에 맞지 않아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영문학</a:t>
            </a:r>
            <a:r>
              <a:rPr lang="en-US" altLang="ko-KR" dirty="0" smtClean="0"/>
              <a:t>”</a:t>
            </a:r>
            <a:r>
              <a:rPr lang="ko-KR" altLang="en-US" dirty="0" smtClean="0"/>
              <a:t>으로 학과를 변경하였다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ko-KR" altLang="en-US" dirty="0" smtClean="0"/>
              <a:t>문제</a:t>
            </a:r>
            <a:r>
              <a:rPr lang="en-US" altLang="ko-KR" dirty="0" smtClean="0"/>
              <a:t>. </a:t>
            </a:r>
            <a:r>
              <a:rPr lang="ko-KR" altLang="en-US" dirty="0" smtClean="0"/>
              <a:t>모든 정보가 수정되지 않고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일부만 수정되었다면</a:t>
            </a:r>
            <a:r>
              <a:rPr lang="en-US" altLang="ko-KR" dirty="0" smtClean="0"/>
              <a:t>?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ko-KR" altLang="en-US" u="sng" dirty="0" smtClean="0">
                <a:solidFill>
                  <a:srgbClr val="0000FF"/>
                </a:solidFill>
              </a:rPr>
              <a:t>같은 사람이</a:t>
            </a:r>
            <a:r>
              <a:rPr lang="en-US" altLang="ko-KR" u="sng" dirty="0" smtClean="0">
                <a:solidFill>
                  <a:srgbClr val="0000FF"/>
                </a:solidFill>
              </a:rPr>
              <a:t>(</a:t>
            </a:r>
            <a:r>
              <a:rPr lang="ko-KR" altLang="en-US" u="sng" dirty="0" err="1" smtClean="0">
                <a:solidFill>
                  <a:srgbClr val="0000FF"/>
                </a:solidFill>
              </a:rPr>
              <a:t>앨리스</a:t>
            </a:r>
            <a:r>
              <a:rPr lang="en-US" altLang="ko-KR" u="sng" dirty="0" smtClean="0">
                <a:solidFill>
                  <a:srgbClr val="0000FF"/>
                </a:solidFill>
              </a:rPr>
              <a:t>)</a:t>
            </a:r>
            <a:r>
              <a:rPr lang="ko-KR" altLang="en-US" u="sng" dirty="0" smtClean="0">
                <a:solidFill>
                  <a:srgbClr val="0000FF"/>
                </a:solidFill>
              </a:rPr>
              <a:t> 서로 다른 값을 가지게 된다</a:t>
            </a:r>
            <a:r>
              <a:rPr lang="en-US" altLang="ko-KR" u="sng" dirty="0" smtClean="0">
                <a:solidFill>
                  <a:srgbClr val="0000FF"/>
                </a:solidFill>
              </a:rPr>
              <a:t>.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★ 일부만 갱신되어 데이터의 불일치가 나타나는 </a:t>
            </a:r>
            <a:r>
              <a:rPr lang="en-US" altLang="ko-KR" b="1" dirty="0" smtClean="0">
                <a:solidFill>
                  <a:srgbClr val="FF0000"/>
                </a:solidFill>
              </a:rPr>
              <a:t>“</a:t>
            </a:r>
            <a:r>
              <a:rPr lang="ko-KR" altLang="en-US" b="1" dirty="0" smtClean="0">
                <a:solidFill>
                  <a:srgbClr val="FF0000"/>
                </a:solidFill>
              </a:rPr>
              <a:t>갱</a:t>
            </a:r>
            <a:r>
              <a:rPr lang="ko-KR" altLang="en-US" b="1" dirty="0">
                <a:solidFill>
                  <a:srgbClr val="FF0000"/>
                </a:solidFill>
              </a:rPr>
              <a:t>신</a:t>
            </a:r>
            <a:r>
              <a:rPr lang="ko-KR" altLang="en-US" b="1" dirty="0" smtClean="0">
                <a:solidFill>
                  <a:srgbClr val="FF0000"/>
                </a:solidFill>
              </a:rPr>
              <a:t> 이상</a:t>
            </a:r>
            <a:r>
              <a:rPr lang="en-US" altLang="ko-KR" b="1" dirty="0" smtClean="0">
                <a:solidFill>
                  <a:srgbClr val="FF0000"/>
                </a:solidFill>
              </a:rPr>
              <a:t>”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4319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삭</a:t>
            </a:r>
            <a:r>
              <a:rPr lang="ko-KR" altLang="en-US" b="1" dirty="0"/>
              <a:t>제</a:t>
            </a:r>
            <a:r>
              <a:rPr lang="ko-KR" altLang="en-US" b="1" dirty="0" smtClean="0"/>
              <a:t> 이상</a:t>
            </a:r>
            <a:r>
              <a:rPr lang="en-US" altLang="ko-KR" b="1" dirty="0" smtClean="0"/>
              <a:t>(deletion anomaly)</a:t>
            </a:r>
            <a:endParaRPr lang="ko-KR" altLang="en-US" b="1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5422305"/>
              </p:ext>
            </p:extLst>
          </p:nvPr>
        </p:nvGraphicFramePr>
        <p:xfrm>
          <a:off x="822325" y="1100138"/>
          <a:ext cx="6017260" cy="2225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504315"/>
                <a:gridCol w="1504315"/>
                <a:gridCol w="1504315"/>
                <a:gridCol w="1504315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u="sng" dirty="0" smtClean="0">
                          <a:solidFill>
                            <a:srgbClr val="FF0000"/>
                          </a:solidFill>
                        </a:rPr>
                        <a:t>학번 </a:t>
                      </a:r>
                      <a:r>
                        <a:rPr lang="en-US" altLang="ko-KR" sz="1400" u="sng" dirty="0" smtClean="0">
                          <a:solidFill>
                            <a:srgbClr val="FF0000"/>
                          </a:solidFill>
                        </a:rPr>
                        <a:t>(PK)</a:t>
                      </a:r>
                      <a:endParaRPr lang="ko-KR" altLang="en-US" sz="1400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성명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학과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u="sng" dirty="0" smtClean="0">
                          <a:solidFill>
                            <a:srgbClr val="FF0000"/>
                          </a:solidFill>
                        </a:rPr>
                        <a:t>과목 </a:t>
                      </a:r>
                      <a:r>
                        <a:rPr lang="en-US" altLang="ko-KR" sz="1400" u="sng" dirty="0" smtClean="0">
                          <a:solidFill>
                            <a:srgbClr val="FF0000"/>
                          </a:solidFill>
                        </a:rPr>
                        <a:t>(PK)</a:t>
                      </a:r>
                      <a:endParaRPr lang="ko-KR" altLang="en-US" sz="1400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10101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앨리스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기계공학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M0111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10101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앨리스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기계공학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C1122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10101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앨리스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기계공학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E9933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10102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사무엘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호텔경영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H2444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10103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아놀드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섬유공학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F1019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 smtClean="0"/>
              <a:t>_</a:t>
            </a:r>
            <a:r>
              <a:rPr lang="ko-KR" altLang="en-US" dirty="0" smtClean="0"/>
              <a:t>정규화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39552" y="4122946"/>
            <a:ext cx="782778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상황</a:t>
            </a:r>
            <a:r>
              <a:rPr lang="en-US" altLang="ko-KR" dirty="0" smtClean="0"/>
              <a:t>. “</a:t>
            </a:r>
            <a:r>
              <a:rPr lang="ko-KR" altLang="en-US" dirty="0" err="1" smtClean="0"/>
              <a:t>아놀드</a:t>
            </a:r>
            <a:r>
              <a:rPr lang="en-US" altLang="ko-KR" dirty="0" smtClean="0"/>
              <a:t>”</a:t>
            </a:r>
            <a:r>
              <a:rPr lang="ko-KR" altLang="en-US" dirty="0" smtClean="0"/>
              <a:t>는 수강신청을 취소하였다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그래서 과목을 삭제하려 했지</a:t>
            </a:r>
            <a:r>
              <a:rPr lang="ko-KR" altLang="en-US" dirty="0"/>
              <a:t>만</a:t>
            </a:r>
            <a:endParaRPr lang="en-US" altLang="ko-KR" dirty="0" smtClean="0"/>
          </a:p>
          <a:p>
            <a:r>
              <a:rPr lang="ko-KR" altLang="en-US" dirty="0" smtClean="0"/>
              <a:t>        과목은 빈 칸으로 둘 수 없어 해당 레코드 전체를 삭제하였다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문제</a:t>
            </a:r>
            <a:r>
              <a:rPr lang="en-US" altLang="ko-KR" dirty="0" smtClean="0"/>
              <a:t>. “</a:t>
            </a:r>
            <a:r>
              <a:rPr lang="ko-KR" altLang="en-US" dirty="0" err="1" smtClean="0"/>
              <a:t>아놀드</a:t>
            </a:r>
            <a:r>
              <a:rPr lang="en-US" altLang="ko-KR" dirty="0" smtClean="0"/>
              <a:t>”</a:t>
            </a:r>
            <a:r>
              <a:rPr lang="ko-KR" altLang="en-US" dirty="0" smtClean="0"/>
              <a:t>의 수강신청 정보만 없어져야 하는데 실제로는</a:t>
            </a:r>
            <a:r>
              <a:rPr lang="en-US" altLang="ko-KR" dirty="0" smtClean="0"/>
              <a:t>?</a:t>
            </a:r>
          </a:p>
          <a:p>
            <a:r>
              <a:rPr lang="en-US" altLang="ko-KR" dirty="0" smtClean="0"/>
              <a:t>        </a:t>
            </a:r>
            <a:r>
              <a:rPr lang="ko-KR" altLang="en-US" u="sng" dirty="0" err="1" smtClean="0">
                <a:solidFill>
                  <a:srgbClr val="0000FF"/>
                </a:solidFill>
              </a:rPr>
              <a:t>아놀드의</a:t>
            </a:r>
            <a:r>
              <a:rPr lang="ko-KR" altLang="en-US" u="sng" dirty="0" smtClean="0">
                <a:solidFill>
                  <a:srgbClr val="0000FF"/>
                </a:solidFill>
              </a:rPr>
              <a:t> 전체 데이터가 아예 사라져 버렸다</a:t>
            </a:r>
            <a:r>
              <a:rPr lang="en-US" altLang="ko-KR" u="sng" dirty="0" smtClean="0">
                <a:solidFill>
                  <a:srgbClr val="0000FF"/>
                </a:solidFill>
              </a:rPr>
              <a:t>.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★  삭제로 인해 다른 데이터까지 함께 삭제되는 </a:t>
            </a:r>
            <a:r>
              <a:rPr lang="en-US" altLang="ko-KR" b="1" dirty="0" smtClean="0">
                <a:solidFill>
                  <a:srgbClr val="FF0000"/>
                </a:solidFill>
              </a:rPr>
              <a:t>“</a:t>
            </a:r>
            <a:r>
              <a:rPr lang="ko-KR" altLang="en-US" b="1" dirty="0" smtClean="0">
                <a:solidFill>
                  <a:srgbClr val="FF0000"/>
                </a:solidFill>
              </a:rPr>
              <a:t>삭</a:t>
            </a:r>
            <a:r>
              <a:rPr lang="ko-KR" altLang="en-US" b="1" dirty="0">
                <a:solidFill>
                  <a:srgbClr val="FF0000"/>
                </a:solidFill>
              </a:rPr>
              <a:t>제</a:t>
            </a:r>
            <a:r>
              <a:rPr lang="ko-KR" altLang="en-US" b="1" dirty="0" smtClean="0">
                <a:solidFill>
                  <a:srgbClr val="FF0000"/>
                </a:solidFill>
              </a:rPr>
              <a:t> 이상</a:t>
            </a:r>
            <a:r>
              <a:rPr lang="en-US" altLang="ko-KR" b="1" dirty="0" smtClean="0">
                <a:solidFill>
                  <a:srgbClr val="FF0000"/>
                </a:solidFill>
              </a:rPr>
              <a:t>”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3088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정규화란</a:t>
            </a:r>
            <a:r>
              <a:rPr lang="en-US" altLang="ko-KR" b="1" dirty="0" smtClean="0"/>
              <a:t>?</a:t>
            </a:r>
            <a:endParaRPr lang="ko-KR" altLang="en-US" b="1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 smtClean="0"/>
              <a:t>_</a:t>
            </a:r>
            <a:r>
              <a:rPr lang="ko-KR" altLang="en-US" dirty="0" smtClean="0"/>
              <a:t>정규화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56062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§"/>
            </a:pPr>
            <a:r>
              <a:rPr lang="ko-KR" altLang="en-US" dirty="0" smtClean="0"/>
              <a:t>데이터베이스의 이상 현상을 방지하기 위한 방법이다</a:t>
            </a:r>
            <a:r>
              <a:rPr lang="en-US" altLang="ko-KR" dirty="0" smtClean="0"/>
              <a:t>.</a:t>
            </a:r>
          </a:p>
          <a:p>
            <a:pPr>
              <a:buFont typeface="Wingdings" pitchFamily="2" charset="2"/>
              <a:buChar char="§"/>
            </a:pPr>
            <a:r>
              <a:rPr lang="ko-KR" altLang="en-US" dirty="0" smtClean="0"/>
              <a:t>데이터베이스의 설계를 재구성한다</a:t>
            </a:r>
            <a:r>
              <a:rPr lang="en-US" altLang="ko-KR" dirty="0" smtClean="0"/>
              <a:t>.</a:t>
            </a:r>
          </a:p>
          <a:p>
            <a:pPr>
              <a:buFont typeface="Wingdings" pitchFamily="2" charset="2"/>
              <a:buChar char="§"/>
            </a:pPr>
            <a:r>
              <a:rPr lang="ko-KR" altLang="en-US" dirty="0" smtClean="0"/>
              <a:t>목적</a:t>
            </a:r>
            <a:endParaRPr lang="en-US" altLang="ko-KR" dirty="0" smtClean="0"/>
          </a:p>
          <a:p>
            <a:pPr marL="580644" lvl="2" indent="-342900">
              <a:buFont typeface="+mj-lt"/>
              <a:buAutoNum type="arabicPeriod"/>
            </a:pPr>
            <a:r>
              <a:rPr lang="ko-KR" altLang="en-US" dirty="0" smtClean="0"/>
              <a:t>불필요한 데이터</a:t>
            </a:r>
            <a:r>
              <a:rPr lang="en-US" altLang="ko-KR" dirty="0" smtClean="0"/>
              <a:t>(redundancy data, </a:t>
            </a:r>
            <a:r>
              <a:rPr lang="ko-KR" altLang="en-US" dirty="0" smtClean="0"/>
              <a:t>중복 데이터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제거한다</a:t>
            </a:r>
            <a:r>
              <a:rPr lang="en-US" altLang="ko-KR" dirty="0" smtClean="0"/>
              <a:t>.</a:t>
            </a:r>
          </a:p>
          <a:p>
            <a:pPr marL="580644" lvl="2" indent="-342900">
              <a:buFont typeface="+mj-lt"/>
              <a:buAutoNum type="arabicPeriod"/>
            </a:pPr>
            <a:r>
              <a:rPr lang="ko-KR" altLang="en-US" dirty="0" smtClean="0"/>
              <a:t>논리적인 데이터 저장이 가능해진다</a:t>
            </a:r>
            <a:r>
              <a:rPr lang="en-US" altLang="ko-KR" dirty="0" smtClean="0"/>
              <a:t>.</a:t>
            </a:r>
          </a:p>
          <a:p>
            <a:pPr>
              <a:buFont typeface="Wingdings" pitchFamily="2" charset="2"/>
              <a:buChar char="§"/>
            </a:pPr>
            <a:r>
              <a:rPr lang="ko-KR" altLang="en-US" dirty="0" smtClean="0"/>
              <a:t>법칙</a:t>
            </a:r>
            <a:r>
              <a:rPr lang="en-US" altLang="ko-KR" dirty="0" smtClean="0"/>
              <a:t>(Rule)</a:t>
            </a:r>
          </a:p>
          <a:p>
            <a:pPr marL="580644" lvl="2" indent="-342900">
              <a:buFont typeface="+mj-lt"/>
              <a:buAutoNum type="arabicPeriod"/>
            </a:pPr>
            <a:r>
              <a:rPr lang="en-US" altLang="ko-KR" dirty="0" smtClean="0"/>
              <a:t>1</a:t>
            </a:r>
            <a:r>
              <a:rPr lang="ko-KR" altLang="en-US" dirty="0" smtClean="0"/>
              <a:t>차 정규화</a:t>
            </a:r>
            <a:endParaRPr lang="en-US" altLang="ko-KR" dirty="0"/>
          </a:p>
          <a:p>
            <a:pPr marL="580644" lvl="2" indent="-342900">
              <a:buFont typeface="+mj-lt"/>
              <a:buAutoNum type="arabicPeriod"/>
            </a:pPr>
            <a:r>
              <a:rPr lang="en-US" altLang="ko-KR" dirty="0" smtClean="0"/>
              <a:t>2</a:t>
            </a:r>
            <a:r>
              <a:rPr lang="ko-KR" altLang="en-US" dirty="0" smtClean="0"/>
              <a:t>차 정규화</a:t>
            </a:r>
            <a:endParaRPr lang="en-US" altLang="ko-KR" dirty="0" smtClean="0"/>
          </a:p>
          <a:p>
            <a:pPr marL="580644" lvl="2" indent="-342900">
              <a:buFont typeface="+mj-lt"/>
              <a:buAutoNum type="arabicPeriod"/>
            </a:pPr>
            <a:r>
              <a:rPr lang="en-US" altLang="ko-KR" dirty="0" smtClean="0"/>
              <a:t>3</a:t>
            </a:r>
            <a:r>
              <a:rPr lang="ko-KR" altLang="en-US" dirty="0" smtClean="0"/>
              <a:t>차 정규화</a:t>
            </a:r>
            <a:endParaRPr lang="en-US" altLang="ko-KR" dirty="0" smtClean="0"/>
          </a:p>
          <a:p>
            <a:pPr marL="580644" lvl="2" indent="-342900">
              <a:buFont typeface="+mj-lt"/>
              <a:buAutoNum type="arabicPeriod"/>
            </a:pPr>
            <a:r>
              <a:rPr lang="en-US" altLang="ko-KR" dirty="0" smtClean="0"/>
              <a:t>BCNF</a:t>
            </a:r>
          </a:p>
          <a:p>
            <a:pPr marL="580644" lvl="2" indent="-342900">
              <a:buFont typeface="+mj-lt"/>
              <a:buAutoNum type="arabicPeriod"/>
            </a:pPr>
            <a:r>
              <a:rPr lang="en-US" altLang="ko-KR" dirty="0" smtClean="0"/>
              <a:t>4</a:t>
            </a:r>
            <a:r>
              <a:rPr lang="ko-KR" altLang="en-US" dirty="0" smtClean="0"/>
              <a:t>차 정규화</a:t>
            </a:r>
            <a:endParaRPr lang="en-US" altLang="ko-KR" dirty="0" smtClean="0"/>
          </a:p>
          <a:p>
            <a:pPr marL="580644" lvl="2" indent="-342900">
              <a:buFont typeface="+mj-lt"/>
              <a:buAutoNum type="arabicPeriod"/>
            </a:pPr>
            <a:r>
              <a:rPr lang="en-US" altLang="ko-KR" dirty="0" smtClean="0"/>
              <a:t>5</a:t>
            </a:r>
            <a:r>
              <a:rPr lang="ko-KR" altLang="en-US" dirty="0" smtClean="0"/>
              <a:t>차 정규화</a:t>
            </a:r>
            <a:endParaRPr lang="en-US" altLang="ko-KR" dirty="0" smtClean="0"/>
          </a:p>
          <a:p>
            <a:pPr>
              <a:buFont typeface="Wingdings" pitchFamily="2" charset="2"/>
              <a:buChar char="§"/>
            </a:pPr>
            <a:r>
              <a:rPr lang="ko-KR" altLang="en-US" dirty="0" smtClean="0"/>
              <a:t>실무적으로는 </a:t>
            </a:r>
            <a:r>
              <a:rPr lang="en-US" altLang="ko-KR" dirty="0" smtClean="0"/>
              <a:t>4</a:t>
            </a:r>
            <a:r>
              <a:rPr lang="ko-KR" altLang="en-US" dirty="0" smtClean="0"/>
              <a:t>차</a:t>
            </a:r>
            <a:r>
              <a:rPr lang="en-US" altLang="ko-KR" dirty="0" smtClean="0"/>
              <a:t>, 5</a:t>
            </a:r>
            <a:r>
              <a:rPr lang="ko-KR" altLang="en-US" dirty="0" smtClean="0"/>
              <a:t>차 정규화는 거의 사용되지 않기 때문에 본 수업에서도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다루지 않는다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86539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1</a:t>
            </a:r>
            <a:r>
              <a:rPr lang="ko-KR" altLang="en-US" b="1" dirty="0" smtClean="0"/>
              <a:t>차 정규형 </a:t>
            </a:r>
            <a:r>
              <a:rPr lang="en-US" altLang="ko-KR" b="1" dirty="0" smtClean="0"/>
              <a:t>#1</a:t>
            </a:r>
            <a:endParaRPr lang="ko-KR" altLang="en-US" b="1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 smtClean="0"/>
              <a:t>_</a:t>
            </a:r>
            <a:r>
              <a:rPr lang="ko-KR" altLang="en-US" dirty="0" smtClean="0"/>
              <a:t>정규화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268760"/>
            <a:ext cx="7520940" cy="456164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§"/>
            </a:pPr>
            <a:r>
              <a:rPr lang="ko-KR" altLang="en-US" dirty="0" smtClean="0"/>
              <a:t>모든 칼럼은 </a:t>
            </a:r>
            <a:r>
              <a:rPr lang="ko-KR" altLang="en-US" dirty="0" err="1" smtClean="0"/>
              <a:t>원자값</a:t>
            </a:r>
            <a:r>
              <a:rPr lang="en-US" altLang="ko-KR" dirty="0" smtClean="0"/>
              <a:t>(Atomic Value)</a:t>
            </a:r>
            <a:r>
              <a:rPr lang="ko-KR" altLang="en-US" dirty="0" smtClean="0"/>
              <a:t>을 가져야 한다</a:t>
            </a:r>
            <a:r>
              <a:rPr lang="en-US" altLang="ko-KR" dirty="0" smtClean="0"/>
              <a:t>.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8015505"/>
              </p:ext>
            </p:extLst>
          </p:nvPr>
        </p:nvGraphicFramePr>
        <p:xfrm>
          <a:off x="971600" y="1825739"/>
          <a:ext cx="7272807" cy="1440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80038"/>
                <a:gridCol w="1480038"/>
                <a:gridCol w="1480038"/>
                <a:gridCol w="2832693"/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u="sng" dirty="0" smtClean="0">
                          <a:solidFill>
                            <a:srgbClr val="FF0000"/>
                          </a:solidFill>
                        </a:rPr>
                        <a:t>학번</a:t>
                      </a:r>
                      <a:endParaRPr lang="ko-KR" altLang="en-US" sz="1400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성명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u="none" dirty="0" smtClean="0">
                          <a:solidFill>
                            <a:schemeClr val="tx1"/>
                          </a:solidFill>
                        </a:rPr>
                        <a:t>학과</a:t>
                      </a:r>
                      <a:endParaRPr lang="ko-KR" altLang="en-US" sz="14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과목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10101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앨리스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영문학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Reading,</a:t>
                      </a:r>
                      <a:r>
                        <a:rPr lang="en-US" altLang="ko-KR" sz="1400" baseline="0" dirty="0" smtClean="0"/>
                        <a:t> Grammar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10102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제임스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국문학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고전문학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10103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아놀드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체육학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재활</a:t>
                      </a:r>
                      <a:endParaRPr lang="ko-KR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아래쪽 화살표 7"/>
          <p:cNvSpPr/>
          <p:nvPr/>
        </p:nvSpPr>
        <p:spPr>
          <a:xfrm>
            <a:off x="971600" y="3517847"/>
            <a:ext cx="936104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6747296"/>
              </p:ext>
            </p:extLst>
          </p:nvPr>
        </p:nvGraphicFramePr>
        <p:xfrm>
          <a:off x="971600" y="4202003"/>
          <a:ext cx="7272810" cy="1440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54562"/>
                <a:gridCol w="1454562"/>
                <a:gridCol w="1454562"/>
                <a:gridCol w="1454562"/>
                <a:gridCol w="1454562"/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u="sng" dirty="0" smtClean="0">
                          <a:solidFill>
                            <a:srgbClr val="FF0000"/>
                          </a:solidFill>
                        </a:rPr>
                        <a:t>학번</a:t>
                      </a:r>
                      <a:endParaRPr lang="ko-KR" altLang="en-US" sz="1400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성명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u="none" dirty="0" smtClean="0">
                          <a:solidFill>
                            <a:schemeClr val="tx1"/>
                          </a:solidFill>
                        </a:rPr>
                        <a:t>학과</a:t>
                      </a:r>
                      <a:endParaRPr lang="ko-KR" altLang="en-US" sz="14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과목</a:t>
                      </a:r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과목</a:t>
                      </a:r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10101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앨리스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영문학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Reading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 smtClean="0"/>
                        <a:t>Grammar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10102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제임스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국문학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고전문학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10103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아놀드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체육학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재활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78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1</a:t>
            </a:r>
            <a:r>
              <a:rPr lang="ko-KR" altLang="en-US" b="1" dirty="0" smtClean="0"/>
              <a:t>차 정규형 </a:t>
            </a:r>
            <a:r>
              <a:rPr lang="en-US" altLang="ko-KR" b="1" dirty="0" smtClean="0"/>
              <a:t>#2</a:t>
            </a:r>
            <a:endParaRPr lang="ko-KR" altLang="en-US" b="1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 smtClean="0"/>
              <a:t>_</a:t>
            </a:r>
            <a:r>
              <a:rPr lang="ko-KR" altLang="en-US" dirty="0" smtClean="0"/>
              <a:t>정규화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9</a:t>
            </a:fld>
            <a:endParaRPr lang="ko-KR" altLang="en-US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5993479"/>
              </p:ext>
            </p:extLst>
          </p:nvPr>
        </p:nvGraphicFramePr>
        <p:xfrm>
          <a:off x="971600" y="1844824"/>
          <a:ext cx="7272810" cy="1440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54562"/>
                <a:gridCol w="1454562"/>
                <a:gridCol w="1454562"/>
                <a:gridCol w="1454562"/>
                <a:gridCol w="1454562"/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u="sng" dirty="0" smtClean="0">
                          <a:solidFill>
                            <a:srgbClr val="FF0000"/>
                          </a:solidFill>
                        </a:rPr>
                        <a:t>학번</a:t>
                      </a:r>
                      <a:endParaRPr lang="ko-KR" altLang="en-US" sz="1400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성명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u="none" dirty="0" smtClean="0">
                          <a:solidFill>
                            <a:schemeClr val="tx1"/>
                          </a:solidFill>
                        </a:rPr>
                        <a:t>학과</a:t>
                      </a:r>
                      <a:endParaRPr lang="ko-KR" altLang="en-US" sz="14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과목</a:t>
                      </a:r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과목</a:t>
                      </a:r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10101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앨리스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영문학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Reading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 smtClean="0"/>
                        <a:t>Grammar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10102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제임스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국문학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고전문학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10103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아놀드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체육학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재활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421607"/>
              </p:ext>
            </p:extLst>
          </p:nvPr>
        </p:nvGraphicFramePr>
        <p:xfrm>
          <a:off x="971600" y="4149080"/>
          <a:ext cx="5818248" cy="1800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54562"/>
                <a:gridCol w="1454562"/>
                <a:gridCol w="1454562"/>
                <a:gridCol w="1454562"/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u="none" dirty="0" smtClean="0">
                          <a:solidFill>
                            <a:schemeClr val="tx1"/>
                          </a:solidFill>
                        </a:rPr>
                        <a:t>학번</a:t>
                      </a:r>
                      <a:endParaRPr lang="ko-KR" altLang="en-US" sz="14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성명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u="none" dirty="0" smtClean="0">
                          <a:solidFill>
                            <a:schemeClr val="tx1"/>
                          </a:solidFill>
                        </a:rPr>
                        <a:t>학과</a:t>
                      </a:r>
                      <a:endParaRPr lang="ko-KR" altLang="en-US" sz="14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과목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10101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앨리스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영문학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Reading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10101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앨리스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영문학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Grammar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10102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제임스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국문학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고전문학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10103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아놀드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체육학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재활</a:t>
                      </a:r>
                      <a:endParaRPr lang="ko-KR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1" name="내용 개체 틀 2"/>
          <p:cNvSpPr txBox="1">
            <a:spLocks/>
          </p:cNvSpPr>
          <p:nvPr/>
        </p:nvSpPr>
        <p:spPr>
          <a:xfrm>
            <a:off x="822960" y="1268760"/>
            <a:ext cx="7520940" cy="4561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§"/>
            </a:pPr>
            <a:r>
              <a:rPr lang="ko-KR" altLang="en-US" dirty="0" smtClean="0"/>
              <a:t>모든 </a:t>
            </a:r>
            <a:r>
              <a:rPr lang="ko-KR" altLang="en-US" dirty="0"/>
              <a:t>칼</a:t>
            </a:r>
            <a:r>
              <a:rPr lang="ko-KR" altLang="en-US" dirty="0" smtClean="0"/>
              <a:t>럼은 반복되는 그룹이 나타나지 않는다</a:t>
            </a:r>
            <a:r>
              <a:rPr lang="en-US" altLang="ko-KR" dirty="0" smtClean="0"/>
              <a:t>.</a:t>
            </a:r>
          </a:p>
        </p:txBody>
      </p:sp>
      <p:sp>
        <p:nvSpPr>
          <p:cNvPr id="12" name="아래쪽 화살표 11"/>
          <p:cNvSpPr/>
          <p:nvPr/>
        </p:nvSpPr>
        <p:spPr>
          <a:xfrm>
            <a:off x="971600" y="3517847"/>
            <a:ext cx="936104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769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각">
  <a:themeElements>
    <a:clrScheme name="각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각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57560</TotalTime>
  <Words>1455</Words>
  <Application>Microsoft Office PowerPoint</Application>
  <PresentationFormat>화면 슬라이드 쇼(4:3)</PresentationFormat>
  <Paragraphs>799</Paragraphs>
  <Slides>19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각</vt:lpstr>
      <vt:lpstr>정규화(normalization)</vt:lpstr>
      <vt:lpstr>이상 현상(Anomaly)</vt:lpstr>
      <vt:lpstr>다음의 테이블을 보자</vt:lpstr>
      <vt:lpstr>삽입 이상(insertion anomaly)</vt:lpstr>
      <vt:lpstr>갱신 이상(update anomaly)</vt:lpstr>
      <vt:lpstr>삭제 이상(deletion anomaly)</vt:lpstr>
      <vt:lpstr>정규화란?</vt:lpstr>
      <vt:lpstr>1차 정규형 #1</vt:lpstr>
      <vt:lpstr>1차 정규형 #2</vt:lpstr>
      <vt:lpstr>1차 정규형 #3</vt:lpstr>
      <vt:lpstr>2차 정규형</vt:lpstr>
      <vt:lpstr>3차 정규형</vt:lpstr>
      <vt:lpstr>bcnf (boyce and codd normal form)</vt:lpstr>
      <vt:lpstr>정규화 실습 #1</vt:lpstr>
      <vt:lpstr>정규화 실습 #1 - 풀이</vt:lpstr>
      <vt:lpstr>정규화 실습 #2</vt:lpstr>
      <vt:lpstr>정규화 실습 #2 - 풀이</vt:lpstr>
      <vt:lpstr>정규화 실습 #3</vt:lpstr>
      <vt:lpstr>정규화 실습 #3 - 풀이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KRIVET</dc:creator>
  <cp:lastModifiedBy>ITSC</cp:lastModifiedBy>
  <cp:revision>424</cp:revision>
  <dcterms:created xsi:type="dcterms:W3CDTF">2018-05-10T00:35:19Z</dcterms:created>
  <dcterms:modified xsi:type="dcterms:W3CDTF">2020-10-27T07:44:08Z</dcterms:modified>
</cp:coreProperties>
</file>