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76" r:id="rId2"/>
    <p:sldId id="326" r:id="rId3"/>
    <p:sldId id="338" r:id="rId4"/>
    <p:sldId id="312" r:id="rId5"/>
    <p:sldId id="333" r:id="rId6"/>
    <p:sldId id="335" r:id="rId7"/>
    <p:sldId id="342" r:id="rId8"/>
    <p:sldId id="339" r:id="rId9"/>
    <p:sldId id="340" r:id="rId10"/>
    <p:sldId id="343" r:id="rId11"/>
    <p:sldId id="344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30" r:id="rId22"/>
    <p:sldId id="328" r:id="rId23"/>
    <p:sldId id="331" r:id="rId24"/>
    <p:sldId id="345" r:id="rId25"/>
    <p:sldId id="266" r:id="rId26"/>
    <p:sldId id="267" r:id="rId27"/>
    <p:sldId id="346" r:id="rId28"/>
    <p:sldId id="31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능반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97B7E"/>
    <a:srgbClr val="5F5F5F"/>
    <a:srgbClr val="C4C4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987" autoAdjust="0"/>
    <p:restoredTop sz="88631" autoAdjust="0"/>
  </p:normalViewPr>
  <p:slideViewPr>
    <p:cSldViewPr>
      <p:cViewPr>
        <p:scale>
          <a:sx n="66" d="100"/>
          <a:sy n="66" d="100"/>
        </p:scale>
        <p:origin x="-72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4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0CED1-0BD3-437E-982C-E8005E10CB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4E85E-8821-4C68-8974-5856219E9F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6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altLang="ko-KR" dirty="0" smtClean="0"/>
              <a:t>Constraint</a:t>
            </a:r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Not null</a:t>
            </a:r>
          </a:p>
          <a:p>
            <a:pPr marL="0" indent="0">
              <a:buFont typeface="Arial" charset="0"/>
              <a:buNone/>
            </a:pPr>
            <a:r>
              <a:rPr lang="en-US" altLang="ko-KR" dirty="0" smtClean="0"/>
              <a:t>Unique</a:t>
            </a:r>
          </a:p>
          <a:p>
            <a:pPr marL="0" indent="0">
              <a:buFont typeface="Arial" charset="0"/>
              <a:buNone/>
            </a:pPr>
            <a:r>
              <a:rPr lang="en-US" altLang="ko-KR" dirty="0" err="1" smtClean="0"/>
              <a:t>Pk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 + </a:t>
            </a:r>
            <a:r>
              <a:rPr lang="en-US" altLang="ko-KR" dirty="0" err="1" smtClean="0"/>
              <a:t>uq</a:t>
            </a:r>
            <a:endParaRPr lang="en-US" altLang="ko-KR" dirty="0" smtClean="0"/>
          </a:p>
          <a:p>
            <a:pPr marL="0" indent="0">
              <a:buFont typeface="Arial" charset="0"/>
              <a:buNone/>
            </a:pPr>
            <a:endParaRPr lang="en-US" altLang="ko-KR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err="1" smtClean="0"/>
              <a:t>Fk</a:t>
            </a:r>
            <a:r>
              <a:rPr lang="en-US" altLang="ko-KR" baseline="0" dirty="0" smtClean="0"/>
              <a:t> other table</a:t>
            </a:r>
          </a:p>
          <a:p>
            <a:pPr marL="228600" indent="-228600">
              <a:buFont typeface="Arial" charset="0"/>
              <a:buAutoNum type="arabicPeriod"/>
            </a:pPr>
            <a:r>
              <a:rPr lang="en-US" altLang="ko-KR" baseline="0" dirty="0" err="1" smtClean="0"/>
              <a:t>Pk</a:t>
            </a:r>
            <a:endParaRPr lang="en-US" altLang="ko-KR" baseline="0" dirty="0" smtClean="0"/>
          </a:p>
          <a:p>
            <a:pPr marL="228600" indent="-228600">
              <a:buFont typeface="Arial" charset="0"/>
              <a:buAutoNum type="arabicPeriod"/>
            </a:pPr>
            <a:r>
              <a:rPr lang="en-US" altLang="ko-KR" baseline="0" dirty="0" err="1" smtClean="0"/>
              <a:t>Uq</a:t>
            </a:r>
            <a:endParaRPr lang="en-US" altLang="ko-KR" baseline="0" dirty="0" smtClean="0"/>
          </a:p>
          <a:p>
            <a:pPr marL="0" indent="0">
              <a:buFont typeface="Arial" charset="0"/>
              <a:buNone/>
            </a:pPr>
            <a:r>
              <a:rPr lang="en-US" altLang="ko-KR" baseline="0" dirty="0" smtClean="0"/>
              <a:t>Check</a:t>
            </a:r>
            <a:endParaRPr lang="ko-KR" altLang="en-US" dirty="0" smtClean="0"/>
          </a:p>
          <a:p>
            <a:endParaRPr lang="en-US" altLang="ko-KR" dirty="0" smtClean="0"/>
          </a:p>
          <a:p>
            <a:pPr marL="171450" indent="-171450">
              <a:buFont typeface="Symbol"/>
              <a:buChar char="Þ"/>
            </a:pPr>
            <a:r>
              <a:rPr lang="en-US" altLang="ko-KR" dirty="0" smtClean="0"/>
              <a:t>Data</a:t>
            </a:r>
            <a:r>
              <a:rPr lang="en-US" altLang="ko-KR" baseline="0" dirty="0" smtClean="0"/>
              <a:t> dictionary</a:t>
            </a:r>
          </a:p>
          <a:p>
            <a:pPr marL="0" indent="0">
              <a:buFont typeface="Symbol"/>
              <a:buNone/>
            </a:pPr>
            <a:endParaRPr lang="en-US" altLang="ko-KR" baseline="0" dirty="0" smtClean="0"/>
          </a:p>
          <a:p>
            <a:pPr marL="0" indent="0">
              <a:buFont typeface="Symbol"/>
              <a:buNone/>
            </a:pPr>
            <a:r>
              <a:rPr lang="en-US" altLang="ko-KR" baseline="0" dirty="0" smtClean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37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TIMESTAMP</a:t>
            </a:r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현재 시간을 나타냄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1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VARCHAR2</a:t>
            </a:r>
            <a:r>
              <a:rPr lang="ko-KR" altLang="en-US" dirty="0" smtClean="0"/>
              <a:t>의 차이점은 </a:t>
            </a:r>
            <a:endParaRPr lang="en-US" altLang="ko-KR" dirty="0" smtClean="0"/>
          </a:p>
          <a:p>
            <a:r>
              <a:rPr lang="en-US" altLang="ko-KR" dirty="0" smtClean="0"/>
              <a:t>CHAR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잡고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써도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인식</a:t>
            </a:r>
            <a:endParaRPr lang="en-US" altLang="ko-KR" dirty="0" smtClean="0"/>
          </a:p>
          <a:p>
            <a:r>
              <a:rPr lang="en-US" altLang="ko-KR" dirty="0" smtClean="0"/>
              <a:t>VARCHAR2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</a:t>
            </a:r>
            <a:r>
              <a:rPr lang="ko-KR" altLang="en-US" dirty="0" smtClean="0"/>
              <a:t>로 잡고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을 쓰면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인식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2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SCALE 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실수타입</a:t>
            </a:r>
            <a:endParaRPr lang="en-US" altLang="ko-KR" baseline="0" dirty="0" smtClean="0"/>
          </a:p>
          <a:p>
            <a:r>
              <a:rPr lang="en-US" altLang="ko-KR" baseline="0" dirty="0" smtClean="0"/>
              <a:t>0.0 ~ 4.5 -&gt; Number(2,1) (</a:t>
            </a:r>
            <a:r>
              <a:rPr lang="ko-KR" altLang="en-US" baseline="0" dirty="0" err="1" smtClean="0"/>
              <a:t>전체자리수</a:t>
            </a:r>
            <a:r>
              <a:rPr lang="en-US" altLang="ko-KR" baseline="0" dirty="0" smtClean="0"/>
              <a:t>,</a:t>
            </a:r>
            <a:r>
              <a:rPr lang="ko-KR" altLang="en-US" baseline="0" dirty="0" err="1" smtClean="0"/>
              <a:t>소수자리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02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7 -&gt; </a:t>
            </a:r>
            <a:r>
              <a:rPr lang="ko-KR" altLang="en-US" dirty="0" smtClean="0"/>
              <a:t>굳이 </a:t>
            </a:r>
            <a:r>
              <a:rPr lang="ko-KR" altLang="en-US" dirty="0" err="1" smtClean="0"/>
              <a:t>날짜값으로</a:t>
            </a:r>
            <a:r>
              <a:rPr lang="ko-KR" altLang="en-US" dirty="0" smtClean="0"/>
              <a:t> 계산하지 않는 이상 문자타입으로 지정하는 편이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429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4E85E-8821-4C68-8974-5856219E9FF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7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3065043" y="1819936"/>
            <a:ext cx="5535155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600" b="1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10456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07904" y="6423620"/>
            <a:ext cx="4724400" cy="27432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1428" y="6309320"/>
            <a:ext cx="502920" cy="502920"/>
          </a:xfrm>
        </p:spPr>
        <p:txBody>
          <a:bodyPr/>
          <a:lstStyle/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237312"/>
            <a:ext cx="3574257" cy="62068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237971"/>
            <a:ext cx="9146380" cy="62002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776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423620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altLang="ko-KR"/>
              <a:t>(</a:t>
            </a:r>
            <a:r>
              <a:rPr lang="ko-KR" altLang="en-US"/>
              <a:t>과목명</a:t>
            </a:r>
            <a:r>
              <a:rPr lang="en-US" altLang="ko-KR"/>
              <a:t>)_(</a:t>
            </a:r>
            <a:r>
              <a:rPr lang="ko-KR" altLang="en-US" err="1"/>
              <a:t>학습모듈명</a:t>
            </a:r>
            <a:r>
              <a:rPr lang="en-US" altLang="ko-KR"/>
              <a:t>)_</a:t>
            </a:r>
            <a:r>
              <a:rPr lang="ko-KR" altLang="en-US"/>
              <a:t>학습 </a:t>
            </a:r>
            <a:r>
              <a:rPr lang="en-US" altLang="ko-KR"/>
              <a:t>[</a:t>
            </a:r>
            <a:r>
              <a:rPr lang="ko-KR" altLang="en-US"/>
              <a:t>번호</a:t>
            </a:r>
            <a:r>
              <a:rPr lang="en-US" altLang="ko-KR"/>
              <a:t>]_</a:t>
            </a:r>
            <a:r>
              <a:rPr lang="ko-KR" altLang="en-US"/>
              <a:t>유형 </a:t>
            </a:r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309320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C203B44-7224-4AD4-9439-861CD1E3978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2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SQL </a:t>
            </a:r>
            <a:r>
              <a:rPr lang="ko-KR" altLang="en-US" dirty="0"/>
              <a:t>작성하기</a:t>
            </a:r>
            <a:r>
              <a:rPr lang="en-US" altLang="ko-KR" dirty="0"/>
              <a:t>_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altLang="ko-KR" dirty="0"/>
              <a:t>DDL </a:t>
            </a: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 DBMS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52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CONSTRAINT 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 PRIMARY KEY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en-US" altLang="ko-KR" sz="1400" b="0" i="0" u="none" strike="noStrike" kern="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nn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CHECK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CONSTRAINT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)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#3.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1131283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name_nn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CONSTRAINT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customer_pk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phone_uq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age_ck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customer_bank_fk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CONSTRAINT </a:t>
            </a:r>
            <a:r>
              <a:rPr kumimoji="1" lang="en-US" altLang="ko-KR" sz="15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bank_pk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#4.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7687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구조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" y="2780928"/>
            <a:ext cx="7067804" cy="149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811530" y="1100629"/>
            <a:ext cx="7520940" cy="744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DESC[RIBE] </a:t>
            </a:r>
            <a:r>
              <a:rPr lang="en-US" altLang="ko-KR" dirty="0" err="1"/>
              <a:t>table_name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22960" y="2132857"/>
            <a:ext cx="752094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dirty="0"/>
              <a:t>DESC address;</a:t>
            </a:r>
          </a:p>
          <a:p>
            <a:pPr marL="0" indent="0"/>
            <a:endParaRPr lang="en-US" altLang="ko-KR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22960" y="4509120"/>
            <a:ext cx="752094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1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테이블의 생성 여부와 테이블의 구조를 확인하기 위한 명령어</a:t>
            </a:r>
            <a:endParaRPr lang="en-US" altLang="ko-KR" dirty="0"/>
          </a:p>
          <a:p>
            <a:pPr marL="285750" indent="-285750">
              <a:buFont typeface="Wingdings" pitchFamily="2" charset="2"/>
              <a:buChar char="§"/>
            </a:pPr>
            <a:r>
              <a:rPr lang="ko-KR" altLang="en-US" dirty="0"/>
              <a:t>확인할</a:t>
            </a:r>
            <a:r>
              <a:rPr lang="en-US" altLang="ko-KR" dirty="0"/>
              <a:t> </a:t>
            </a:r>
            <a:r>
              <a:rPr lang="ko-KR" altLang="en-US" dirty="0"/>
              <a:t>수 있는 사항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ko-KR" altLang="en-US" dirty="0"/>
              <a:t>칼럼의 이름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 err="1"/>
              <a:t>Datatype</a:t>
            </a:r>
            <a:endParaRPr lang="en-US" altLang="ko-KR" dirty="0"/>
          </a:p>
          <a:p>
            <a:pPr lvl="3" indent="-342900">
              <a:buFont typeface="+mj-lt"/>
              <a:buAutoNum type="arabicPeriod"/>
            </a:pPr>
            <a:r>
              <a:rPr lang="en-US" altLang="ko-KR" dirty="0"/>
              <a:t>NOT NULL </a:t>
            </a:r>
            <a:r>
              <a:rPr lang="ko-KR" altLang="en-US" dirty="0" err="1"/>
              <a:t>무결성</a:t>
            </a:r>
            <a:r>
              <a:rPr lang="ko-KR" altLang="en-US" dirty="0"/>
              <a:t> 제약 조건</a:t>
            </a:r>
            <a:endParaRPr lang="en-US" altLang="ko-KR" dirty="0"/>
          </a:p>
        </p:txBody>
      </p:sp>
      <p:sp>
        <p:nvSpPr>
          <p:cNvPr id="10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739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#1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204430"/>
              </p:ext>
            </p:extLst>
          </p:nvPr>
        </p:nvGraphicFramePr>
        <p:xfrm>
          <a:off x="822325" y="1100138"/>
          <a:ext cx="7521576" cy="458356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CHAR(size)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고정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2,000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098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가변 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12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NVARCHAR2(size)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국가별 문자 집합에 따른 </a:t>
                      </a:r>
                      <a:r>
                        <a:rPr lang="en-US" altLang="ko-KR" dirty="0"/>
                        <a:t>size </a:t>
                      </a:r>
                      <a:r>
                        <a:rPr lang="ko-KR" altLang="en-US" dirty="0"/>
                        <a:t>크기의 문자 또는 바이트의 가변길이 문자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4,000 </a:t>
                      </a:r>
                      <a:r>
                        <a:rPr lang="ko-KR" altLang="en-US" dirty="0"/>
                        <a:t>바이트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최소크기 </a:t>
                      </a:r>
                      <a:r>
                        <a:rPr lang="en-US" altLang="ko-KR" dirty="0"/>
                        <a:t>: 1 </a:t>
                      </a:r>
                      <a:r>
                        <a:rPr lang="ko-KR" altLang="en-US" dirty="0"/>
                        <a:t>바이트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NUMBER(p,</a:t>
                      </a:r>
                      <a:r>
                        <a:rPr lang="en-US" altLang="ko-KR" baseline="0" dirty="0"/>
                        <a:t> s)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정밀도</a:t>
                      </a:r>
                      <a:r>
                        <a:rPr lang="en-US" altLang="ko-KR" dirty="0"/>
                        <a:t>(p)</a:t>
                      </a:r>
                      <a:r>
                        <a:rPr lang="ko-KR" altLang="en-US" dirty="0"/>
                        <a:t>와 스케일</a:t>
                      </a:r>
                      <a:r>
                        <a:rPr lang="en-US" altLang="ko-KR" dirty="0"/>
                        <a:t>(s)</a:t>
                      </a:r>
                      <a:r>
                        <a:rPr lang="ko-KR" altLang="en-US" dirty="0"/>
                        <a:t>로 표현되는 숫자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54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날짜 타입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7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데이터 타입의 종류 </a:t>
            </a:r>
            <a:r>
              <a:rPr lang="en-US" altLang="ko-KR" b="1" dirty="0"/>
              <a:t>#2</a:t>
            </a:r>
            <a:endParaRPr lang="ko-KR" altLang="en-US" b="1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046008"/>
              </p:ext>
            </p:extLst>
          </p:nvPr>
        </p:nvGraphicFramePr>
        <p:xfrm>
          <a:off x="822325" y="1100138"/>
          <a:ext cx="7521576" cy="411765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375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40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그래픽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동영상</a:t>
                      </a:r>
                      <a:r>
                        <a:rPr lang="en-US" altLang="ko-KR" dirty="0"/>
                        <a:t>,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사운드 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CLOB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텍스트 데이터를 저장하는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(e-Book.html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BFILE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대용량의 바이너리 데이터를 파일 형태로 저장하기 위한 데이터 타입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읽기 전용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algn="l" latinLnBrk="1"/>
                      <a:r>
                        <a:rPr lang="ko-KR" altLang="en-US" dirty="0"/>
                        <a:t>최대크기 </a:t>
                      </a:r>
                      <a:r>
                        <a:rPr lang="en-US" altLang="ko-KR" dirty="0"/>
                        <a:t>: 4GB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2141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TIMESTAMP(n)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DATE </a:t>
                      </a:r>
                      <a:r>
                        <a:rPr lang="ko-KR" altLang="en-US" dirty="0"/>
                        <a:t>타입의 확장 타입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은 </a:t>
                      </a:r>
                      <a:r>
                        <a:rPr lang="en-US" altLang="ko-KR" dirty="0"/>
                        <a:t>millisecond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자리수로 최대 </a:t>
                      </a:r>
                      <a:r>
                        <a:rPr lang="en-US" altLang="ko-KR" baseline="0" dirty="0"/>
                        <a:t>9</a:t>
                      </a:r>
                      <a:r>
                        <a:rPr lang="ko-KR" altLang="en-US" baseline="0" dirty="0"/>
                        <a:t>자리까지 표현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59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char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고정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2,000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공백으로 채워진다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r>
              <a:rPr lang="ko-KR" altLang="en-US" dirty="0"/>
              <a:t>는 저장 공간의 낭비로 이어진다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학번 등 길이가 일정하거나 비슷한 경우에 사용한다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843808" y="2996952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317232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7605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79613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14" name="아래쪽 화살표 1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037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VARchar2 </a:t>
            </a:r>
            <a:r>
              <a:rPr lang="ko-KR" altLang="en-US" b="1" dirty="0"/>
              <a:t>타입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416604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ko-KR" altLang="en-US" dirty="0"/>
              <a:t>가변 길이의 문자열을 저장하며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4,000</a:t>
            </a:r>
            <a:r>
              <a:rPr lang="ko-KR" altLang="en-US" dirty="0">
                <a:solidFill>
                  <a:srgbClr val="FF0000"/>
                </a:solidFill>
              </a:rPr>
              <a:t>바이트</a:t>
            </a:r>
            <a:r>
              <a:rPr lang="ko-KR" altLang="en-US" dirty="0"/>
              <a:t>까지 저장할 수 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짧은 데이터가 입력되면</a:t>
            </a:r>
            <a:r>
              <a:rPr lang="en-US" altLang="ko-KR" dirty="0"/>
              <a:t>, </a:t>
            </a:r>
            <a:r>
              <a:rPr lang="ko-KR" altLang="en-US" dirty="0"/>
              <a:t>나머지 공간은 </a:t>
            </a:r>
            <a:r>
              <a:rPr lang="en-US" altLang="ko-KR" dirty="0"/>
              <a:t>NULL</a:t>
            </a:r>
            <a:r>
              <a:rPr lang="ko-KR" altLang="en-US" dirty="0"/>
              <a:t>로 처리하여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저장공간을 낭비하지 않는다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입력시</a:t>
            </a:r>
            <a:r>
              <a:rPr lang="ko-KR" altLang="en-US" dirty="0"/>
              <a:t> 사용자가 데이터를 입력하지 않으면 </a:t>
            </a:r>
            <a:r>
              <a:rPr lang="en-US" altLang="ko-KR" dirty="0"/>
              <a:t>NULL </a:t>
            </a:r>
            <a:r>
              <a:rPr lang="ko-KR" altLang="en-US" dirty="0"/>
              <a:t>이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지정된 길이보다 긴 데이터를 입력하면 오류가 발생한다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편차가 심한 데이터나 </a:t>
            </a:r>
            <a:r>
              <a:rPr lang="en-US" altLang="ko-KR" dirty="0"/>
              <a:t>NULL</a:t>
            </a:r>
            <a:r>
              <a:rPr lang="ko-KR" altLang="en-US" dirty="0"/>
              <a:t>이 많이 입력되는 경우에 사용한다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실무에서는 </a:t>
            </a:r>
            <a:r>
              <a:rPr lang="en-US" altLang="ko-KR" dirty="0"/>
              <a:t>CHAR </a:t>
            </a:r>
            <a:r>
              <a:rPr lang="ko-KR" altLang="en-US" dirty="0"/>
              <a:t>타입보다 </a:t>
            </a:r>
            <a:r>
              <a:rPr lang="en-US" altLang="ko-KR" dirty="0">
                <a:solidFill>
                  <a:srgbClr val="FF0000"/>
                </a:solidFill>
              </a:rPr>
              <a:t>VARCHAR2 </a:t>
            </a:r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ko-KR" altLang="en-US" dirty="0"/>
              <a:t>이 많이 사용된다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2843808" y="2996952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187624" y="3172326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VARCHAR2(5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91581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63589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355976" y="3077964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132856"/>
            <a:ext cx="123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 </a:t>
            </a:r>
            <a:r>
              <a:rPr lang="ko-KR" altLang="en-US" dirty="0"/>
              <a:t>저장</a:t>
            </a:r>
          </a:p>
        </p:txBody>
      </p:sp>
      <p:sp>
        <p:nvSpPr>
          <p:cNvPr id="24" name="아래쪽 화살표 23"/>
          <p:cNvSpPr/>
          <p:nvPr/>
        </p:nvSpPr>
        <p:spPr>
          <a:xfrm>
            <a:off x="2987824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8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문자 타입 비교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5163" y="3565500"/>
            <a:ext cx="216024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5190" y="3749878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VARCHAR2(3)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18717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0725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27331" y="36465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17952" y="1628800"/>
            <a:ext cx="36004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93417" y="1804174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CHAR(5)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18996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1004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012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35020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070280" y="1709812"/>
            <a:ext cx="576064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공백</a:t>
            </a:r>
          </a:p>
        </p:txBody>
      </p:sp>
      <p:sp>
        <p:nvSpPr>
          <p:cNvPr id="21" name="등호 20"/>
          <p:cNvSpPr/>
          <p:nvPr/>
        </p:nvSpPr>
        <p:spPr>
          <a:xfrm>
            <a:off x="6172217" y="16288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6353" y="18131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3" name="등호 22"/>
          <p:cNvSpPr/>
          <p:nvPr/>
        </p:nvSpPr>
        <p:spPr>
          <a:xfrm>
            <a:off x="6172217" y="3565500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6353" y="374987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‘SQL’</a:t>
            </a:r>
            <a:endParaRPr lang="ko-KR" altLang="en-US" dirty="0"/>
          </a:p>
        </p:txBody>
      </p:sp>
      <p:sp>
        <p:nvSpPr>
          <p:cNvPr id="25" name="부등호 24"/>
          <p:cNvSpPr/>
          <p:nvPr/>
        </p:nvSpPr>
        <p:spPr>
          <a:xfrm rot="16200000">
            <a:off x="2727231" y="2593392"/>
            <a:ext cx="936104" cy="720080"/>
          </a:xfrm>
          <a:prstGeom prst="mathNot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등호 25"/>
          <p:cNvSpPr/>
          <p:nvPr/>
        </p:nvSpPr>
        <p:spPr>
          <a:xfrm rot="5400000">
            <a:off x="7272300" y="2593391"/>
            <a:ext cx="936104" cy="720080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37406" y="5229200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모델링 할 때 </a:t>
            </a:r>
            <a:r>
              <a:rPr lang="en-US" altLang="ko-K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Datatype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일관성을 맞추는 것이 좋다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28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NUMBER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숫자를 저장하며</a:t>
            </a:r>
            <a:r>
              <a:rPr lang="en-US" altLang="ko-KR" dirty="0"/>
              <a:t>, 22BYTE </a:t>
            </a:r>
            <a:r>
              <a:rPr lang="ko-KR" altLang="en-US" dirty="0"/>
              <a:t>가변 길이 데이터 타입으로 최대 </a:t>
            </a:r>
            <a:r>
              <a:rPr lang="en-US" altLang="ko-KR" dirty="0"/>
              <a:t>38</a:t>
            </a:r>
            <a:r>
              <a:rPr lang="ko-KR" altLang="en-US" dirty="0"/>
              <a:t>자리까지 저장한다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숫자 범위</a:t>
            </a:r>
            <a:endParaRPr lang="en-US" altLang="ko-KR" dirty="0"/>
          </a:p>
          <a:p>
            <a:pPr marL="237744" lvl="2" indent="0">
              <a:buNone/>
            </a:pPr>
            <a:r>
              <a:rPr lang="en-US" altLang="ko-KR" dirty="0"/>
              <a:t> 1.0 x 10</a:t>
            </a:r>
            <a:r>
              <a:rPr lang="en-US" altLang="ko-KR" baseline="30000" dirty="0"/>
              <a:t>-130</a:t>
            </a:r>
            <a:r>
              <a:rPr lang="en-US" altLang="ko-KR" dirty="0"/>
              <a:t> ~ 96.9... x 10</a:t>
            </a:r>
            <a:r>
              <a:rPr lang="en-US" altLang="ko-KR" baseline="30000" dirty="0"/>
              <a:t>125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소수는 </a:t>
            </a:r>
            <a:r>
              <a:rPr lang="en-US" altLang="ko-KR" dirty="0"/>
              <a:t>NUMBER(precision, scale) </a:t>
            </a:r>
            <a:r>
              <a:rPr lang="ko-KR" altLang="en-US" dirty="0"/>
              <a:t>형식을 이용한다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ko-KR" altLang="en-US" dirty="0"/>
              <a:t> 지정된 자리 이하에서 반올림되어 저장된다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: </a:t>
            </a:r>
            <a:r>
              <a:rPr lang="ko-KR" altLang="en-US" dirty="0"/>
              <a:t>정수부 </a:t>
            </a:r>
            <a:r>
              <a:rPr lang="en-US" altLang="ko-KR" dirty="0"/>
              <a:t>+ </a:t>
            </a:r>
            <a:r>
              <a:rPr lang="ko-KR" altLang="en-US" dirty="0" err="1"/>
              <a:t>소수부</a:t>
            </a:r>
            <a:r>
              <a:rPr lang="ko-KR" altLang="en-US" dirty="0"/>
              <a:t> 모두를 포함하는 전체 유효 숫자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(0</a:t>
            </a:r>
            <a:r>
              <a:rPr lang="ko-KR" altLang="en-US" dirty="0"/>
              <a:t>은 유효 숫자에서 제외된다</a:t>
            </a:r>
            <a:r>
              <a:rPr lang="en-US" altLang="ko-KR" dirty="0"/>
              <a:t>.)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: </a:t>
            </a:r>
            <a:r>
              <a:rPr lang="ko-KR" altLang="en-US" dirty="0" err="1"/>
              <a:t>소수부</a:t>
            </a:r>
            <a:r>
              <a:rPr lang="en-US" altLang="ko-KR" dirty="0"/>
              <a:t>(</a:t>
            </a:r>
            <a:r>
              <a:rPr lang="ko-KR" altLang="en-US" dirty="0"/>
              <a:t>소수점 이하</a:t>
            </a:r>
            <a:r>
              <a:rPr lang="en-US" altLang="ko-KR" dirty="0"/>
              <a:t>) </a:t>
            </a:r>
            <a:r>
              <a:rPr lang="ko-KR" altLang="en-US" dirty="0"/>
              <a:t>자리 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 precision </a:t>
            </a:r>
            <a:r>
              <a:rPr lang="ko-KR" altLang="en-US" dirty="0"/>
              <a:t>을 지정하지 않고 숫자를 입력하면 입력되는 숫자 값의 크기만큼  저장공간이 할당된다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 scale </a:t>
            </a:r>
            <a:r>
              <a:rPr lang="ko-KR" altLang="en-US" dirty="0"/>
              <a:t>을 지정하지 않고 소수점을 입력하면 정수로 반올림되어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81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date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ko-KR" altLang="en-US" dirty="0"/>
              <a:t>세기</a:t>
            </a:r>
            <a:r>
              <a:rPr lang="en-US" altLang="ko-KR" dirty="0"/>
              <a:t>, </a:t>
            </a:r>
            <a:r>
              <a:rPr lang="ko-KR" altLang="en-US" dirty="0"/>
              <a:t>년도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초의 날짜와 시간 정보를 저장하기 위한 데이터 타입이다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ko-KR" altLang="en-US" dirty="0">
                <a:solidFill>
                  <a:srgbClr val="FF0000"/>
                </a:solidFill>
              </a:rPr>
              <a:t>비트 고정 길이 필드</a:t>
            </a:r>
            <a:r>
              <a:rPr lang="ko-KR" altLang="en-US" dirty="0"/>
              <a:t>로 저장된다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 연산도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TO_DATE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문자 형태로 저장된 데이터를 날짜 형식으로 변환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SYSDATE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ko-KR" altLang="en-US" dirty="0"/>
              <a:t> 시스템의 현재 날짜와 시간을 반환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시간이 입력되지 않으면 </a:t>
            </a:r>
            <a:r>
              <a:rPr lang="en-US" altLang="ko-KR" dirty="0"/>
              <a:t>12:00:00 </a:t>
            </a:r>
            <a:r>
              <a:rPr lang="ko-KR" altLang="en-US" dirty="0"/>
              <a:t>로 입력된다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데이터가 날짜 타입인 경우 문자 타입으로 지정하는 편이 효율적이다</a:t>
            </a:r>
            <a:r>
              <a:rPr lang="en-US" altLang="ko-KR" dirty="0"/>
              <a:t>.</a:t>
            </a:r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88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ddl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DDL : Data Definition Language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데이터베이스에서 데이터와 데이터 간의 관계를 정의하여 데이터베이스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구조를 설정하는 </a:t>
            </a:r>
            <a:r>
              <a:rPr lang="en-US" altLang="ko-KR" dirty="0"/>
              <a:t>SQL</a:t>
            </a:r>
            <a:r>
              <a:rPr lang="ko-KR" altLang="en-US" dirty="0"/>
              <a:t>문이다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이나 </a:t>
            </a:r>
            <a:r>
              <a:rPr lang="en-US" altLang="ko-KR" dirty="0"/>
              <a:t>View </a:t>
            </a:r>
            <a:r>
              <a:rPr lang="ko-KR" altLang="en-US" dirty="0"/>
              <a:t>등 데이터베이스 객체</a:t>
            </a:r>
            <a:r>
              <a:rPr lang="en-US" altLang="ko-KR" dirty="0"/>
              <a:t>(Object)</a:t>
            </a:r>
            <a:r>
              <a:rPr lang="ko-KR" altLang="en-US" dirty="0"/>
              <a:t>를 생성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삭제하는 기능을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CREATE : </a:t>
            </a:r>
            <a:r>
              <a:rPr lang="ko-KR" altLang="en-US" b="0" dirty="0"/>
              <a:t>데이터베이스 객체 생성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ALTER : </a:t>
            </a:r>
            <a:r>
              <a:rPr lang="ko-KR" altLang="en-US" b="0" dirty="0"/>
              <a:t>데이터베이스 객체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DROP : </a:t>
            </a:r>
            <a:r>
              <a:rPr lang="ko-KR" altLang="en-US" b="0" dirty="0"/>
              <a:t>데이터베이스 객체 삭제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RENAME : </a:t>
            </a:r>
            <a:r>
              <a:rPr lang="ko-KR" altLang="en-US" b="0" dirty="0"/>
              <a:t>데이터베이스 객체 이름 변경</a:t>
            </a:r>
            <a:endParaRPr lang="en-US" altLang="ko-KR" b="0" dirty="0"/>
          </a:p>
          <a:p>
            <a:pPr lvl="2">
              <a:buFont typeface="+mj-lt"/>
              <a:buAutoNum type="arabicPeriod"/>
            </a:pPr>
            <a:r>
              <a:rPr lang="en-US" altLang="ko-KR" b="0" dirty="0"/>
              <a:t> TRUNCATE : </a:t>
            </a:r>
            <a:r>
              <a:rPr lang="ko-KR" altLang="en-US" b="0" dirty="0"/>
              <a:t>데이터 및 저장 공간 삭제</a:t>
            </a:r>
            <a:endParaRPr lang="en-US" altLang="ko-KR" b="0" dirty="0"/>
          </a:p>
          <a:p>
            <a:pPr>
              <a:buFont typeface="+mj-lt"/>
              <a:buAutoNum type="arabicPeriod"/>
            </a:pPr>
            <a:endParaRPr lang="ko-KR" altLang="en-US" b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3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TIMESTAMP </a:t>
            </a:r>
            <a:r>
              <a:rPr lang="ko-KR" altLang="en-US" b="1" dirty="0"/>
              <a:t>타입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DATE </a:t>
            </a:r>
            <a:r>
              <a:rPr lang="ko-KR" altLang="en-US" dirty="0"/>
              <a:t>타입의 확장 타입으로 </a:t>
            </a:r>
            <a:r>
              <a:rPr lang="ko-KR" altLang="en-US" dirty="0" err="1"/>
              <a:t>백만분의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초까지 표현이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millisecond </a:t>
            </a:r>
            <a:r>
              <a:rPr lang="ko-KR" altLang="en-US" dirty="0"/>
              <a:t>의 기본 값은 </a:t>
            </a:r>
            <a:r>
              <a:rPr lang="en-US" altLang="ko-KR" dirty="0"/>
              <a:t>6</a:t>
            </a:r>
            <a:r>
              <a:rPr lang="ko-KR" altLang="en-US" dirty="0"/>
              <a:t>자리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en-US" altLang="ko-KR" dirty="0"/>
              <a:t>9</a:t>
            </a:r>
            <a:r>
              <a:rPr lang="ko-KR" altLang="en-US" dirty="0"/>
              <a:t>자리까지 사용이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TIME ZONE</a:t>
            </a:r>
          </a:p>
          <a:p>
            <a:pPr lvl="3"/>
            <a:r>
              <a:rPr lang="en-US" altLang="ko-KR" dirty="0"/>
              <a:t>TIMESTAMP </a:t>
            </a:r>
            <a:r>
              <a:rPr lang="ko-KR" altLang="en-US" dirty="0"/>
              <a:t>데이터 타입에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함께 저장한다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</a:t>
            </a:r>
            <a:r>
              <a:rPr lang="en-US" altLang="ko-KR" dirty="0"/>
              <a:t>(time zone)</a:t>
            </a:r>
            <a:r>
              <a:rPr lang="ko-KR" altLang="en-US" dirty="0"/>
              <a:t>는 세계 표준 시간대</a:t>
            </a:r>
            <a:r>
              <a:rPr lang="en-US" altLang="ko-KR" dirty="0"/>
              <a:t>(universal time)</a:t>
            </a:r>
            <a:r>
              <a:rPr lang="ko-KR" altLang="en-US" dirty="0"/>
              <a:t>의 표준 시간을 기준으로 현 지역 시간대를 환산한다</a:t>
            </a:r>
            <a:r>
              <a:rPr lang="en-US" altLang="ko-KR" dirty="0"/>
              <a:t>.</a:t>
            </a:r>
          </a:p>
          <a:p>
            <a:pPr lvl="2">
              <a:buFont typeface="+mj-lt"/>
              <a:buAutoNum type="arabicPeriod"/>
            </a:pPr>
            <a:r>
              <a:rPr lang="en-US" altLang="ko-KR" dirty="0"/>
              <a:t>TIMESTAMP WITH LOCAL TIME ZONE</a:t>
            </a:r>
          </a:p>
          <a:p>
            <a:pPr lvl="3"/>
            <a:r>
              <a:rPr lang="ko-KR" altLang="en-US" dirty="0"/>
              <a:t>사용자 데이터베이스의 지역 시간대</a:t>
            </a:r>
            <a:r>
              <a:rPr lang="en-US" altLang="ko-KR" dirty="0"/>
              <a:t>(time zone)</a:t>
            </a:r>
            <a:r>
              <a:rPr lang="ko-KR" altLang="en-US" dirty="0"/>
              <a:t>를 따른다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지역 시간대를 다른 곳으로 옮겨도 </a:t>
            </a:r>
            <a:r>
              <a:rPr lang="en-US" altLang="ko-KR" dirty="0"/>
              <a:t>TIME ZONE </a:t>
            </a:r>
            <a:r>
              <a:rPr lang="ko-KR" altLang="en-US" dirty="0"/>
              <a:t>을 변경할 필요가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25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정의 변경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51759" y="1340768"/>
            <a:ext cx="8040483" cy="43204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1.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추가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TABLE 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ADD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 </a:t>
            </a:r>
            <a:r>
              <a:rPr lang="ko-KR" altLang="en-US" sz="1700" dirty="0" smtClean="0">
                <a:latin typeface="Consolas" pitchFamily="49" charset="0"/>
              </a:rPr>
              <a:t>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lang="en-US" altLang="ko-KR" sz="1700" dirty="0" smtClean="0"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FF0000"/>
                </a:solidFill>
                <a:latin typeface="Consolas" pitchFamily="49" charset="0"/>
              </a:rPr>
              <a:t>2. </a:t>
            </a:r>
            <a:r>
              <a:rPr lang="ko-KR" altLang="en-US" sz="1700" b="1" dirty="0" smtClean="0">
                <a:solidFill>
                  <a:srgbClr val="FF0000"/>
                </a:solidFill>
                <a:latin typeface="Consolas" pitchFamily="49" charset="0"/>
              </a:rPr>
              <a:t>칼럼 수정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 lvl="0"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MODIFY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데이터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타입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3.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삭제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DROP 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 smtClean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4.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칼럼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COLUMN 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ko-KR" altLang="en-US" sz="1700" dirty="0" smtClean="0">
                <a:latin typeface="Consolas" pitchFamily="49" charset="0"/>
              </a:rPr>
              <a:t>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칼럼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</a:p>
          <a:p>
            <a:pPr>
              <a:lnSpc>
                <a:spcPts val="2200"/>
              </a:lnSpc>
            </a:pP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FF0000"/>
                </a:solidFill>
                <a:latin typeface="Consolas" pitchFamily="49" charset="0"/>
              </a:rPr>
              <a:t>5. </a:t>
            </a:r>
            <a:r>
              <a:rPr lang="ko-KR" altLang="en-US" sz="1700" b="1" dirty="0">
                <a:solidFill>
                  <a:srgbClr val="FF0000"/>
                </a:solidFill>
                <a:latin typeface="Consolas" pitchFamily="49" charset="0"/>
              </a:rPr>
              <a:t>테이블 이름 변경</a:t>
            </a:r>
            <a:endParaRPr lang="en-US" altLang="ko-KR" sz="1700" b="1" dirty="0">
              <a:solidFill>
                <a:srgbClr val="FF0000"/>
              </a:solidFill>
              <a:latin typeface="Consolas" pitchFamily="49" charset="0"/>
            </a:endParaRPr>
          </a:p>
          <a:p>
            <a:pPr>
              <a:lnSpc>
                <a:spcPts val="2200"/>
              </a:lnSpc>
            </a:pP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  ALTER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 TABLE</a:t>
            </a:r>
            <a:r>
              <a:rPr lang="en-US" altLang="ko-KR" sz="1700" dirty="0">
                <a:latin typeface="Consolas" pitchFamily="49" charset="0"/>
              </a:rPr>
              <a:t> </a:t>
            </a:r>
            <a:r>
              <a:rPr lang="ko-KR" altLang="en-US" sz="1700" dirty="0">
                <a:latin typeface="Consolas" pitchFamily="49" charset="0"/>
              </a:rPr>
              <a:t>테이블</a:t>
            </a:r>
            <a:r>
              <a:rPr lang="en-US" altLang="ko-KR" sz="1700" dirty="0">
                <a:latin typeface="Consolas" pitchFamily="49" charset="0"/>
              </a:rPr>
              <a:t>_</a:t>
            </a:r>
            <a:r>
              <a:rPr lang="ko-KR" altLang="en-US" sz="1700" dirty="0">
                <a:latin typeface="Consolas" pitchFamily="49" charset="0"/>
              </a:rPr>
              <a:t>이름 </a:t>
            </a:r>
            <a:r>
              <a:rPr lang="en-US" altLang="ko-KR" sz="1700" b="1" dirty="0">
                <a:solidFill>
                  <a:srgbClr val="0000FF"/>
                </a:solidFill>
                <a:latin typeface="Consolas" pitchFamily="49" charset="0"/>
              </a:rPr>
              <a:t>RENAME </a:t>
            </a:r>
            <a:r>
              <a:rPr lang="en-US" altLang="ko-KR" sz="1700" b="1" dirty="0" smtClean="0">
                <a:solidFill>
                  <a:srgbClr val="0000FF"/>
                </a:solidFill>
                <a:latin typeface="Consolas" pitchFamily="49" charset="0"/>
              </a:rPr>
              <a:t>TO </a:t>
            </a:r>
            <a:r>
              <a:rPr lang="ko-KR" altLang="en-US" sz="1700" dirty="0" smtClean="0">
                <a:latin typeface="Consolas" pitchFamily="49" charset="0"/>
              </a:rPr>
              <a:t>새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테이블</a:t>
            </a:r>
            <a:r>
              <a:rPr lang="en-US" altLang="ko-KR" sz="1700" dirty="0" smtClean="0">
                <a:latin typeface="Consolas" pitchFamily="49" charset="0"/>
              </a:rPr>
              <a:t>_</a:t>
            </a:r>
            <a:r>
              <a:rPr lang="ko-KR" altLang="en-US" sz="1700" dirty="0" smtClean="0">
                <a:latin typeface="Consolas" pitchFamily="49" charset="0"/>
              </a:rPr>
              <a:t>이름</a:t>
            </a:r>
            <a:r>
              <a:rPr lang="en-US" altLang="ko-KR" sz="1700" dirty="0" smtClean="0">
                <a:latin typeface="Consolas" pitchFamily="49" charset="0"/>
              </a:rPr>
              <a:t>;</a:t>
            </a:r>
            <a:endParaRPr kumimoji="1" lang="en-US" altLang="ko-KR" sz="1700" kern="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80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DROP 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kumimoji="1" lang="en-US" altLang="ko-KR" sz="2000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759" y="2852936"/>
            <a:ext cx="8040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DROP TABLE </a:t>
            </a:r>
            <a:r>
              <a:rPr lang="ko-KR" altLang="en-US" dirty="0"/>
              <a:t>명령어는 테이블을 완전히 삭제한다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테이블에 데이터가 있을 경우</a:t>
            </a:r>
            <a:r>
              <a:rPr lang="en-US" altLang="ko-KR" dirty="0"/>
              <a:t>, </a:t>
            </a:r>
            <a:r>
              <a:rPr lang="ko-KR" altLang="en-US" dirty="0"/>
              <a:t>모든 데이터가 지워지고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이를 복구할 수 없으므로 주의해서 사용해야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58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51759" y="2852936"/>
            <a:ext cx="8040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주의 </a:t>
            </a:r>
            <a:r>
              <a:rPr lang="en-US" altLang="ko-KR" b="1" dirty="0">
                <a:solidFill>
                  <a:srgbClr val="FF0000"/>
                </a:solidFill>
              </a:rPr>
              <a:t>!!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TRUNCATE TABLE </a:t>
            </a:r>
            <a:r>
              <a:rPr lang="ko-KR" altLang="en-US" dirty="0"/>
              <a:t>명령어는 테이블의 구조는 남기고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모든 행</a:t>
            </a:r>
            <a:r>
              <a:rPr lang="en-US" altLang="ko-KR" dirty="0"/>
              <a:t>(ROW) </a:t>
            </a:r>
            <a:r>
              <a:rPr lang="ko-KR" altLang="en-US" dirty="0"/>
              <a:t>만 삭제하는 명령이다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dirty="0"/>
              <a:t>DELETE </a:t>
            </a:r>
            <a:r>
              <a:rPr lang="ko-KR" altLang="en-US" dirty="0"/>
              <a:t>문과 비교하면 각 행</a:t>
            </a:r>
            <a:r>
              <a:rPr lang="en-US" altLang="ko-KR" dirty="0"/>
              <a:t>(ROW)</a:t>
            </a:r>
            <a:r>
              <a:rPr lang="ko-KR" altLang="en-US" dirty="0"/>
              <a:t>의 삭제 로그가 남지 않기 때문에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삭제 자체는 빠르지만 삭제된 데이터를 복구할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삭제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1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51759" y="1628800"/>
            <a:ext cx="8040483" cy="4636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00FF"/>
                </a:solidFill>
                <a:latin typeface="Consolas" panose="020B0609020204030204" pitchFamily="49" charset="0"/>
              </a:rPr>
              <a:t>TRUNCATE TABLE</a:t>
            </a:r>
            <a:r>
              <a:rPr lang="en-US" altLang="ko-KR" dirty="0">
                <a:latin typeface="Consolas" panose="020B0609020204030204" pitchFamily="49" charset="0"/>
              </a:rPr>
              <a:t> </a:t>
            </a:r>
            <a:r>
              <a:rPr lang="ko-KR" altLang="en-US" dirty="0">
                <a:latin typeface="Consolas" panose="020B0609020204030204" pitchFamily="49" charset="0"/>
              </a:rPr>
              <a:t>테이블</a:t>
            </a:r>
            <a:r>
              <a:rPr lang="en-US" altLang="ko-KR" dirty="0">
                <a:latin typeface="Consolas" panose="020B0609020204030204" pitchFamily="49" charset="0"/>
              </a:rPr>
              <a:t>_</a:t>
            </a:r>
            <a:r>
              <a:rPr lang="ko-KR" altLang="en-US" dirty="0">
                <a:latin typeface="Consolas" panose="020B0609020204030204" pitchFamily="49" charset="0"/>
              </a:rPr>
              <a:t>이름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4963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441526" y="316311"/>
            <a:ext cx="7520940" cy="548640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-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31640" y="4005064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/>
              <a:t>Olympics</a:t>
            </a:r>
            <a:r>
              <a:rPr lang="ko-KR" altLang="en-US" b="1" dirty="0" smtClean="0"/>
              <a:t> </a:t>
            </a:r>
            <a:r>
              <a:rPr lang="ko-KR" altLang="en-US" b="1" dirty="0"/>
              <a:t>데이터베이스에 저장해야 할 데이터를 </a:t>
            </a:r>
            <a:r>
              <a:rPr lang="ko-KR" altLang="en-US" b="1" dirty="0" smtClean="0"/>
              <a:t>생각해보고</a:t>
            </a:r>
            <a:r>
              <a:rPr lang="en-US" altLang="ko-KR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b="1" dirty="0" smtClean="0"/>
              <a:t>필요한 데이터를 마인드맵으로 연결하여 그려본다</a:t>
            </a:r>
            <a:r>
              <a:rPr lang="en-US" altLang="ko-KR" b="1" dirty="0" smtClean="0"/>
              <a:t>.</a:t>
            </a:r>
            <a:r>
              <a:rPr lang="ko-KR" altLang="en-US" b="1" dirty="0" smtClean="0"/>
              <a:t> 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81677" y="1509752"/>
            <a:ext cx="8180647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000" dirty="0" err="1" smtClean="0"/>
              <a:t>데이터베이스명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: </a:t>
            </a:r>
            <a:r>
              <a:rPr lang="en-US" altLang="ko-KR" sz="2000" dirty="0" smtClean="0"/>
              <a:t>Olympics</a:t>
            </a:r>
            <a:endParaRPr lang="ko-KR" altLang="en-US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조직위원회에서는 </a:t>
            </a:r>
            <a:r>
              <a:rPr lang="ko-KR" altLang="en-US" sz="2000" dirty="0"/>
              <a:t>올림픽 기간 동안 </a:t>
            </a:r>
            <a:r>
              <a:rPr lang="ko-KR" altLang="en-US" sz="2000" dirty="0" smtClean="0"/>
              <a:t>사용할 </a:t>
            </a:r>
            <a:r>
              <a:rPr lang="ko-KR" altLang="en-US" sz="2000" dirty="0"/>
              <a:t>프로그램을 개발하려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 때 프로그램에서 사용될 데이터베이스를 설계하고 생성하려 한다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65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9" name="제목 1"/>
          <p:cNvSpPr txBox="1">
            <a:spLocks/>
          </p:cNvSpPr>
          <p:nvPr/>
        </p:nvSpPr>
        <p:spPr>
          <a:xfrm>
            <a:off x="476353" y="324624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연습문제 </a:t>
            </a:r>
            <a:r>
              <a:rPr lang="en-US" altLang="ko-KR" b="1" dirty="0"/>
              <a:t>- </a:t>
            </a:r>
            <a:r>
              <a:rPr lang="ko-KR" altLang="en-US" b="1" dirty="0"/>
              <a:t>데이터베이스 설계</a:t>
            </a:r>
          </a:p>
        </p:txBody>
      </p:sp>
      <p:sp>
        <p:nvSpPr>
          <p:cNvPr id="4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pSp>
        <p:nvGrpSpPr>
          <p:cNvPr id="114" name="그룹 113"/>
          <p:cNvGrpSpPr/>
          <p:nvPr/>
        </p:nvGrpSpPr>
        <p:grpSpPr>
          <a:xfrm>
            <a:off x="606165" y="3789040"/>
            <a:ext cx="3245755" cy="1803773"/>
            <a:chOff x="606165" y="3789040"/>
            <a:chExt cx="3245755" cy="1803773"/>
          </a:xfrm>
        </p:grpSpPr>
        <p:cxnSp>
          <p:nvCxnSpPr>
            <p:cNvPr id="86" name="직선 연결선 85"/>
            <p:cNvCxnSpPr/>
            <p:nvPr/>
          </p:nvCxnSpPr>
          <p:spPr>
            <a:xfrm flipH="1">
              <a:off x="1372454" y="4800157"/>
              <a:ext cx="796659" cy="5187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1164165" y="4113215"/>
              <a:ext cx="1004948" cy="5654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279740" y="3990992"/>
              <a:ext cx="1010153" cy="7198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/>
            <p:cNvCxnSpPr/>
            <p:nvPr/>
          </p:nvCxnSpPr>
          <p:spPr>
            <a:xfrm>
              <a:off x="2279740" y="4659797"/>
              <a:ext cx="879894" cy="7453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2566189" y="523281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최초개최년도</a:t>
              </a:r>
              <a:r>
                <a:rPr lang="ko-KR" altLang="en-US" sz="1200" dirty="0"/>
                <a:t>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814454" y="5138933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종목코드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06165" y="39587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종목명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735920" y="378904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종목특징</a:t>
              </a:r>
            </a:p>
          </p:txBody>
        </p:sp>
        <p:sp>
          <p:nvSpPr>
            <p:cNvPr id="31" name="구름 30"/>
            <p:cNvSpPr/>
            <p:nvPr/>
          </p:nvSpPr>
          <p:spPr>
            <a:xfrm>
              <a:off x="1559739" y="4318700"/>
              <a:ext cx="1440000" cy="720000"/>
            </a:xfrm>
            <a:prstGeom prst="clou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종목</a:t>
              </a: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4528271" y="3674616"/>
            <a:ext cx="3860153" cy="2072752"/>
            <a:chOff x="4528271" y="3674616"/>
            <a:chExt cx="3860153" cy="2072752"/>
          </a:xfrm>
        </p:grpSpPr>
        <p:cxnSp>
          <p:nvCxnSpPr>
            <p:cNvPr id="38" name="직선 연결선 37"/>
            <p:cNvCxnSpPr/>
            <p:nvPr/>
          </p:nvCxnSpPr>
          <p:spPr>
            <a:xfrm flipH="1" flipV="1">
              <a:off x="5744272" y="3857475"/>
              <a:ext cx="730860" cy="7303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H="1">
              <a:off x="6918823" y="3857475"/>
              <a:ext cx="567576" cy="4826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 flipV="1">
              <a:off x="6510522" y="4648451"/>
              <a:ext cx="1319902" cy="4397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5086271" y="4687549"/>
              <a:ext cx="1388861" cy="2449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6481634" y="4687549"/>
              <a:ext cx="0" cy="8499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직사각형 44"/>
            <p:cNvSpPr/>
            <p:nvPr/>
          </p:nvSpPr>
          <p:spPr>
            <a:xfrm>
              <a:off x="4528271" y="4728232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rgbClr val="FF0000"/>
                  </a:solidFill>
                </a:rPr>
                <a:t>국가코드</a:t>
              </a: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97132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시작일</a:t>
              </a: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272424" y="493253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경기정보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6942860" y="367461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종료일</a:t>
              </a:r>
            </a:p>
          </p:txBody>
        </p:sp>
        <p:sp>
          <p:nvSpPr>
            <p:cNvPr id="51" name="구름 50"/>
            <p:cNvSpPr/>
            <p:nvPr/>
          </p:nvSpPr>
          <p:spPr>
            <a:xfrm>
              <a:off x="5755132" y="4288450"/>
              <a:ext cx="1440000" cy="720000"/>
            </a:xfrm>
            <a:prstGeom prst="cloud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일정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5952521" y="538736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FF"/>
                  </a:solidFill>
                </a:rPr>
                <a:t>종목코드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12" name="그룹 111"/>
          <p:cNvGrpSpPr/>
          <p:nvPr/>
        </p:nvGrpSpPr>
        <p:grpSpPr>
          <a:xfrm>
            <a:off x="4687207" y="1154746"/>
            <a:ext cx="4205273" cy="2058230"/>
            <a:chOff x="4687207" y="1154746"/>
            <a:chExt cx="4205273" cy="2058230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6822858" y="2161637"/>
              <a:ext cx="1479315" cy="51133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>
              <a:off x="6387948" y="1334746"/>
              <a:ext cx="393096" cy="8430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6874180" y="1514746"/>
              <a:ext cx="1427994" cy="6468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5256067" y="1940048"/>
              <a:ext cx="1555040" cy="25936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 flipH="1">
              <a:off x="5527864" y="2185268"/>
              <a:ext cx="1297471" cy="598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6822858" y="2185268"/>
              <a:ext cx="102644" cy="84770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직사각형 47"/>
            <p:cNvSpPr/>
            <p:nvPr/>
          </p:nvSpPr>
          <p:spPr>
            <a:xfrm>
              <a:off x="7776480" y="133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0000FF"/>
                  </a:solidFill>
                </a:rPr>
                <a:t>종목코드</a:t>
              </a:r>
              <a:endParaRPr lang="ko-KR" alt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7744173" y="249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이름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4969864" y="2603295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현재랭킹</a:t>
              </a: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6367502" y="285297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나이</a:t>
              </a:r>
              <a:endParaRPr lang="ko-KR" altLang="en-US" sz="12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829948" y="1154746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FF0000"/>
                  </a:solidFill>
                </a:rPr>
                <a:t>선</a:t>
              </a:r>
              <a:r>
                <a:rPr lang="ko-KR" altLang="en-US" sz="1200" dirty="0">
                  <a:solidFill>
                    <a:srgbClr val="FF0000"/>
                  </a:solidFill>
                </a:rPr>
                <a:t>수</a:t>
              </a:r>
              <a:r>
                <a:rPr lang="ko-KR" altLang="en-US" sz="1200" dirty="0" smtClean="0">
                  <a:solidFill>
                    <a:srgbClr val="FF0000"/>
                  </a:solidFill>
                </a:rPr>
                <a:t>코드 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58" name="구름 57"/>
            <p:cNvSpPr/>
            <p:nvPr/>
          </p:nvSpPr>
          <p:spPr>
            <a:xfrm>
              <a:off x="6105334" y="1801637"/>
              <a:ext cx="1440000" cy="720000"/>
            </a:xfrm>
            <a:prstGeom prst="cloud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선수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687207" y="1760048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rgbClr val="0000FF"/>
                  </a:solidFill>
                </a:rPr>
                <a:t>소속국가코드</a:t>
              </a:r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251520" y="1556380"/>
            <a:ext cx="4083320" cy="1872620"/>
            <a:chOff x="251520" y="1556380"/>
            <a:chExt cx="4083320" cy="1872620"/>
          </a:xfrm>
        </p:grpSpPr>
        <p:cxnSp>
          <p:nvCxnSpPr>
            <p:cNvPr id="60" name="직선 연결선 59"/>
            <p:cNvCxnSpPr/>
            <p:nvPr/>
          </p:nvCxnSpPr>
          <p:spPr>
            <a:xfrm flipH="1" flipV="1">
              <a:off x="1369505" y="2013513"/>
              <a:ext cx="886166" cy="5067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2508775" y="1920719"/>
              <a:ext cx="1204529" cy="34519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flipH="1" flipV="1">
              <a:off x="2643941" y="2488689"/>
              <a:ext cx="973866" cy="3676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2175562" y="1609053"/>
              <a:ext cx="160218" cy="9111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9" idx="0"/>
            </p:cNvCxnSpPr>
            <p:nvPr/>
          </p:nvCxnSpPr>
          <p:spPr>
            <a:xfrm flipH="1">
              <a:off x="2175562" y="2533805"/>
              <a:ext cx="156514" cy="535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H="1">
              <a:off x="930052" y="2520238"/>
              <a:ext cx="1004948" cy="22087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직사각형 64"/>
            <p:cNvSpPr/>
            <p:nvPr/>
          </p:nvSpPr>
          <p:spPr>
            <a:xfrm>
              <a:off x="251520" y="2561109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참여종목개수</a:t>
              </a: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61893" y="1847801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참여인원</a:t>
              </a: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1777780" y="155638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rgbClr val="FF0000"/>
                  </a:solidFill>
                </a:rPr>
                <a:t>국가코드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3155304" y="2676384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현재 순위</a:t>
              </a:r>
              <a:endParaRPr lang="ko-KR" altLang="en-US" sz="1200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617562" y="3069000"/>
              <a:ext cx="1116000" cy="360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err="1"/>
                <a:t>국가명</a:t>
              </a:r>
              <a:endParaRPr lang="ko-KR" altLang="en-US" sz="120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218840" y="1736380"/>
              <a:ext cx="1116000" cy="36867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작년 순위</a:t>
              </a:r>
              <a:endParaRPr lang="ko-KR" altLang="en-US" sz="1200" dirty="0"/>
            </a:p>
          </p:txBody>
        </p:sp>
        <p:sp>
          <p:nvSpPr>
            <p:cNvPr id="72" name="구름 71"/>
            <p:cNvSpPr/>
            <p:nvPr/>
          </p:nvSpPr>
          <p:spPr>
            <a:xfrm>
              <a:off x="1615780" y="2173805"/>
              <a:ext cx="1440000" cy="720000"/>
            </a:xfrm>
            <a:prstGeom prst="clou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국가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30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757230"/>
              </p:ext>
            </p:extLst>
          </p:nvPr>
        </p:nvGraphicFramePr>
        <p:xfrm>
          <a:off x="287522" y="1124920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nation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국가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국가명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참여인원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n_parti_person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참여종목개수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n_parti_event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작년순위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n_prev_rank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err="1" smtClean="0">
                          <a:effectLst/>
                        </a:rPr>
                        <a:t>n_curr_rank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37190"/>
              </p:ext>
            </p:extLst>
          </p:nvPr>
        </p:nvGraphicFramePr>
        <p:xfrm>
          <a:off x="287522" y="3645216"/>
          <a:ext cx="8568957" cy="172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event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일정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종목명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최초개최년도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e_first_year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4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종목특징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60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만들기 실습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2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70588"/>
              </p:ext>
            </p:extLst>
          </p:nvPr>
        </p:nvGraphicFramePr>
        <p:xfrm>
          <a:off x="287522" y="1124744"/>
          <a:ext cx="8568957" cy="230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player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선수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선수코드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 smtClean="0">
                          <a:effectLst/>
                        </a:rPr>
                        <a:t>선수명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p_name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30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소속국가코드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현재순위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p_rank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6869178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p_age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31069"/>
              </p:ext>
            </p:extLst>
          </p:nvPr>
        </p:nvGraphicFramePr>
        <p:xfrm>
          <a:off x="287522" y="3645216"/>
          <a:ext cx="8568957" cy="201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71345">
                  <a:extLst>
                    <a:ext uri="{9D8B030D-6E8A-4147-A177-3AD203B41FA5}">
                      <a16:colId xmlns:a16="http://schemas.microsoft.com/office/drawing/2014/main" xmlns="" val="258192848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831869735"/>
                    </a:ext>
                  </a:extLst>
                </a:gridCol>
                <a:gridCol w="1271345">
                  <a:extLst>
                    <a:ext uri="{9D8B030D-6E8A-4147-A177-3AD203B41FA5}">
                      <a16:colId xmlns:a16="http://schemas.microsoft.com/office/drawing/2014/main" xmlns="" val="2014050507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1898575423"/>
                    </a:ext>
                  </a:extLst>
                </a:gridCol>
                <a:gridCol w="792487">
                  <a:extLst>
                    <a:ext uri="{9D8B030D-6E8A-4147-A177-3AD203B41FA5}">
                      <a16:colId xmlns:a16="http://schemas.microsoft.com/office/drawing/2014/main" xmlns="" val="3005916478"/>
                    </a:ext>
                  </a:extLst>
                </a:gridCol>
                <a:gridCol w="792487"/>
                <a:gridCol w="792487"/>
                <a:gridCol w="792487"/>
                <a:gridCol w="792487">
                  <a:extLst>
                    <a:ext uri="{9D8B030D-6E8A-4147-A177-3AD203B41FA5}">
                      <a16:colId xmlns:a16="http://schemas.microsoft.com/office/drawing/2014/main" xmlns="" val="128717697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schedule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테이블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mpd="sng">
                      <a:noFill/>
                    </a:lnT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한글명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effectLst/>
                        </a:rPr>
                        <a:t>칼럼 </a:t>
                      </a:r>
                      <a:r>
                        <a:rPr lang="ko-KR" altLang="en-US" sz="1100" kern="0" spc="0" dirty="0" err="1" smtClean="0">
                          <a:effectLst/>
                        </a:rPr>
                        <a:t>영문명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데이터 타입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 smtClean="0">
                          <a:effectLst/>
                        </a:rPr>
                        <a:t>길이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NN </a:t>
                      </a:r>
                      <a:r>
                        <a:rPr lang="ko-KR" altLang="en-US" sz="1100" kern="0" spc="0" dirty="0" smtClean="0">
                          <a:effectLst/>
                        </a:rPr>
                        <a:t>여부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UQ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PK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FK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DEFAULT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212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국가코드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n_code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3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종목코드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e_code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NUMBER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Y</a:t>
                      </a:r>
                      <a:endParaRPr lang="ko-KR" altLang="en-US" sz="1100" b="0" kern="0" spc="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시작일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s_start_date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종료일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s_end_date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xmlns="" val="16268912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경기정보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kern="0" spc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s_info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 smtClean="0">
                          <a:effectLst/>
                        </a:rPr>
                        <a:t>VARCHAR2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0" spc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</a:rPr>
                        <a:t>100</a:t>
                      </a: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33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1422068"/>
            <a:ext cx="7920880" cy="46712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08000" rIns="108000">
            <a:noAutofit/>
          </a:bodyPr>
          <a:lstStyle/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CREATE TABLE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nation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(</a:t>
            </a:r>
          </a:p>
          <a:p>
            <a:pPr marL="38100" marR="38100" algn="just" fontAlgn="base" latinLnBrk="0">
              <a:lnSpc>
                <a:spcPct val="13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NUMBER(3),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>
                <a:solidFill>
                  <a:srgbClr val="000000"/>
                </a:solidFill>
                <a:latin typeface="+mn-ea"/>
              </a:rPr>
              <a:t>n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_name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VARCHAR2(30)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n_name_nn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NOT NULL</a:t>
            </a: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n_parti_person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 DEFAULT 0,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n_parti_event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n_prev_rank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n_curr_rank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NUMBER,</a:t>
            </a: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en-US" altLang="ko-KR" sz="1600" b="1" kern="0" dirty="0" smtClean="0">
                <a:solidFill>
                  <a:srgbClr val="7030A0"/>
                </a:solidFill>
                <a:latin typeface="+mn-ea"/>
              </a:rPr>
              <a:t>CONSTRAINT </a:t>
            </a:r>
            <a:r>
              <a:rPr lang="en-US" altLang="ko-KR" sz="1600" kern="0" dirty="0" err="1" smtClean="0">
                <a:solidFill>
                  <a:schemeClr val="tx1"/>
                </a:solidFill>
                <a:latin typeface="+mn-ea"/>
              </a:rPr>
              <a:t>nation_pk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600" b="1" kern="0" dirty="0">
                <a:solidFill>
                  <a:srgbClr val="7030A0"/>
                </a:solidFill>
                <a:latin typeface="+mn-ea"/>
              </a:rPr>
              <a:t>PRIMARY KEY 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sz="1600" kern="0" dirty="0" err="1" smtClean="0">
                <a:solidFill>
                  <a:srgbClr val="000000"/>
                </a:solidFill>
                <a:latin typeface="+mn-ea"/>
              </a:rPr>
              <a:t>n_code</a:t>
            </a: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  <a:p>
            <a:pPr marL="38100" marR="38100" indent="0" algn="just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052736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nation(</a:t>
            </a:r>
            <a:r>
              <a:rPr lang="ko-KR" altLang="en-US" dirty="0" smtClean="0"/>
              <a:t>국가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 테이블</a:t>
            </a:r>
            <a:endParaRPr lang="ko-KR" altLang="en-US" dirty="0"/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325449"/>
            <a:ext cx="7520940" cy="548640"/>
          </a:xfrm>
        </p:spPr>
        <p:txBody>
          <a:bodyPr/>
          <a:lstStyle/>
          <a:p>
            <a:r>
              <a:rPr lang="ko-KR" altLang="en-US" dirty="0"/>
              <a:t>테이블 정의 예시 </a:t>
            </a:r>
          </a:p>
        </p:txBody>
      </p:sp>
    </p:spTree>
    <p:extLst>
      <p:ext uri="{BB962C8B-B14F-4D97-AF65-F5344CB8AC3E}">
        <p14:creationId xmlns:p14="http://schemas.microsoft.com/office/powerpoint/2010/main" val="35600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</a:t>
            </a:r>
            <a:r>
              <a:rPr lang="en-US" altLang="ko-KR" dirty="0"/>
              <a:t>(TABLE)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24114" y="1050499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관계형</a:t>
            </a:r>
            <a:r>
              <a:rPr lang="ko-KR" altLang="en-US" dirty="0"/>
              <a:t> 데이터베이스에서는 정보를 테이블</a:t>
            </a:r>
            <a:r>
              <a:rPr lang="en-US" altLang="ko-KR" dirty="0"/>
              <a:t>(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 형태로 보관한다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행</a:t>
            </a:r>
            <a:r>
              <a:rPr lang="en-US" altLang="ko-KR" dirty="0"/>
              <a:t>(ROW)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열</a:t>
            </a:r>
            <a:r>
              <a:rPr lang="en-US" altLang="ko-KR" dirty="0"/>
              <a:t>(COLUMN)</a:t>
            </a:r>
            <a:r>
              <a:rPr lang="ko-KR" altLang="en-US" dirty="0"/>
              <a:t>의 조합이다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26479"/>
              </p:ext>
            </p:extLst>
          </p:nvPr>
        </p:nvGraphicFramePr>
        <p:xfrm>
          <a:off x="2042404" y="3222474"/>
          <a:ext cx="6778068" cy="2474514"/>
        </p:xfrm>
        <a:graphic>
          <a:graphicData uri="http://schemas.openxmlformats.org/drawingml/2006/table">
            <a:tbl>
              <a:tblPr/>
              <a:tblGrid>
                <a:gridCol w="1694517">
                  <a:extLst>
                    <a:ext uri="{9D8B030D-6E8A-4147-A177-3AD203B41FA5}">
                      <a16:colId xmlns:a16="http://schemas.microsoft.com/office/drawing/2014/main" xmlns="" val="1681778037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291598084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2072933252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xmlns="" val="3996301403"/>
                    </a:ext>
                  </a:extLst>
                </a:gridCol>
              </a:tblGrid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u="sng" kern="0" spc="0" dirty="0">
                          <a:solidFill>
                            <a:srgbClr val="193657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고객번호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주소록 </a:t>
                      </a: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7071486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김은미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02-145-1111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마포구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3535797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나윤희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02-111-1111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  <a:t>서울 영등포구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2062280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이연수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02-112-1111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성동구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15495119"/>
                  </a:ext>
                </a:extLst>
              </a:tr>
              <a:tr h="48775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조서윤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02-124-1111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 강남구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34331259"/>
                  </a:ext>
                </a:extLst>
              </a:tr>
            </a:tbl>
          </a:graphicData>
        </a:graphic>
      </p:graphicFrame>
      <p:cxnSp>
        <p:nvCxnSpPr>
          <p:cNvPr id="8" name="직선 화살표 연결선 7"/>
          <p:cNvCxnSpPr/>
          <p:nvPr/>
        </p:nvCxnSpPr>
        <p:spPr>
          <a:xfrm flipH="1">
            <a:off x="4576041" y="2643748"/>
            <a:ext cx="73296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309009" y="2643748"/>
            <a:ext cx="1141450" cy="5539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309009" y="2643748"/>
            <a:ext cx="2862265" cy="5894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2727951" y="2643748"/>
            <a:ext cx="2581058" cy="571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751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cxnSpLocks/>
            <a:stCxn id="22" idx="3"/>
          </p:cNvCxnSpPr>
          <p:nvPr/>
        </p:nvCxnSpPr>
        <p:spPr>
          <a:xfrm flipV="1">
            <a:off x="1536756" y="3964943"/>
            <a:ext cx="522577" cy="7241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  <a:stCxn id="22" idx="3"/>
          </p:cNvCxnSpPr>
          <p:nvPr/>
        </p:nvCxnSpPr>
        <p:spPr>
          <a:xfrm flipV="1">
            <a:off x="1536756" y="4510113"/>
            <a:ext cx="522577" cy="179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0456" y="2643748"/>
            <a:ext cx="14205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고객 테이블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092280" y="2643748"/>
            <a:ext cx="1755434" cy="31615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06967" y="2209652"/>
            <a:ext cx="161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열</a:t>
            </a:r>
            <a:r>
              <a:rPr lang="en-US" altLang="ko-KR" dirty="0"/>
              <a:t> (COLUMN)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39952" y="2209652"/>
            <a:ext cx="2301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속성</a:t>
            </a:r>
            <a:r>
              <a:rPr lang="en-US" altLang="ko-KR" dirty="0"/>
              <a:t>(Attribute)</a:t>
            </a:r>
            <a:endParaRPr lang="ko-KR" altLang="en-US" dirty="0"/>
          </a:p>
        </p:txBody>
      </p:sp>
      <p:cxnSp>
        <p:nvCxnSpPr>
          <p:cNvPr id="21" name="직선 화살표 연결선 20"/>
          <p:cNvCxnSpPr>
            <a:cxnSpLocks/>
            <a:stCxn id="22" idx="3"/>
          </p:cNvCxnSpPr>
          <p:nvPr/>
        </p:nvCxnSpPr>
        <p:spPr>
          <a:xfrm>
            <a:off x="1536756" y="4689141"/>
            <a:ext cx="522577" cy="200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8813" y="4365104"/>
            <a:ext cx="1427943" cy="6480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dirty="0"/>
              <a:t>레코드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653530" y="5174788"/>
            <a:ext cx="7310958" cy="558467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23528" y="5260558"/>
            <a:ext cx="11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</a:t>
            </a:r>
            <a:r>
              <a:rPr lang="en-US" altLang="ko-KR" dirty="0"/>
              <a:t> (ROW)</a:t>
            </a:r>
            <a:endParaRPr lang="ko-KR" altLang="en-US" dirty="0"/>
          </a:p>
        </p:txBody>
      </p:sp>
      <p:sp>
        <p:nvSpPr>
          <p:cNvPr id="2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11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테이블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04636"/>
          </a:xfrm>
        </p:spPr>
        <p:txBody>
          <a:bodyPr wrap="none"/>
          <a:lstStyle/>
          <a:p>
            <a:pPr>
              <a:buFont typeface="+mj-lt"/>
              <a:buAutoNum type="arabicPeriod"/>
            </a:pPr>
            <a:r>
              <a:rPr lang="ko-KR" altLang="en-US" dirty="0"/>
              <a:t>테이블 생성이란 테이블에 대한 구조를 정의하고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데이터를 저장하기 위한 공간을 할당하는 과정이다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테이블에 대한 구조 정의는 다음과 같다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칼럼의 데이터 타입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NUMBER, VARCHAR2, DATE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무결성 제약조건 </a:t>
            </a:r>
            <a:r>
              <a:rPr lang="en-US" altLang="ko-KR" dirty="0"/>
              <a:t>5</a:t>
            </a:r>
            <a:r>
              <a:rPr lang="ko-KR" altLang="en-US" dirty="0"/>
              <a:t>가지</a:t>
            </a:r>
            <a:endParaRPr lang="en-US" altLang="ko-KR" dirty="0"/>
          </a:p>
          <a:p>
            <a:pPr lvl="3">
              <a:buFont typeface="Wingdings" pitchFamily="2" charset="2"/>
              <a:buChar char="ü"/>
            </a:pPr>
            <a:r>
              <a:rPr lang="en-US" altLang="ko-KR" dirty="0"/>
              <a:t> NOT NULL, UNIQUE, CHECK, PK(PRIMARY KEY), FK(FOREIGN KEY)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테이블 이름 규칙</a:t>
            </a:r>
            <a:endParaRPr lang="en-US" altLang="ko-KR" dirty="0"/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</a:t>
            </a:r>
            <a:r>
              <a:rPr lang="en-US" altLang="ko-KR" dirty="0"/>
              <a:t>(_, $, #)</a:t>
            </a:r>
            <a:r>
              <a:rPr lang="ko-KR" altLang="en-US" dirty="0"/>
              <a:t>을 사용할 수 있다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영문자로 시작하고 </a:t>
            </a:r>
            <a:r>
              <a:rPr lang="en-US" altLang="ko-KR" dirty="0"/>
              <a:t>30</a:t>
            </a:r>
            <a:r>
              <a:rPr lang="ko-KR" altLang="en-US" dirty="0"/>
              <a:t>자 이내로 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대소문자를 구별하지 않는다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서로 다른 테이블에서 동일한 데이터를 저장하는 칼럼의 이름은 가능하면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같은 이름을 사용한다</a:t>
            </a:r>
            <a:r>
              <a:rPr lang="en-US" altLang="ko-KR" dirty="0"/>
              <a:t>.</a:t>
            </a:r>
          </a:p>
          <a:p>
            <a:pPr marL="580644" lvl="2" indent="-342900">
              <a:buFont typeface="+mj-lt"/>
              <a:buAutoNum type="arabicPeriod"/>
            </a:pPr>
            <a:r>
              <a:rPr lang="ko-KR" altLang="en-US" dirty="0"/>
              <a:t>완성된 설계도에 의해 테이블을 생성하길 권장한다</a:t>
            </a:r>
            <a:r>
              <a:rPr lang="en-US" altLang="ko-KR" dirty="0"/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84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생성 방법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1680" y="2310149"/>
            <a:ext cx="6696744" cy="1872208"/>
          </a:xfrm>
          <a:prstGeom prst="rect">
            <a:avLst/>
          </a:prstGeom>
          <a:solidFill>
            <a:srgbClr val="797B7E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340768"/>
            <a:ext cx="7776864" cy="3323987"/>
          </a:xfrm>
          <a:prstGeom prst="rect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테이블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이름 데이터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_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타입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제약조건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]</a:t>
            </a:r>
            <a:endParaRPr kumimoji="1" lang="en-US" altLang="ko-KR" sz="2000" kern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	[PRIMARY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[UNIQUE 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[CHECK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(</a:t>
            </a:r>
            <a:r>
              <a:rPr kumimoji="1" lang="ko-KR" altLang="en-US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조건식</a:t>
            </a: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),]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	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[FOREIGN KEY (</a:t>
            </a:r>
            <a:r>
              <a:rPr kumimoji="1" lang="ko-KR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en-US" altLang="ko-KR" sz="20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참조테이블 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ko-KR" altLang="en-US" sz="2000" kern="0" dirty="0" err="1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칼럼명</a:t>
            </a: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)]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9874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제약조건</a:t>
            </a:r>
          </a:p>
        </p:txBody>
      </p:sp>
      <p:sp>
        <p:nvSpPr>
          <p:cNvPr id="9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7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무결성</a:t>
            </a:r>
            <a:r>
              <a:rPr lang="ko-KR" altLang="en-US" dirty="0"/>
              <a:t> 제약조건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NOT NULL -  NULL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UNIQUE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중복 값을 허용하지 않음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PRIMARY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각 레코드를 구별하는 칼럼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2"/>
              </a:rPr>
              <a:t>NOT NULL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hlinkClick r:id="rId3"/>
              </a:rPr>
              <a:t>UNIQUE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FOREIGN KEY 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다른 테이블의 값을 참조할 때 사용하는 키 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  <a:p>
            <a:pPr>
              <a:buFont typeface="+mj-lt"/>
              <a:buAutoNum type="arabicPeriod"/>
            </a:pP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CHECK -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값의 유효성을 검사</a:t>
            </a:r>
            <a:endParaRPr lang="en-US" altLang="ko-KR" b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115616" y="3384544"/>
            <a:ext cx="0" cy="464158"/>
          </a:xfrm>
          <a:prstGeom prst="straightConnector1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75590"/>
              </p:ext>
            </p:extLst>
          </p:nvPr>
        </p:nvGraphicFramePr>
        <p:xfrm>
          <a:off x="5076056" y="3820953"/>
          <a:ext cx="3672408" cy="16952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3390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emp_no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depart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구창민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김민서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이은영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3390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1004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한성일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1024" y="5589240"/>
            <a:ext cx="22477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department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49449"/>
              </p:ext>
            </p:extLst>
          </p:nvPr>
        </p:nvGraphicFramePr>
        <p:xfrm>
          <a:off x="528172" y="3839760"/>
          <a:ext cx="4160091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93837">
                  <a:extLst>
                    <a:ext uri="{9D8B030D-6E8A-4147-A177-3AD203B41FA5}">
                      <a16:colId xmlns:a16="http://schemas.microsoft.com/office/drawing/2014/main" xmlns="" val="3587341377"/>
                    </a:ext>
                  </a:extLst>
                </a:gridCol>
                <a:gridCol w="1486965">
                  <a:extLst>
                    <a:ext uri="{9D8B030D-6E8A-4147-A177-3AD203B41FA5}">
                      <a16:colId xmlns:a16="http://schemas.microsoft.com/office/drawing/2014/main" xmlns="" val="974060014"/>
                    </a:ext>
                  </a:extLst>
                </a:gridCol>
                <a:gridCol w="1479289">
                  <a:extLst>
                    <a:ext uri="{9D8B030D-6E8A-4147-A177-3AD203B41FA5}">
                      <a16:colId xmlns:a16="http://schemas.microsoft.com/office/drawing/2014/main" xmlns="" val="22097600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dept_name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location</a:t>
                      </a:r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2843972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영업부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08755977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3918337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총무부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920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기획부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801882"/>
                  </a:ext>
                </a:extLst>
              </a:tr>
            </a:tbl>
          </a:graphicData>
        </a:graphic>
      </p:graphicFrame>
      <p:cxnSp>
        <p:nvCxnSpPr>
          <p:cNvPr id="10" name="직선 연결선 9"/>
          <p:cNvCxnSpPr/>
          <p:nvPr/>
        </p:nvCxnSpPr>
        <p:spPr>
          <a:xfrm flipV="1">
            <a:off x="8028384" y="3365737"/>
            <a:ext cx="0" cy="455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11" name="직선 연결선 10"/>
          <p:cNvCxnSpPr/>
          <p:nvPr/>
        </p:nvCxnSpPr>
        <p:spPr>
          <a:xfrm flipH="1">
            <a:off x="1081052" y="3356992"/>
            <a:ext cx="6981896" cy="894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12" name="직사각형 11"/>
          <p:cNvSpPr/>
          <p:nvPr/>
        </p:nvSpPr>
        <p:spPr>
          <a:xfrm>
            <a:off x="7491368" y="3802145"/>
            <a:ext cx="1257095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047185" y="3428441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FOREIGN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6056" y="5589240"/>
            <a:ext cx="2026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ko-KR" b="1" kern="0" dirty="0">
                <a:solidFill>
                  <a:prstClr val="black"/>
                </a:solidFill>
              </a:rPr>
              <a:t>employee </a:t>
            </a:r>
            <a:r>
              <a:rPr kumimoji="1" lang="ko-KR" altLang="en-US" b="1" kern="0" dirty="0">
                <a:solidFill>
                  <a:prstClr val="black"/>
                </a:solidFill>
              </a:rPr>
              <a:t>테이블</a:t>
            </a:r>
            <a:endParaRPr kumimoji="1" lang="en-US" altLang="ko-KR" b="1" kern="0" dirty="0">
              <a:solidFill>
                <a:prstClr val="black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03339" y="3802145"/>
            <a:ext cx="1224554" cy="366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4417" y="3428441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Verdana" panose="020B0604030504040204" pitchFamily="34" charset="0"/>
                <a:hlinkClick r:id="rId4"/>
              </a:rPr>
              <a:t>PRIMARY KEY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47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customer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bank </a:t>
            </a:r>
            <a:r>
              <a:rPr lang="ko-KR" altLang="en-US" dirty="0" smtClean="0"/>
              <a:t>테이블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graphicFrame>
        <p:nvGraphicFramePr>
          <p:cNvPr id="9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802569"/>
              </p:ext>
            </p:extLst>
          </p:nvPr>
        </p:nvGraphicFramePr>
        <p:xfrm>
          <a:off x="894174" y="1671998"/>
          <a:ext cx="7417584" cy="820898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xmlns="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xmlns="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xmlns="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VARCHAR2(20)</a:t>
                      </a:r>
                      <a:endParaRPr lang="ko-KR" altLang="en-US" sz="1200" kern="0" spc="0" dirty="0" smtClean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4595433"/>
                  </a:ext>
                </a:extLst>
              </a:tr>
            </a:tbl>
          </a:graphicData>
        </a:graphic>
      </p:graphicFrame>
      <p:graphicFrame>
        <p:nvGraphicFramePr>
          <p:cNvPr id="7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930148"/>
              </p:ext>
            </p:extLst>
          </p:nvPr>
        </p:nvGraphicFramePr>
        <p:xfrm>
          <a:off x="894174" y="3545599"/>
          <a:ext cx="7417584" cy="1611593"/>
        </p:xfrm>
        <a:graphic>
          <a:graphicData uri="http://schemas.openxmlformats.org/drawingml/2006/table">
            <a:tbl>
              <a:tblPr/>
              <a:tblGrid>
                <a:gridCol w="1603340">
                  <a:extLst>
                    <a:ext uri="{9D8B030D-6E8A-4147-A177-3AD203B41FA5}">
                      <a16:colId xmlns:a16="http://schemas.microsoft.com/office/drawing/2014/main" xmlns="" val="356817516"/>
                    </a:ext>
                  </a:extLst>
                </a:gridCol>
                <a:gridCol w="1603340">
                  <a:extLst>
                    <a:ext uri="{9D8B030D-6E8A-4147-A177-3AD203B41FA5}">
                      <a16:colId xmlns:a16="http://schemas.microsoft.com/office/drawing/2014/main" xmlns="" val="3068481924"/>
                    </a:ext>
                  </a:extLst>
                </a:gridCol>
                <a:gridCol w="4210904">
                  <a:extLst>
                    <a:ext uri="{9D8B030D-6E8A-4147-A177-3AD203B41FA5}">
                      <a16:colId xmlns:a16="http://schemas.microsoft.com/office/drawing/2014/main" xmlns="" val="983622855"/>
                    </a:ext>
                  </a:extLst>
                </a:gridCol>
              </a:tblGrid>
              <a:tr h="2937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칼럼명</a:t>
                      </a:r>
                      <a:endParaRPr lang="ko-KR" altLang="en-US" sz="1400" b="1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타입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제약조건</a:t>
                      </a: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265137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0959838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필수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4595433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phone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VARCHAR2(30)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중복불가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8312335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age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NUMBER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 ~ 100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사이만 가능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7277774"/>
                  </a:ext>
                </a:extLst>
              </a:tr>
              <a:tr h="263565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VARCHAR2(20</a:t>
                      </a:r>
                      <a:r>
                        <a:rPr lang="en-US" altLang="ko-KR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테이블의 </a:t>
                      </a:r>
                      <a:r>
                        <a:rPr lang="en-US" altLang="ko-KR" sz="1200" kern="0" spc="0" dirty="0" err="1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bank_code</a:t>
                      </a:r>
                      <a:r>
                        <a:rPr lang="en-US" altLang="ko-KR" sz="1200" kern="0" spc="0" dirty="0" smtClean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칼럼을 참조하는 </a:t>
                      </a:r>
                      <a:r>
                        <a:rPr lang="ko-KR" altLang="en-US" sz="1200" kern="0" spc="0" dirty="0" err="1">
                          <a:solidFill>
                            <a:srgbClr val="19365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외래키</a:t>
                      </a:r>
                      <a:endParaRPr lang="en-US" sz="1200" kern="0" spc="0" dirty="0">
                        <a:solidFill>
                          <a:srgbClr val="19365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0180166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133250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BANK</a:t>
            </a:r>
            <a:endParaRPr lang="ko-KR" alt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3212976"/>
            <a:ext cx="1295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CUSTOMER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560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#1.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5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 PRIMARY KEY</a:t>
            </a:r>
            <a:r>
              <a:rPr kumimoji="1" lang="en-US" altLang="ko-KR" sz="1500" kern="0" noProof="0" dirty="0" smtClean="0">
                <a:solidFill>
                  <a:prstClr val="black"/>
                </a:solidFill>
              </a:rPr>
              <a:t>,</a:t>
            </a:r>
            <a:endParaRPr kumimoji="1" lang="en-US" altLang="ko-KR" sz="15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5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UNIQUE</a:t>
            </a: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age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</a:t>
            </a:r>
            <a:r>
              <a:rPr kumimoji="1" lang="ko-KR" altLang="en-US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CHECK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(age BETWEEN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0 AND 100),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REFERENCES</a:t>
            </a:r>
            <a:r>
              <a:rPr kumimoji="1" lang="ko-KR" altLang="en-US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 PRIMARY KEY,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7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3B44-7224-4AD4-9439-861CD1E3978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275856" y="6423620"/>
            <a:ext cx="5156448" cy="274320"/>
          </a:xfrm>
        </p:spPr>
        <p:txBody>
          <a:bodyPr/>
          <a:lstStyle/>
          <a:p>
            <a:r>
              <a:rPr lang="ko-KR" altLang="en-US" dirty="0"/>
              <a:t>데이터베이스프로그래밍</a:t>
            </a:r>
            <a:r>
              <a:rPr lang="en-US" altLang="ko-KR" dirty="0"/>
              <a:t>_SQL</a:t>
            </a:r>
            <a:r>
              <a:rPr lang="ko-KR" altLang="en-US" dirty="0"/>
              <a:t>활용</a:t>
            </a:r>
            <a:r>
              <a:rPr lang="en-US" altLang="ko-KR" dirty="0"/>
              <a:t>_DDL</a:t>
            </a:r>
            <a:endParaRPr lang="ko-KR" altLang="en-US" dirty="0"/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612000" y="2815207"/>
            <a:ext cx="7920000" cy="324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CUSTOMER</a:t>
            </a: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ko-KR" altLang="en-US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noProof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no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lang="en-US" altLang="ko-KR" sz="140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NUMBER,</a:t>
            </a:r>
            <a:endParaRPr kumimoji="1" lang="en-US" altLang="ko-KR" sz="1400" kern="0" noProof="0" dirty="0">
              <a:solidFill>
                <a:prstClr val="black"/>
              </a:solidFill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name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</a:rPr>
              <a:t>NOT </a:t>
            </a:r>
            <a:r>
              <a:rPr kumimoji="1" lang="en-US" altLang="ko-KR" sz="1400" kern="0" dirty="0">
                <a:solidFill>
                  <a:prstClr val="black"/>
                </a:solidFill>
              </a:rPr>
              <a:t>NULL,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phone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VARCHAR</a:t>
            </a: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2(30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age</a:t>
            </a:r>
            <a:r>
              <a:rPr kumimoji="1" lang="ko-KR" altLang="en-US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NUMBER,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(no),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UNIQUE (phone),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kern="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CHECK (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age BETWEEN 0 AND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100),</a:t>
            </a:r>
            <a:endParaRPr kumimoji="1" lang="en-US" altLang="ko-KR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 FOREIGN KEY (</a:t>
            </a:r>
            <a:r>
              <a:rPr kumimoji="1" lang="en-US" altLang="ko-KR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</a:t>
            </a:r>
            <a:r>
              <a:rPr kumimoji="1" lang="en-US" altLang="ko-KR" sz="14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REFERENCES</a:t>
            </a:r>
            <a:r>
              <a:rPr kumimoji="1" lang="ko-KR" altLang="en-US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 </a:t>
            </a:r>
            <a:r>
              <a:rPr kumimoji="1" lang="en-US" altLang="ko-KR" sz="1400" kern="0" dirty="0">
                <a:solidFill>
                  <a:prstClr val="black"/>
                </a:solidFill>
                <a:ea typeface="맑은 고딕" panose="020B0503020000020004" pitchFamily="50" charset="-127"/>
              </a:rPr>
              <a:t>BANK (</a:t>
            </a:r>
            <a:r>
              <a:rPr kumimoji="1" lang="en-US" altLang="ko-KR" sz="1400" kern="0" dirty="0" err="1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4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4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>
            <a:spLocks/>
          </p:cNvSpPr>
          <p:nvPr/>
        </p:nvSpPr>
        <p:spPr>
          <a:xfrm>
            <a:off x="612000" y="1124744"/>
            <a:ext cx="7920000" cy="16200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4F81BD"/>
            </a:solidFill>
            <a:prstDash val="solid"/>
          </a:ln>
          <a:effectLst/>
        </p:spPr>
        <p:txBody>
          <a:bodyPr wrap="square" rtlCol="0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CREATE TABLE</a:t>
            </a:r>
            <a:r>
              <a:rPr kumimoji="1" lang="en-US" altLang="ko-KR" sz="15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</a:t>
            </a:r>
            <a:r>
              <a:rPr kumimoji="1" lang="en-US" altLang="ko-KR" sz="15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(    </a:t>
            </a:r>
            <a:endParaRPr kumimoji="1" lang="en-US" altLang="ko-KR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 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VARCHAR2(20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bank_name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VARCHAR2(30),</a:t>
            </a:r>
          </a:p>
          <a:p>
            <a:pPr lvl="0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500" kern="0" dirty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kern="0" dirty="0" smtClean="0">
                <a:solidFill>
                  <a:prstClr val="black"/>
                </a:solidFill>
                <a:latin typeface="맑은 고딕"/>
                <a:ea typeface="맑은 고딕" panose="020B0503020000020004" pitchFamily="50" charset="-127"/>
              </a:rPr>
              <a:t>  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PRIMARY KEY (</a:t>
            </a:r>
            <a:r>
              <a:rPr kumimoji="1" lang="en-US" altLang="ko-KR" sz="1500" kern="0" dirty="0" err="1" smtClean="0">
                <a:solidFill>
                  <a:prstClr val="black"/>
                </a:solidFill>
                <a:ea typeface="맑은 고딕" panose="020B0503020000020004" pitchFamily="50" charset="-127"/>
              </a:rPr>
              <a:t>bank_code</a:t>
            </a:r>
            <a:r>
              <a:rPr kumimoji="1" lang="en-US" altLang="ko-KR" sz="1500" kern="0" dirty="0" smtClean="0">
                <a:solidFill>
                  <a:prstClr val="black"/>
                </a:solidFill>
                <a:ea typeface="맑은 고딕" panose="020B0503020000020004" pitchFamily="50" charset="-127"/>
              </a:rPr>
              <a:t>)</a:t>
            </a:r>
            <a:r>
              <a:rPr kumimoji="1" lang="en-US" altLang="ko-KR" sz="15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 </a:t>
            </a:r>
            <a:r>
              <a:rPr kumimoji="1" lang="en-US" altLang="ko-KR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</a:rPr>
              <a:t>);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rgbClr val="C0504D">
                  <a:lumMod val="50000"/>
                </a:srgb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</p:spPr>
        <p:txBody>
          <a:bodyPr/>
          <a:lstStyle/>
          <a:p>
            <a:r>
              <a:rPr lang="en-US" altLang="ko-KR" dirty="0" smtClean="0"/>
              <a:t>#2. customer / bank</a:t>
            </a:r>
            <a:r>
              <a:rPr lang="ko-KR" altLang="en-US" dirty="0" smtClean="0"/>
              <a:t> </a:t>
            </a:r>
            <a:r>
              <a:rPr lang="ko-KR" altLang="en-US" dirty="0"/>
              <a:t>테이블 만들기</a:t>
            </a:r>
          </a:p>
        </p:txBody>
      </p:sp>
    </p:spTree>
    <p:extLst>
      <p:ext uri="{BB962C8B-B14F-4D97-AF65-F5344CB8AC3E}">
        <p14:creationId xmlns:p14="http://schemas.microsoft.com/office/powerpoint/2010/main" val="3113537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57886</TotalTime>
  <Words>1681</Words>
  <Application>Microsoft Office PowerPoint</Application>
  <PresentationFormat>화면 슬라이드 쇼(4:3)</PresentationFormat>
  <Paragraphs>607</Paragraphs>
  <Slides>28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각</vt:lpstr>
      <vt:lpstr>기본 SQL 작성하기_ DDL 활용</vt:lpstr>
      <vt:lpstr>데이터 정의어 (ddl) </vt:lpstr>
      <vt:lpstr>테이블 (TABLE)</vt:lpstr>
      <vt:lpstr>테이블 생성</vt:lpstr>
      <vt:lpstr>테이블 생성 방법</vt:lpstr>
      <vt:lpstr>무결성 제약조건</vt:lpstr>
      <vt:lpstr>customer 와 bank 테이블</vt:lpstr>
      <vt:lpstr>#1. customer / bank 테이블 만들기</vt:lpstr>
      <vt:lpstr>#2. customer / bank 테이블 만들기</vt:lpstr>
      <vt:lpstr>#3. customer / bank 테이블 만들기</vt:lpstr>
      <vt:lpstr>#4. customer / bank 테이블 만들기</vt:lpstr>
      <vt:lpstr>테이블 구조 확인</vt:lpstr>
      <vt:lpstr>데이터 타입의 종류 #1</vt:lpstr>
      <vt:lpstr>데이터 타입의 종류 #2</vt:lpstr>
      <vt:lpstr>char 타입</vt:lpstr>
      <vt:lpstr>VARchar2 타입</vt:lpstr>
      <vt:lpstr>문자 타입 비교</vt:lpstr>
      <vt:lpstr>NUMBER 타입</vt:lpstr>
      <vt:lpstr>date 타입</vt:lpstr>
      <vt:lpstr>TIMESTAMP 타입</vt:lpstr>
      <vt:lpstr>테이블 정의 변경</vt:lpstr>
      <vt:lpstr>테이블 삭제 #1</vt:lpstr>
      <vt:lpstr>테이블 삭제 #2</vt:lpstr>
      <vt:lpstr>연습문제 - 데이터베이스 설계</vt:lpstr>
      <vt:lpstr>PowerPoint 프레젠테이션</vt:lpstr>
      <vt:lpstr>테이블 만들기 실습 </vt:lpstr>
      <vt:lpstr>테이블 만들기 실습 </vt:lpstr>
      <vt:lpstr>테이블 정의 예시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KRIVET</dc:creator>
  <cp:lastModifiedBy>ITSC</cp:lastModifiedBy>
  <cp:revision>441</cp:revision>
  <dcterms:created xsi:type="dcterms:W3CDTF">2018-05-10T00:35:19Z</dcterms:created>
  <dcterms:modified xsi:type="dcterms:W3CDTF">2020-10-22T05:30:52Z</dcterms:modified>
</cp:coreProperties>
</file>