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347" r:id="rId2"/>
    <p:sldId id="348" r:id="rId3"/>
    <p:sldId id="381" r:id="rId4"/>
    <p:sldId id="383" r:id="rId5"/>
    <p:sldId id="389" r:id="rId6"/>
    <p:sldId id="382" r:id="rId7"/>
    <p:sldId id="384" r:id="rId8"/>
    <p:sldId id="385" r:id="rId9"/>
    <p:sldId id="390" r:id="rId10"/>
    <p:sldId id="387" r:id="rId11"/>
    <p:sldId id="388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084" autoAdjust="0"/>
  </p:normalViewPr>
  <p:slideViewPr>
    <p:cSldViewPr>
      <p:cViewPr>
        <p:scale>
          <a:sx n="75" d="100"/>
          <a:sy n="75" d="100"/>
        </p:scale>
        <p:origin x="-462" y="-5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데이터베이스프로그래밍</a:t>
            </a:r>
            <a:r>
              <a:rPr lang="en-US" altLang="ko-KR" smtClean="0"/>
              <a:t>_SQL</a:t>
            </a:r>
            <a:r>
              <a:rPr lang="ko-KR" altLang="en-US" smtClean="0"/>
              <a:t>활용</a:t>
            </a:r>
            <a:r>
              <a:rPr lang="en-US" altLang="ko-KR" smtClean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62068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62002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기본 </a:t>
            </a:r>
            <a:r>
              <a:rPr lang="en-US" altLang="ko-KR" b="1" dirty="0" smtClean="0"/>
              <a:t>SQL </a:t>
            </a:r>
            <a:r>
              <a:rPr lang="ko-KR" altLang="en-US" b="1" dirty="0" smtClean="0"/>
              <a:t>작성하기</a:t>
            </a:r>
            <a:r>
              <a:rPr lang="en-US" altLang="ko-KR" b="1" dirty="0" smtClean="0"/>
              <a:t>_</a:t>
            </a:r>
            <a:br>
              <a:rPr lang="en-US" altLang="ko-KR" b="1" dirty="0" smtClean="0"/>
            </a:br>
            <a:r>
              <a:rPr lang="en-US" altLang="ko-KR" b="1" dirty="0" smtClean="0"/>
              <a:t>DQL </a:t>
            </a:r>
            <a:r>
              <a:rPr lang="ko-KR" altLang="en-US" b="1" dirty="0" smtClean="0"/>
              <a:t>활용</a:t>
            </a:r>
            <a:r>
              <a:rPr lang="en-US" altLang="ko-KR" b="1" dirty="0" smtClean="0"/>
              <a:t>_2</a:t>
            </a:r>
            <a:endParaRPr lang="ko-KR" altLang="en-US" b="1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2020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SELECT </a:t>
            </a:r>
            <a:r>
              <a:rPr lang="ko-KR" altLang="en-US" b="1" dirty="0" smtClean="0"/>
              <a:t>문 실행 순서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388660"/>
            <a:ext cx="3605024" cy="4704636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5.	SELECT</a:t>
            </a: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 smtClean="0">
                <a:solidFill>
                  <a:schemeClr val="accent2"/>
                </a:solidFill>
              </a:rPr>
              <a:t>1.	FROM</a:t>
            </a: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 smtClean="0">
                <a:solidFill>
                  <a:schemeClr val="accent2"/>
                </a:solidFill>
              </a:rPr>
              <a:t>2.	WHERE</a:t>
            </a:r>
            <a:endParaRPr lang="en-US" altLang="ko-KR" dirty="0">
              <a:solidFill>
                <a:schemeClr val="accent2"/>
              </a:solidFill>
            </a:endParaRP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 smtClean="0">
                <a:solidFill>
                  <a:schemeClr val="accent2"/>
                </a:solidFill>
              </a:rPr>
              <a:t>3.	GROUP BY</a:t>
            </a:r>
            <a:endParaRPr lang="en-US" altLang="ko-KR" dirty="0">
              <a:solidFill>
                <a:schemeClr val="accent2"/>
              </a:solidFill>
            </a:endParaRP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 smtClean="0">
                <a:solidFill>
                  <a:schemeClr val="accent2"/>
                </a:solidFill>
              </a:rPr>
              <a:t>4.	HAVING</a:t>
            </a: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 smtClean="0">
                <a:solidFill>
                  <a:schemeClr val="accent2"/>
                </a:solidFill>
              </a:rPr>
              <a:t>6.	ORDER BY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923928" y="1388660"/>
            <a:ext cx="4608512" cy="4704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+mj-lt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77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0" dirty="0" smtClean="0"/>
              <a:t>참고</a:t>
            </a:r>
            <a:endParaRPr lang="en-US" altLang="ko-KR" b="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 err="1" smtClean="0"/>
              <a:t>오라클</a:t>
            </a:r>
            <a:r>
              <a:rPr lang="ko-KR" altLang="en-US" b="0" dirty="0" smtClean="0"/>
              <a:t> 데이터베이스 기준이다</a:t>
            </a:r>
            <a:r>
              <a:rPr lang="en-US" altLang="ko-KR" b="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 err="1" smtClean="0"/>
              <a:t>오라클은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FROM </a:t>
            </a:r>
            <a:r>
              <a:rPr lang="ko-KR" altLang="en-US" b="0" dirty="0" smtClean="0"/>
              <a:t>절이 반드시 필요하다</a:t>
            </a:r>
            <a:r>
              <a:rPr lang="en-US" altLang="ko-KR" b="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b="0" dirty="0" smtClean="0"/>
              <a:t>FROM </a:t>
            </a:r>
            <a:r>
              <a:rPr lang="ko-KR" altLang="en-US" b="0" dirty="0" smtClean="0"/>
              <a:t>절이 필요 없는 경우에는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DUAL </a:t>
            </a:r>
            <a:r>
              <a:rPr lang="ko-KR" altLang="en-US" b="0" dirty="0" smtClean="0"/>
              <a:t>테이블을 사용한다</a:t>
            </a:r>
            <a:r>
              <a:rPr lang="en-US" altLang="ko-KR" b="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b="0" dirty="0" smtClean="0"/>
              <a:t>GROUP BY </a:t>
            </a:r>
            <a:r>
              <a:rPr lang="ko-KR" altLang="en-US" b="0" dirty="0" smtClean="0"/>
              <a:t>절을 사용하면 </a:t>
            </a:r>
            <a:r>
              <a:rPr lang="en-US" altLang="ko-KR" b="0" dirty="0" smtClean="0"/>
              <a:t>10R2 </a:t>
            </a:r>
            <a:r>
              <a:rPr lang="ko-KR" altLang="en-US" b="0" dirty="0" smtClean="0"/>
              <a:t>이전 버전은 자동으로 정렬되었으나 이후에는 정렬이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보장되지 않는다</a:t>
            </a:r>
            <a:r>
              <a:rPr lang="en-US" altLang="ko-KR" b="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b="0" dirty="0" smtClean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33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좋은 </a:t>
            </a:r>
            <a:r>
              <a:rPr lang="en-US" altLang="ko-KR" b="1" dirty="0" err="1" smtClean="0"/>
              <a:t>sql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을 작성하는 방법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1660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WHERE </a:t>
            </a:r>
            <a:r>
              <a:rPr lang="ko-KR" altLang="en-US" dirty="0" smtClean="0"/>
              <a:t>절의 연산자</a:t>
            </a:r>
            <a:r>
              <a:rPr lang="en-US" altLang="ko-KR" dirty="0" smtClean="0"/>
              <a:t>(=) </a:t>
            </a:r>
            <a:r>
              <a:rPr lang="ko-KR" altLang="en-US" dirty="0" smtClean="0"/>
              <a:t>왼쪽은 가능하면 가공하지 않는다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연산자의 오른쪽을 가공하여 왼쪽과 타입과 길이를 맞춘다</a:t>
            </a:r>
            <a:r>
              <a:rPr lang="en-US" altLang="ko-KR" dirty="0" smtClean="0"/>
              <a:t>.</a:t>
            </a:r>
          </a:p>
          <a:p>
            <a:pPr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 smtClean="0"/>
              <a:t>WHERE code = ‘100’;  (GOOD)</a:t>
            </a:r>
          </a:p>
          <a:p>
            <a:pPr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 smtClean="0"/>
              <a:t>WHERE TO_NUMBER(code) = 100;  (BAD)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WHERE </a:t>
            </a:r>
            <a:r>
              <a:rPr lang="ko-KR" altLang="en-US" dirty="0" smtClean="0"/>
              <a:t>절에서 인덱스가 설정된 칼럼을 사용한다</a:t>
            </a:r>
            <a:r>
              <a:rPr lang="en-US" altLang="ko-KR" dirty="0" smtClean="0"/>
              <a:t>. </a:t>
            </a:r>
          </a:p>
          <a:p>
            <a:pPr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 smtClean="0"/>
              <a:t>PK </a:t>
            </a:r>
            <a:r>
              <a:rPr lang="ko-KR" altLang="en-US" b="0" dirty="0" smtClean="0"/>
              <a:t>로 설정한 칼럼</a:t>
            </a:r>
            <a:endParaRPr lang="en-US" altLang="ko-KR" b="0" dirty="0" smtClean="0"/>
          </a:p>
          <a:p>
            <a:pPr lvl="3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 smtClean="0"/>
              <a:t>별도의 인덱스를 지정한 칼럼</a:t>
            </a:r>
            <a:endParaRPr lang="en-US" altLang="ko-KR" b="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ORDER BY </a:t>
            </a:r>
            <a:r>
              <a:rPr lang="ko-KR" altLang="en-US" dirty="0" smtClean="0"/>
              <a:t>절은 마지막에 한 번만 작성한다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253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그룹 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그</a:t>
            </a:r>
            <a:r>
              <a:rPr lang="ko-KR" altLang="en-US" dirty="0"/>
              <a:t>룹</a:t>
            </a:r>
            <a:r>
              <a:rPr lang="ko-KR" altLang="en-US" dirty="0" smtClean="0"/>
              <a:t> 함수란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테이블의 전체 행을 하나 이상의 칼럼을 기준으로 그룹화하여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그룹별로 결과를 출력하는 함수이다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통계를 내는 경우에 주로 사용된다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그룹 함수 사용법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 lvl="2"/>
            <a:r>
              <a:rPr lang="en-US" altLang="ko-KR" dirty="0" smtClean="0"/>
              <a:t>GROUP BY : </a:t>
            </a:r>
            <a:r>
              <a:rPr lang="en-US" altLang="ko-KR" dirty="0" err="1" smtClean="0"/>
              <a:t>group_by_expression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기준으로 그룹화한다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HAVING : GROUP BY </a:t>
            </a:r>
            <a:r>
              <a:rPr lang="ko-KR" altLang="en-US" dirty="0" smtClean="0"/>
              <a:t>절에 의해 생성된 그룹별로 조건을 부여한다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996952"/>
            <a:ext cx="662473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SELECT		column, </a:t>
            </a:r>
            <a:r>
              <a:rPr lang="en-US" altLang="ko-KR" b="1" dirty="0" err="1" smtClean="0"/>
              <a:t>group_function</a:t>
            </a:r>
            <a:r>
              <a:rPr lang="en-US" altLang="ko-KR" b="1" dirty="0" smtClean="0"/>
              <a:t>(column)</a:t>
            </a:r>
          </a:p>
          <a:p>
            <a:r>
              <a:rPr lang="en-US" altLang="ko-KR" b="1" dirty="0" smtClean="0"/>
              <a:t>FROM		table</a:t>
            </a:r>
          </a:p>
          <a:p>
            <a:r>
              <a:rPr lang="en-US" altLang="ko-KR" b="1" dirty="0" smtClean="0"/>
              <a:t>[WHERE		condition]</a:t>
            </a:r>
          </a:p>
          <a:p>
            <a:r>
              <a:rPr lang="en-US" altLang="ko-KR" b="1" dirty="0" smtClean="0"/>
              <a:t>[GROUP BY	[ROLLUP|CUBE] </a:t>
            </a:r>
            <a:r>
              <a:rPr lang="en-US" altLang="ko-KR" b="1" dirty="0" err="1" smtClean="0"/>
              <a:t>group_by_expression</a:t>
            </a:r>
            <a:r>
              <a:rPr lang="en-US" altLang="ko-KR" b="1" dirty="0" smtClean="0"/>
              <a:t>]</a:t>
            </a:r>
          </a:p>
          <a:p>
            <a:r>
              <a:rPr lang="en-US" altLang="ko-KR" b="1" dirty="0" smtClean="0"/>
              <a:t>[HAVING	</a:t>
            </a:r>
            <a:r>
              <a:rPr lang="en-US" altLang="ko-KR" b="1" dirty="0" err="1" smtClean="0"/>
              <a:t>group_condition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1116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그룹 함수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22960" y="2276872"/>
            <a:ext cx="7520940" cy="110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560943"/>
              </p:ext>
            </p:extLst>
          </p:nvPr>
        </p:nvGraphicFramePr>
        <p:xfrm>
          <a:off x="899592" y="1052736"/>
          <a:ext cx="7632848" cy="45365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4136"/>
                <a:gridCol w="1800200"/>
                <a:gridCol w="4608512"/>
              </a:tblGrid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종류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의미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특징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AVG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COUNT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개수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/>
                        <a:t>COUNT(column) </a:t>
                      </a:r>
                      <a:r>
                        <a:rPr lang="ko-KR" altLang="en-US" sz="1400" baseline="0" dirty="0" smtClean="0"/>
                        <a:t>또는 </a:t>
                      </a:r>
                      <a:r>
                        <a:rPr lang="en-US" altLang="ko-KR" sz="1400" baseline="0" dirty="0" smtClean="0"/>
                        <a:t>COUNT(*), </a:t>
                      </a:r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MAX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최대값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최소값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SUM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합계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STDDEV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표준편차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VARIANCE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분산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 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24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GROUP BY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GROUP BY</a:t>
            </a:r>
          </a:p>
          <a:p>
            <a:pPr lvl="2"/>
            <a:r>
              <a:rPr lang="ko-KR" altLang="en-US" dirty="0" smtClean="0"/>
              <a:t>특정 칼럼 값을 기준으로 전체 레코드를 서브 그룹으로 그룹화한다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통계를 내는 경우에 주로 사용된다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GROUP BY </a:t>
            </a:r>
            <a:r>
              <a:rPr lang="ko-KR" altLang="en-US" dirty="0" smtClean="0"/>
              <a:t>절에 명시하지 않은 칼럼은 그룹함수와 함께 사용할 수 없다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둘 이상의 칼럼을 나열하여 다중 그룹화를 진행할 수도 있다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/>
              <a:t>GROUP </a:t>
            </a:r>
            <a:r>
              <a:rPr lang="en-US" altLang="ko-KR" dirty="0" smtClean="0"/>
              <a:t>BY </a:t>
            </a:r>
            <a:r>
              <a:rPr lang="ko-KR" altLang="en-US" dirty="0" smtClean="0"/>
              <a:t>절의 작성 규칙</a:t>
            </a:r>
            <a:endParaRPr lang="en-US" altLang="ko-KR" dirty="0"/>
          </a:p>
          <a:p>
            <a:pPr lvl="2"/>
            <a:r>
              <a:rPr lang="ko-KR" altLang="en-US" dirty="0" smtClean="0"/>
              <a:t>그룹화 전에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절을 이용하여 그룹 대상을 먼저 선택한다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r>
              <a:rPr lang="en-US" altLang="ko-KR" dirty="0" smtClean="0"/>
              <a:t>GROUP BY </a:t>
            </a:r>
            <a:r>
              <a:rPr lang="ko-KR" altLang="en-US" dirty="0" smtClean="0"/>
              <a:t>절에는 반드시 칼럼 이름을 포함해야 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칼럼의 별명은 사용할 수 없다</a:t>
            </a:r>
            <a:r>
              <a:rPr lang="en-US" altLang="ko-KR" dirty="0" smtClean="0"/>
              <a:t>.)</a:t>
            </a:r>
          </a:p>
          <a:p>
            <a:pPr lvl="2"/>
            <a:r>
              <a:rPr lang="ko-KR" altLang="en-US" dirty="0" smtClean="0"/>
              <a:t>그룹화 된 칼럼은 기본적으로 오름차순으로 출력된다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r>
              <a:rPr lang="en-US" altLang="ko-KR" dirty="0" smtClean="0"/>
              <a:t>SELECT </a:t>
            </a:r>
            <a:r>
              <a:rPr lang="ko-KR" altLang="en-US" dirty="0" smtClean="0"/>
              <a:t>절에서 나열된 칼럼 이름은 </a:t>
            </a:r>
            <a:r>
              <a:rPr lang="en-US" altLang="ko-KR" dirty="0" smtClean="0"/>
              <a:t>GROUP BY </a:t>
            </a:r>
            <a:r>
              <a:rPr lang="ko-KR" altLang="en-US" dirty="0" smtClean="0"/>
              <a:t>절에서 반드시 사용해야 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GROUP BY </a:t>
            </a:r>
            <a:r>
              <a:rPr lang="ko-KR" altLang="en-US" dirty="0" smtClean="0"/>
              <a:t>절에서 명시한 칼럼 이름은 </a:t>
            </a:r>
            <a:r>
              <a:rPr lang="en-US" altLang="ko-KR" dirty="0" smtClean="0"/>
              <a:t>SELECT </a:t>
            </a:r>
            <a:r>
              <a:rPr lang="ko-KR" altLang="en-US" dirty="0" smtClean="0"/>
              <a:t>절에서 사용하지 않아도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91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성명 </a:t>
            </a:r>
            <a:r>
              <a:rPr lang="en-US" altLang="ko-KR" dirty="0" smtClean="0"/>
              <a:t>FROM 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 smtClean="0"/>
              <a:t>SELECT COUNT(*) FROM 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 smtClean="0"/>
              <a:t>SELECT COUNT(*) FROM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GROUP BY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 smtClean="0"/>
              <a:t>SELECT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, COUNT(*) FROM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GROUP BY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;  -- </a:t>
            </a:r>
            <a:r>
              <a:rPr lang="ko-KR" altLang="en-US" dirty="0" smtClean="0"/>
              <a:t>같은 반은 한 줄로 모아서 처리한다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SELECT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COUNT(*) FROM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GROUP BY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;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데이터베이스프로그래밍</a:t>
            </a:r>
            <a:r>
              <a:rPr lang="en-US" altLang="ko-KR" smtClean="0"/>
              <a:t>_SQL</a:t>
            </a:r>
            <a:r>
              <a:rPr lang="ko-KR" altLang="en-US" smtClean="0"/>
              <a:t>활용</a:t>
            </a:r>
            <a:r>
              <a:rPr lang="en-US" altLang="ko-KR" smtClean="0"/>
              <a:t>_DDL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94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SELECT </a:t>
            </a:r>
            <a:r>
              <a:rPr lang="ko-KR" altLang="en-US" b="1" dirty="0" smtClean="0"/>
              <a:t>절과 </a:t>
            </a:r>
            <a:r>
              <a:rPr lang="en-US" altLang="ko-KR" b="1" dirty="0" smtClean="0"/>
              <a:t>GROUP BY </a:t>
            </a:r>
            <a:r>
              <a:rPr lang="ko-KR" altLang="en-US" b="1" dirty="0" smtClean="0"/>
              <a:t>절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540125"/>
            <a:ext cx="7565464" cy="418568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AutoNum type="arabicPeriod"/>
            </a:pPr>
            <a:r>
              <a:rPr lang="ko-KR" altLang="en-US" dirty="0" smtClean="0"/>
              <a:t>실행 불가 예시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</a:pPr>
            <a:r>
              <a:rPr lang="en-US" altLang="ko-KR" b="0" dirty="0" smtClean="0"/>
              <a:t>SELECT</a:t>
            </a:r>
            <a:r>
              <a:rPr lang="en-US" altLang="ko-KR" b="0" dirty="0"/>
              <a:t> </a:t>
            </a:r>
            <a:r>
              <a:rPr lang="en-US" altLang="ko-KR" b="0" dirty="0" smtClean="0"/>
              <a:t>       </a:t>
            </a:r>
            <a:r>
              <a:rPr lang="en-US" altLang="ko-KR" b="0" dirty="0" err="1" smtClean="0"/>
              <a:t>s_no</a:t>
            </a:r>
            <a:r>
              <a:rPr lang="en-US" altLang="ko-KR" b="0" dirty="0" smtClean="0"/>
              <a:t>,    </a:t>
            </a:r>
            <a:r>
              <a:rPr lang="en-US" altLang="ko-KR" b="0" dirty="0" err="1" smtClean="0"/>
              <a:t>s_dept</a:t>
            </a:r>
            <a:r>
              <a:rPr lang="en-US" altLang="ko-KR" b="0" dirty="0" smtClean="0"/>
              <a:t>,    COUNT(*)</a:t>
            </a:r>
          </a:p>
          <a:p>
            <a:pPr marL="0" indent="0">
              <a:lnSpc>
                <a:spcPct val="150000"/>
              </a:lnSpc>
            </a:pPr>
            <a:r>
              <a:rPr lang="en-US" altLang="ko-KR" b="0" dirty="0" smtClean="0"/>
              <a:t>FROM         student</a:t>
            </a:r>
          </a:p>
          <a:p>
            <a:pPr marL="0" indent="0">
              <a:lnSpc>
                <a:spcPct val="150000"/>
              </a:lnSpc>
            </a:pPr>
            <a:r>
              <a:rPr lang="en-US" altLang="ko-KR" b="0" dirty="0" smtClean="0"/>
              <a:t>GROUP BY   </a:t>
            </a:r>
            <a:r>
              <a:rPr lang="en-US" altLang="ko-KR" b="0" dirty="0" err="1" smtClean="0"/>
              <a:t>s_dept</a:t>
            </a:r>
            <a:r>
              <a:rPr lang="en-US" altLang="ko-KR" b="0" dirty="0" smtClean="0"/>
              <a:t>;</a:t>
            </a:r>
          </a:p>
          <a:p>
            <a:pPr marL="0" indent="0">
              <a:lnSpc>
                <a:spcPct val="150000"/>
              </a:lnSpc>
            </a:pPr>
            <a:endParaRPr lang="en-US" altLang="ko-KR" dirty="0" smtClean="0"/>
          </a:p>
          <a:p>
            <a:pPr marL="0" indent="0"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실행 가능 </a:t>
            </a:r>
            <a:r>
              <a:rPr lang="ko-KR" altLang="en-US" dirty="0" smtClean="0"/>
              <a:t>예시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</a:pPr>
            <a:r>
              <a:rPr lang="en-US" altLang="ko-KR" b="0" dirty="0"/>
              <a:t>SELECT </a:t>
            </a:r>
            <a:r>
              <a:rPr lang="en-US" altLang="ko-KR" b="0" dirty="0" smtClean="0"/>
              <a:t>       </a:t>
            </a:r>
            <a:r>
              <a:rPr lang="en-US" altLang="ko-KR" b="0" dirty="0" err="1" smtClean="0"/>
              <a:t>s_dept</a:t>
            </a:r>
            <a:r>
              <a:rPr lang="en-US" altLang="ko-KR" b="0" dirty="0" smtClean="0"/>
              <a:t>,             COUNT(*)</a:t>
            </a:r>
            <a:endParaRPr lang="en-US" altLang="ko-KR" b="0" dirty="0"/>
          </a:p>
          <a:p>
            <a:pPr marL="0" indent="0">
              <a:lnSpc>
                <a:spcPct val="150000"/>
              </a:lnSpc>
            </a:pPr>
            <a:r>
              <a:rPr lang="en-US" altLang="ko-KR" b="0" dirty="0" smtClean="0"/>
              <a:t>FROM         student</a:t>
            </a:r>
            <a:endParaRPr lang="en-US" altLang="ko-KR" b="0" dirty="0"/>
          </a:p>
          <a:p>
            <a:pPr marL="0" indent="0">
              <a:lnSpc>
                <a:spcPct val="150000"/>
              </a:lnSpc>
            </a:pPr>
            <a:r>
              <a:rPr lang="en-US" altLang="ko-KR" b="0" dirty="0"/>
              <a:t>GROUP </a:t>
            </a:r>
            <a:r>
              <a:rPr lang="en-US" altLang="ko-KR" b="0" dirty="0" smtClean="0"/>
              <a:t>BY   </a:t>
            </a:r>
            <a:r>
              <a:rPr lang="en-US" altLang="ko-KR" b="0" dirty="0" err="1" smtClean="0"/>
              <a:t>s_no</a:t>
            </a:r>
            <a:r>
              <a:rPr lang="en-US" altLang="ko-KR" b="0" dirty="0" smtClean="0"/>
              <a:t>,   </a:t>
            </a:r>
            <a:r>
              <a:rPr lang="en-US" altLang="ko-KR" b="0" dirty="0" err="1" smtClean="0"/>
              <a:t>s_dept</a:t>
            </a:r>
            <a:r>
              <a:rPr lang="en-US" altLang="ko-KR" b="0" dirty="0" smtClean="0"/>
              <a:t>;</a:t>
            </a:r>
            <a:endParaRPr lang="en-US" altLang="ko-KR" b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051720" y="2060848"/>
            <a:ext cx="1518132" cy="338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860032" y="2060848"/>
            <a:ext cx="3456384" cy="12029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dirty="0" smtClean="0"/>
              <a:t>SELECT </a:t>
            </a:r>
            <a:r>
              <a:rPr lang="ko-KR" altLang="en-US" sz="1400" b="1" dirty="0" smtClean="0"/>
              <a:t>에 </a:t>
            </a:r>
            <a:r>
              <a:rPr lang="en-US" altLang="ko-KR" sz="1400" b="1" dirty="0" err="1" smtClean="0"/>
              <a:t>s_no</a:t>
            </a:r>
            <a:r>
              <a:rPr lang="en-US" altLang="ko-KR" sz="1400" b="1" dirty="0" smtClean="0"/>
              <a:t>, </a:t>
            </a:r>
            <a:r>
              <a:rPr lang="en-US" altLang="ko-KR" sz="1400" b="1" dirty="0" err="1" smtClean="0"/>
              <a:t>s_dept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가 있다</a:t>
            </a:r>
            <a:r>
              <a:rPr lang="en-US" altLang="ko-KR" sz="1400" b="1" dirty="0" smtClean="0"/>
              <a:t>.</a:t>
            </a:r>
          </a:p>
          <a:p>
            <a:endParaRPr lang="en-US" altLang="ko-KR" sz="1400" b="1" dirty="0"/>
          </a:p>
          <a:p>
            <a:r>
              <a:rPr lang="en-US" altLang="ko-KR" sz="1400" b="1" dirty="0" smtClean="0"/>
              <a:t>GROUP BY </a:t>
            </a:r>
            <a:r>
              <a:rPr lang="ko-KR" altLang="en-US" sz="1400" b="1" dirty="0" smtClean="0"/>
              <a:t>도 </a:t>
            </a:r>
            <a:r>
              <a:rPr lang="en-US" altLang="ko-KR" sz="1400" b="1" dirty="0" err="1" smtClean="0"/>
              <a:t>s_no</a:t>
            </a:r>
            <a:r>
              <a:rPr lang="en-US" altLang="ko-KR" sz="1400" b="1" dirty="0"/>
              <a:t>,</a:t>
            </a:r>
            <a:r>
              <a:rPr lang="ko-KR" altLang="en-US" sz="1400" b="1" dirty="0" smtClean="0"/>
              <a:t> </a:t>
            </a:r>
            <a:r>
              <a:rPr lang="en-US" altLang="ko-KR" sz="1400" b="1" dirty="0" err="1" smtClean="0"/>
              <a:t>s_dept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모두 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ko-KR" altLang="en-US" sz="1400" b="1" dirty="0" smtClean="0"/>
              <a:t>반드시 있어야 한다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051720" y="2924944"/>
            <a:ext cx="1518132" cy="338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159606" y="2399710"/>
            <a:ext cx="0" cy="525234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2051720" y="4280521"/>
            <a:ext cx="1518132" cy="338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051720" y="5144617"/>
            <a:ext cx="1518132" cy="338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159606" y="4619383"/>
            <a:ext cx="0" cy="525234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4860032" y="4276572"/>
            <a:ext cx="3456384" cy="12029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dirty="0"/>
              <a:t>GROUP BY </a:t>
            </a:r>
            <a:r>
              <a:rPr lang="ko-KR" altLang="en-US" sz="1400" b="1" dirty="0" smtClean="0"/>
              <a:t>에 </a:t>
            </a:r>
            <a:r>
              <a:rPr lang="en-US" altLang="ko-KR" sz="1400" b="1" dirty="0" err="1" smtClean="0"/>
              <a:t>s_dept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가 있다</a:t>
            </a:r>
            <a:r>
              <a:rPr lang="en-US" altLang="ko-KR" sz="1400" b="1" dirty="0" smtClean="0"/>
              <a:t>.</a:t>
            </a:r>
          </a:p>
          <a:p>
            <a:endParaRPr lang="en-US" altLang="ko-KR" sz="1400" b="1" dirty="0"/>
          </a:p>
          <a:p>
            <a:r>
              <a:rPr lang="en-US" altLang="ko-KR" sz="1400" b="1" dirty="0" smtClean="0"/>
              <a:t>SELECT </a:t>
            </a:r>
            <a:r>
              <a:rPr lang="ko-KR" altLang="en-US" sz="1400" b="1" dirty="0" smtClean="0"/>
              <a:t>에 </a:t>
            </a:r>
            <a:r>
              <a:rPr lang="en-US" altLang="ko-KR" sz="1400" b="1" dirty="0" err="1" smtClean="0"/>
              <a:t>s_dept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은 있어도 되고</a:t>
            </a:r>
            <a:r>
              <a:rPr lang="en-US" altLang="ko-KR" sz="1400" b="1" dirty="0" smtClean="0"/>
              <a:t>, </a:t>
            </a:r>
            <a:br>
              <a:rPr lang="en-US" altLang="ko-KR" sz="1400" b="1" dirty="0" smtClean="0"/>
            </a:br>
            <a:r>
              <a:rPr lang="ko-KR" altLang="en-US" sz="1400" b="1" dirty="0" smtClean="0"/>
              <a:t>없어도 된다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75856" y="4712723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OK</a:t>
            </a:r>
            <a:endParaRPr lang="ko-KR" alt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75856" y="2493049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NO!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5515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ROLLUP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16803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ROLLUP</a:t>
            </a:r>
          </a:p>
          <a:p>
            <a:pPr lvl="2"/>
            <a:r>
              <a:rPr lang="en-US" altLang="ko-KR" dirty="0" smtClean="0"/>
              <a:t>GROUP BY </a:t>
            </a:r>
            <a:r>
              <a:rPr lang="ko-KR" altLang="en-US" dirty="0" smtClean="0"/>
              <a:t>절의 칼럼을 기준으로 그룹화를 진행하고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각 그룹에 대해 부분합을 구한다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ROLLUP </a:t>
            </a:r>
            <a:r>
              <a:rPr lang="ko-KR" altLang="en-US" dirty="0" smtClean="0"/>
              <a:t>예시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36912"/>
            <a:ext cx="4517666" cy="3457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1115616" y="5774949"/>
            <a:ext cx="4968552" cy="349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56175" y="5774949"/>
            <a:ext cx="287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ROLLUP </a:t>
            </a:r>
            <a:r>
              <a:rPr lang="ko-KR" altLang="en-US" dirty="0" smtClean="0"/>
              <a:t>에 의해서 나타남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60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having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HAVING</a:t>
            </a:r>
          </a:p>
          <a:p>
            <a:pPr lvl="2"/>
            <a:r>
              <a:rPr lang="en-US" altLang="ko-KR" dirty="0" smtClean="0"/>
              <a:t>GROUP BY </a:t>
            </a:r>
            <a:r>
              <a:rPr lang="ko-KR" altLang="en-US" dirty="0" smtClean="0"/>
              <a:t>절에 의해 그룹이 생성되면 해당 그룹을 대상으로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조건을 지정할 수 있다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/>
              <a:t>HAVING </a:t>
            </a:r>
            <a:r>
              <a:rPr lang="ko-KR" altLang="en-US" dirty="0" smtClean="0"/>
              <a:t>절과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절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HAVING 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이미 그룹화 된 결과를 대상으로 조건을 지정한다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WHERE 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그룹화 전에 먼저 조건을 지정한다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어느 절에서 처리하던지 상관없이 동일한 결과가 나타나는 조건이라면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어느 절에서 처리하는 것이 성능 상 유리한가</a:t>
            </a:r>
            <a:r>
              <a:rPr lang="en-US" altLang="ko-KR" dirty="0" smtClean="0"/>
              <a:t>?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처리 순서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WHERE</a:t>
            </a:r>
            <a:r>
              <a:rPr lang="en-US" altLang="ko-KR" dirty="0"/>
              <a:t> </a:t>
            </a:r>
            <a:r>
              <a:rPr lang="en-US" altLang="ko-KR" dirty="0" smtClean="0"/>
              <a:t>                   GROUP BY                    HAVING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99140" y="4437112"/>
            <a:ext cx="1024588" cy="338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843807" y="5004938"/>
            <a:ext cx="5616625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GROUP BY </a:t>
            </a:r>
            <a:r>
              <a:rPr lang="ko-KR" altLang="en-US" sz="1400" b="1" dirty="0" smtClean="0"/>
              <a:t>전에 불필요한 레코드를 미리 제외할 수 있기 때문에</a:t>
            </a:r>
            <a:endParaRPr lang="en-US" altLang="ko-KR" sz="1400" b="1" dirty="0" smtClean="0"/>
          </a:p>
          <a:p>
            <a:pPr algn="ctr"/>
            <a:endParaRPr lang="en-US" altLang="ko-KR" sz="1400" b="1" dirty="0" smtClean="0"/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</a:t>
            </a:r>
            <a:r>
              <a:rPr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절을 사용하는 것</a:t>
            </a:r>
            <a:r>
              <a:rPr lang="ko-KR" altLang="en-US" sz="1400" b="1" dirty="0" smtClean="0"/>
              <a:t>이 더 효율적이고 성능이 좋다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sp>
        <p:nvSpPr>
          <p:cNvPr id="10" name="오른쪽 화살표 9"/>
          <p:cNvSpPr/>
          <p:nvPr/>
        </p:nvSpPr>
        <p:spPr>
          <a:xfrm>
            <a:off x="2483768" y="4509120"/>
            <a:ext cx="576063" cy="21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4932040" y="4509120"/>
            <a:ext cx="576063" cy="21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stCxn id="6" idx="2"/>
            <a:endCxn id="7" idx="1"/>
          </p:cNvCxnSpPr>
          <p:nvPr/>
        </p:nvCxnSpPr>
        <p:spPr>
          <a:xfrm rot="16200000" flipH="1">
            <a:off x="1884538" y="4502869"/>
            <a:ext cx="686164" cy="1232373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, COUNT(*) FROM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GROUP BY </a:t>
            </a:r>
            <a:r>
              <a:rPr lang="ko-KR" altLang="en-US" dirty="0" smtClean="0"/>
              <a:t>반 </a:t>
            </a:r>
            <a:r>
              <a:rPr lang="en-US" altLang="ko-KR" dirty="0" smtClean="0"/>
              <a:t>HAVING </a:t>
            </a:r>
            <a:r>
              <a:rPr lang="ko-KR" altLang="en-US" dirty="0" smtClean="0"/>
              <a:t>반 </a:t>
            </a:r>
            <a:r>
              <a:rPr lang="en-US" altLang="ko-KR" dirty="0" smtClean="0"/>
              <a:t>= 1;</a:t>
            </a:r>
          </a:p>
          <a:p>
            <a:endParaRPr lang="en-US" altLang="ko-KR" dirty="0"/>
          </a:p>
          <a:p>
            <a:r>
              <a:rPr lang="en-US" altLang="ko-KR" dirty="0" smtClean="0"/>
              <a:t>SELECT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, COUNT(*) FROM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반 </a:t>
            </a:r>
            <a:r>
              <a:rPr lang="en-US" altLang="ko-KR" dirty="0" smtClean="0"/>
              <a:t>= 1 GROUP BY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 smtClean="0"/>
              <a:t>------------------------------</a:t>
            </a:r>
          </a:p>
          <a:p>
            <a:r>
              <a:rPr lang="ko-KR" altLang="en-US" dirty="0" smtClean="0"/>
              <a:t>인원수가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명 이상인 반을 대상으로 반별 인원수를 조회하시오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SELECT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, COUNT(*) FROM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GROUP BY </a:t>
            </a:r>
            <a:r>
              <a:rPr lang="ko-KR" altLang="en-US" dirty="0" smtClean="0"/>
              <a:t>반 </a:t>
            </a:r>
            <a:r>
              <a:rPr lang="en-US" altLang="ko-KR" dirty="0" smtClean="0"/>
              <a:t>HAVING COUNT(*) &gt;= 10;</a:t>
            </a:r>
          </a:p>
          <a:p>
            <a:endParaRPr lang="en-US" altLang="ko-KR" dirty="0"/>
          </a:p>
          <a:p>
            <a:r>
              <a:rPr lang="en-US" altLang="ko-KR" dirty="0" smtClean="0"/>
              <a:t>SELECT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, COUNT(*) FROM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WHERE COUNT(*) &gt;= 10 GROUP BY </a:t>
            </a:r>
            <a:r>
              <a:rPr lang="ko-KR" altLang="en-US" dirty="0" smtClean="0"/>
              <a:t>반</a:t>
            </a:r>
            <a:r>
              <a:rPr lang="en-US" altLang="ko-KR" smtClean="0"/>
              <a:t>;</a:t>
            </a: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데이터베이스프로그래밍</a:t>
            </a:r>
            <a:r>
              <a:rPr lang="en-US" altLang="ko-KR" smtClean="0"/>
              <a:t>_SQL</a:t>
            </a:r>
            <a:r>
              <a:rPr lang="ko-KR" altLang="en-US" smtClean="0"/>
              <a:t>활용</a:t>
            </a:r>
            <a:r>
              <a:rPr lang="en-US" altLang="ko-KR" smtClean="0"/>
              <a:t>_DDL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35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57512</TotalTime>
  <Words>511</Words>
  <Application>Microsoft Office PowerPoint</Application>
  <PresentationFormat>화면 슬라이드 쇼(4:3)</PresentationFormat>
  <Paragraphs>163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각</vt:lpstr>
      <vt:lpstr>기본 SQL 작성하기_ DQL 활용_2</vt:lpstr>
      <vt:lpstr>그룹 함수</vt:lpstr>
      <vt:lpstr>그룹 함수</vt:lpstr>
      <vt:lpstr>GROUP BY</vt:lpstr>
      <vt:lpstr>PowerPoint 프레젠테이션</vt:lpstr>
      <vt:lpstr>SELECT 절과 GROUP BY 절</vt:lpstr>
      <vt:lpstr>ROLLUP</vt:lpstr>
      <vt:lpstr>having</vt:lpstr>
      <vt:lpstr>PowerPoint 프레젠테이션</vt:lpstr>
      <vt:lpstr>SELECT 문 실행 순서</vt:lpstr>
      <vt:lpstr>좋은 sql 을 작성하는 방법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383</cp:revision>
  <dcterms:created xsi:type="dcterms:W3CDTF">2018-05-10T00:35:19Z</dcterms:created>
  <dcterms:modified xsi:type="dcterms:W3CDTF">2020-10-23T05:41:22Z</dcterms:modified>
</cp:coreProperties>
</file>