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86" r:id="rId2"/>
    <p:sldId id="341" r:id="rId3"/>
    <p:sldId id="340" r:id="rId4"/>
    <p:sldId id="342" r:id="rId5"/>
    <p:sldId id="339" r:id="rId6"/>
    <p:sldId id="343" r:id="rId7"/>
    <p:sldId id="344" r:id="rId8"/>
    <p:sldId id="352" r:id="rId9"/>
    <p:sldId id="350" r:id="rId10"/>
    <p:sldId id="347" r:id="rId11"/>
    <p:sldId id="348" r:id="rId12"/>
    <p:sldId id="349" r:id="rId13"/>
    <p:sldId id="35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967" autoAdjust="0"/>
  </p:normalViewPr>
  <p:slideViewPr>
    <p:cSldViewPr>
      <p:cViewPr>
        <p:scale>
          <a:sx n="90" d="100"/>
          <a:sy n="90" d="100"/>
        </p:scale>
        <p:origin x="-51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SCALAR</a:t>
            </a:r>
            <a:r>
              <a:rPr lang="en-US" altLang="ko-KR" baseline="0" smtClean="0"/>
              <a:t> SUBQUERY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4E85E-8821-4C68-8974-5856219E9FF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44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* ANY</a:t>
            </a:r>
            <a:endParaRPr lang="en-US" altLang="ko-KR" baseline="0" dirty="0" smtClean="0"/>
          </a:p>
          <a:p>
            <a:r>
              <a:rPr lang="en-US" altLang="ko-KR" baseline="0" dirty="0" smtClean="0"/>
              <a:t>SCORE &gt; ANY(1,2,3) 	== 	SCORE &gt; 1		== 	SCORE &gt; (SELECT MIN(SCORE) …</a:t>
            </a:r>
          </a:p>
          <a:p>
            <a:endParaRPr lang="en-US" altLang="ko-K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altLang="ko-KR" baseline="0" dirty="0" smtClean="0"/>
              <a:t>ALL</a:t>
            </a:r>
          </a:p>
          <a:p>
            <a:pPr marL="0" indent="0">
              <a:buFont typeface="Arial" charset="0"/>
              <a:buNone/>
            </a:pPr>
            <a:r>
              <a:rPr lang="en-US" altLang="ko-KR" baseline="0" dirty="0" smtClean="0"/>
              <a:t>SCORE &gt; ALL(1,2,3)	==	SCORE &gt; 3		==	SCORE &gt; (SELECT MAX(SCORE) …</a:t>
            </a:r>
          </a:p>
          <a:p>
            <a:pPr marL="0" indent="0">
              <a:buFont typeface="Arial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4E85E-8821-4C68-8974-5856219E9FF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02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63262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62068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62002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456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고급 </a:t>
            </a:r>
            <a:r>
              <a:rPr lang="en-US" altLang="ko-KR" dirty="0"/>
              <a:t>SQL </a:t>
            </a:r>
            <a:r>
              <a:rPr lang="ko-KR" altLang="en-US" dirty="0"/>
              <a:t>작성하기</a:t>
            </a:r>
            <a:r>
              <a:rPr lang="en-US" altLang="ko-KR" dirty="0"/>
              <a:t>_</a:t>
            </a:r>
            <a:br>
              <a:rPr lang="en-US" altLang="ko-KR" dirty="0"/>
            </a:br>
            <a:r>
              <a:rPr lang="ko-KR" altLang="en-US" dirty="0"/>
              <a:t>다중테이블 검색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277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INSERT </a:t>
            </a:r>
            <a:r>
              <a:rPr lang="ko-KR" altLang="en-US" b="0" dirty="0"/>
              <a:t>문에서 </a:t>
            </a:r>
            <a:r>
              <a:rPr lang="en-US" altLang="ko-KR" b="0" dirty="0"/>
              <a:t>VALUES </a:t>
            </a:r>
            <a:r>
              <a:rPr lang="ko-KR" altLang="en-US" b="0" dirty="0"/>
              <a:t>절 대신 서브쿼리를 작성하여 서브쿼리의 결과집합을 한 번에 삽입할 수 있다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결과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과  </a:t>
            </a:r>
            <a:r>
              <a:rPr lang="en-US" altLang="ko-KR" b="0" dirty="0"/>
              <a:t>INSERT </a:t>
            </a:r>
            <a:r>
              <a:rPr lang="ko-KR" altLang="en-US" b="0" dirty="0"/>
              <a:t>문의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이 일치해야 한다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결과가 테이블의 제약조건을 위반되면 오류가 발생한다</a:t>
            </a:r>
            <a:r>
              <a:rPr lang="en-US" altLang="ko-KR" b="0" dirty="0"/>
              <a:t>.</a:t>
            </a:r>
            <a:br>
              <a:rPr lang="en-US" altLang="ko-KR" b="0" dirty="0"/>
            </a:br>
            <a:r>
              <a:rPr lang="en-US" altLang="ko-KR" b="0" dirty="0"/>
              <a:t>(</a:t>
            </a:r>
            <a:r>
              <a:rPr lang="ko-KR" altLang="en-US" b="0" dirty="0"/>
              <a:t>예</a:t>
            </a:r>
            <a:r>
              <a:rPr lang="en-US" altLang="ko-KR" b="0" dirty="0"/>
              <a:t>: PK </a:t>
            </a:r>
            <a:r>
              <a:rPr lang="ko-KR" altLang="en-US" b="0" dirty="0"/>
              <a:t>설정된 칼럼에 중복된 데이터를 입력하려고 하는 경우</a:t>
            </a:r>
            <a:r>
              <a:rPr lang="en-US" altLang="ko-KR" b="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사용방법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3" y="3212976"/>
            <a:ext cx="6984776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INSERT INTO </a:t>
            </a:r>
            <a:r>
              <a:rPr lang="ko-KR" altLang="en-US" i="1" dirty="0"/>
              <a:t>테이블</a:t>
            </a:r>
            <a:r>
              <a:rPr lang="en-US" altLang="ko-KR" i="1" dirty="0"/>
              <a:t>_</a:t>
            </a:r>
            <a:r>
              <a:rPr lang="ko-KR" altLang="en-US" i="1" dirty="0"/>
              <a:t>이름 </a:t>
            </a:r>
            <a:r>
              <a:rPr lang="en-US" altLang="ko-KR" i="1" dirty="0"/>
              <a:t>(COLUMN1, COLUMN2, ...)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SUBQUERY;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420910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update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UPDATE </a:t>
            </a:r>
            <a:r>
              <a:rPr lang="ko-KR" altLang="en-US" b="0" dirty="0"/>
              <a:t>문의 </a:t>
            </a:r>
            <a:r>
              <a:rPr lang="en-US" altLang="ko-KR" b="0" dirty="0"/>
              <a:t>SET </a:t>
            </a:r>
            <a:r>
              <a:rPr lang="ko-KR" altLang="en-US" b="0" dirty="0"/>
              <a:t>절에서 서브쿼리를 작성할 수 있다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결과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과  </a:t>
            </a:r>
            <a:r>
              <a:rPr lang="en-US" altLang="ko-KR" b="0" dirty="0"/>
              <a:t>UPDATE </a:t>
            </a:r>
            <a:r>
              <a:rPr lang="ko-KR" altLang="en-US" b="0" dirty="0"/>
              <a:t>문의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이 일치해야 한다</a:t>
            </a:r>
            <a:r>
              <a:rPr lang="en-US" altLang="ko-KR" b="0" dirty="0"/>
              <a:t>. (</a:t>
            </a:r>
            <a:r>
              <a:rPr lang="ko-KR" altLang="en-US" b="0" dirty="0"/>
              <a:t>칼럼의 이름은 달라도 상관 없다</a:t>
            </a:r>
            <a:r>
              <a:rPr lang="en-US" altLang="ko-KR" b="0" dirty="0"/>
              <a:t>.)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사용방법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3" y="2420888"/>
            <a:ext cx="6984776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UPDATE </a:t>
            </a:r>
            <a:r>
              <a:rPr lang="ko-KR" altLang="en-US" i="1" dirty="0"/>
              <a:t>테이블</a:t>
            </a:r>
            <a:r>
              <a:rPr lang="en-US" altLang="ko-KR" i="1" dirty="0"/>
              <a:t>_</a:t>
            </a:r>
            <a:r>
              <a:rPr lang="ko-KR" altLang="en-US" i="1" dirty="0"/>
              <a:t>이름 </a:t>
            </a:r>
            <a:r>
              <a:rPr lang="en-US" altLang="ko-KR" dirty="0"/>
              <a:t>SET </a:t>
            </a:r>
            <a:r>
              <a:rPr lang="en-US" altLang="ko-KR" i="1" dirty="0"/>
              <a:t>(COLUMN1, COLUMN2) = </a:t>
            </a:r>
            <a:r>
              <a:rPr lang="en-US" altLang="ko-KR" dirty="0"/>
              <a:t>SUBQUERY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WHERE </a:t>
            </a:r>
            <a:r>
              <a:rPr lang="en-US" altLang="ko-KR" i="1" dirty="0"/>
              <a:t>CONDITION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3558976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DELETE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DELETE </a:t>
            </a:r>
            <a:r>
              <a:rPr lang="ko-KR" altLang="en-US" b="0" dirty="0"/>
              <a:t>문의 </a:t>
            </a:r>
            <a:r>
              <a:rPr lang="en-US" altLang="ko-KR" b="0" dirty="0"/>
              <a:t>WHERE </a:t>
            </a:r>
            <a:r>
              <a:rPr lang="ko-KR" altLang="en-US" b="0" dirty="0"/>
              <a:t>절에서 서브쿼리를 작성할 수 있다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결과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과  </a:t>
            </a:r>
            <a:r>
              <a:rPr lang="en-US" altLang="ko-KR" b="0" dirty="0"/>
              <a:t>DELETE </a:t>
            </a:r>
            <a:r>
              <a:rPr lang="ko-KR" altLang="en-US" b="0" dirty="0"/>
              <a:t>문의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이 일치해야 한다</a:t>
            </a:r>
            <a:r>
              <a:rPr lang="en-US" altLang="ko-KR" b="0" dirty="0"/>
              <a:t>. (</a:t>
            </a:r>
            <a:r>
              <a:rPr lang="ko-KR" altLang="en-US" b="0" dirty="0"/>
              <a:t>칼럼의 이름은 달라도 상관 없다</a:t>
            </a:r>
            <a:r>
              <a:rPr lang="en-US" altLang="ko-KR" b="0" dirty="0"/>
              <a:t>.)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사용방법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3" y="2420888"/>
            <a:ext cx="6984776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DELETE FROM </a:t>
            </a:r>
            <a:r>
              <a:rPr lang="ko-KR" altLang="en-US" i="1" dirty="0"/>
              <a:t>테이블</a:t>
            </a:r>
            <a:r>
              <a:rPr lang="en-US" altLang="ko-KR" i="1" dirty="0"/>
              <a:t>_</a:t>
            </a:r>
            <a:r>
              <a:rPr lang="ko-KR" altLang="en-US" i="1" dirty="0"/>
              <a:t>이름 </a:t>
            </a:r>
            <a:endParaRPr lang="en-US" altLang="ko-KR" i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WHERE </a:t>
            </a:r>
            <a:r>
              <a:rPr lang="en-US" altLang="ko-KR" i="1" dirty="0"/>
              <a:t>(COLUMN1, COLUMN2) = </a:t>
            </a:r>
            <a:r>
              <a:rPr lang="en-US" altLang="ko-KR" dirty="0"/>
              <a:t>SUBQUERY;</a:t>
            </a: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3947318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서브쿼리 사용시 실무에서 주의할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2400" dirty="0"/>
              <a:t>아래와 같은 경우 오류가 발생하니 주의한다</a:t>
            </a:r>
            <a:r>
              <a:rPr lang="en-US" altLang="ko-KR" sz="240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b="0" dirty="0"/>
              <a:t>여러 행을 반환하는 서브쿼리와 단일 행 비교 연산자</a:t>
            </a:r>
            <a:r>
              <a:rPr lang="en-US" altLang="ko-KR" b="0" dirty="0"/>
              <a:t>(=, !=, &gt;, &gt;=, &lt;, &lt;=)</a:t>
            </a:r>
            <a:r>
              <a:rPr lang="ko-KR" altLang="en-US" b="0" dirty="0"/>
              <a:t>를 함께 사용하는 경우</a:t>
            </a:r>
            <a:endParaRPr lang="en-US" altLang="ko-KR" b="0" dirty="0"/>
          </a:p>
          <a:p>
            <a:pPr>
              <a:buFont typeface="+mj-lt"/>
              <a:buAutoNum type="arabicPeriod"/>
            </a:pPr>
            <a:endParaRPr lang="en-US" altLang="ko-KR" b="0" dirty="0"/>
          </a:p>
          <a:p>
            <a:pPr>
              <a:buFont typeface="+mj-lt"/>
              <a:buAutoNum type="arabicPeriod"/>
            </a:pPr>
            <a:r>
              <a:rPr lang="ko-KR" altLang="en-US" b="0" dirty="0"/>
              <a:t>서브쿼리가 반환하는 컬럼의 수와 </a:t>
            </a:r>
            <a:r>
              <a:rPr lang="ko-KR" altLang="en-US" b="0" dirty="0" err="1"/>
              <a:t>메인쿼리에서</a:t>
            </a:r>
            <a:r>
              <a:rPr lang="ko-KR" altLang="en-US" b="0" dirty="0"/>
              <a:t> 비교되는 컬럼의 수가 다른 경우</a:t>
            </a:r>
            <a:endParaRPr lang="en-US" altLang="ko-KR" b="0" dirty="0"/>
          </a:p>
          <a:p>
            <a:pPr>
              <a:buFont typeface="+mj-lt"/>
              <a:buAutoNum type="arabicPeriod"/>
            </a:pPr>
            <a:endParaRPr lang="en-US" altLang="ko-KR" b="0" dirty="0"/>
          </a:p>
          <a:p>
            <a:pPr>
              <a:buFont typeface="+mj-lt"/>
              <a:buAutoNum type="arabicPeriod"/>
            </a:pPr>
            <a:r>
              <a:rPr lang="ko-KR" altLang="en-US" b="0" dirty="0"/>
              <a:t>서브쿼리 내에서 </a:t>
            </a:r>
            <a:r>
              <a:rPr lang="en-US" altLang="ko-KR" b="0" dirty="0"/>
              <a:t>ORDER BY </a:t>
            </a:r>
            <a:r>
              <a:rPr lang="ko-KR" altLang="en-US" b="0" dirty="0"/>
              <a:t>절이 사용되는 경우</a:t>
            </a:r>
            <a:endParaRPr lang="en-US" altLang="ko-KR" b="0" dirty="0"/>
          </a:p>
          <a:p>
            <a:pPr>
              <a:buFont typeface="+mj-lt"/>
              <a:buAutoNum type="arabicPeriod"/>
            </a:pPr>
            <a:endParaRPr lang="en-US" altLang="ko-KR" b="0" dirty="0"/>
          </a:p>
          <a:p>
            <a:pPr>
              <a:buFont typeface="+mj-lt"/>
              <a:buAutoNum type="arabicPeriod"/>
            </a:pPr>
            <a:r>
              <a:rPr lang="ko-KR" altLang="en-US" b="0" dirty="0"/>
              <a:t>서브쿼리의 결과가 </a:t>
            </a:r>
            <a:r>
              <a:rPr lang="en-US" altLang="ko-KR" b="0" dirty="0"/>
              <a:t>NULL </a:t>
            </a:r>
            <a:r>
              <a:rPr lang="ko-KR" altLang="en-US" b="0" dirty="0"/>
              <a:t>인 경우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273530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서브쿼리란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8271388" cy="4992668"/>
          </a:xfrm>
        </p:spPr>
        <p:txBody>
          <a:bodyPr>
            <a:noAutofit/>
          </a:bodyPr>
          <a:lstStyle/>
          <a:p>
            <a:pPr>
              <a:lnSpc>
                <a:spcPts val="2100"/>
              </a:lnSpc>
              <a:buFont typeface="+mj-lt"/>
              <a:buAutoNum type="arabicPeriod"/>
            </a:pPr>
            <a:r>
              <a:rPr lang="ko-KR" altLang="en-US" dirty="0"/>
              <a:t>개요</a:t>
            </a:r>
            <a:endParaRPr lang="en-US" altLang="ko-KR" dirty="0"/>
          </a:p>
          <a:p>
            <a:pPr lvl="2">
              <a:lnSpc>
                <a:spcPts val="2100"/>
              </a:lnSpc>
            </a:pPr>
            <a:r>
              <a:rPr lang="ko-KR" altLang="en-US" dirty="0"/>
              <a:t>하나의 </a:t>
            </a:r>
            <a:r>
              <a:rPr lang="en-US" altLang="ko-KR" dirty="0"/>
              <a:t>SQL </a:t>
            </a:r>
            <a:r>
              <a:rPr lang="ko-KR" altLang="en-US" dirty="0"/>
              <a:t>문의 결과를 다른 </a:t>
            </a:r>
            <a:r>
              <a:rPr lang="en-US" altLang="ko-KR" dirty="0"/>
              <a:t>SQL </a:t>
            </a:r>
            <a:r>
              <a:rPr lang="ko-KR" altLang="en-US" dirty="0"/>
              <a:t>문에게 전달하기 위해 두 개 이상의 </a:t>
            </a:r>
            <a:r>
              <a:rPr lang="en-US" altLang="ko-KR" dirty="0"/>
              <a:t>SQL </a:t>
            </a:r>
            <a:r>
              <a:rPr lang="ko-KR" altLang="en-US" dirty="0"/>
              <a:t>문을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하나의 </a:t>
            </a:r>
            <a:r>
              <a:rPr lang="en-US" altLang="ko-KR" dirty="0"/>
              <a:t>SQL </a:t>
            </a:r>
            <a:r>
              <a:rPr lang="ko-KR" altLang="en-US" dirty="0"/>
              <a:t>문으로 연결하여 처리하는 방법이다</a:t>
            </a:r>
            <a:r>
              <a:rPr lang="en-US" altLang="ko-KR" dirty="0"/>
              <a:t>.</a:t>
            </a:r>
          </a:p>
          <a:p>
            <a:pPr>
              <a:lnSpc>
                <a:spcPts val="2100"/>
              </a:lnSpc>
              <a:buFont typeface="+mj-lt"/>
              <a:buAutoNum type="arabicPeriod"/>
            </a:pPr>
            <a:endParaRPr lang="en-US" altLang="ko-KR" dirty="0"/>
          </a:p>
          <a:p>
            <a:pPr>
              <a:lnSpc>
                <a:spcPts val="2100"/>
              </a:lnSpc>
              <a:buFont typeface="+mj-lt"/>
              <a:buAutoNum type="arabicPeriod"/>
            </a:pPr>
            <a:r>
              <a:rPr lang="ko-KR" altLang="en-US" dirty="0"/>
              <a:t>서브쿼리가 필요한 경우</a:t>
            </a:r>
            <a:endParaRPr lang="en-US" altLang="ko-KR" dirty="0"/>
          </a:p>
          <a:p>
            <a:pPr lvl="2">
              <a:lnSpc>
                <a:spcPts val="2100"/>
              </a:lnSpc>
            </a:pPr>
            <a:r>
              <a:rPr lang="ko-KR" altLang="en-US" dirty="0"/>
              <a:t>문제</a:t>
            </a:r>
            <a:endParaRPr lang="en-US" altLang="ko-KR" dirty="0"/>
          </a:p>
          <a:p>
            <a:pPr marL="466344" lvl="3" indent="0">
              <a:lnSpc>
                <a:spcPts val="2100"/>
              </a:lnSpc>
              <a:buNone/>
            </a:pPr>
            <a:r>
              <a:rPr lang="en-US" altLang="ko-KR" sz="1400" b="1" i="1" dirty="0"/>
              <a:t>&lt;&lt; </a:t>
            </a:r>
            <a:r>
              <a:rPr lang="ko-KR" altLang="en-US" sz="1400" b="1" i="1" dirty="0"/>
              <a:t>직원테이블에서 </a:t>
            </a:r>
            <a:r>
              <a:rPr lang="en-US" altLang="ko-KR" sz="1400" b="1" i="1" dirty="0"/>
              <a:t>‘</a:t>
            </a:r>
            <a:r>
              <a:rPr lang="ko-KR" altLang="en-US" sz="1400" b="1" i="1" dirty="0" err="1"/>
              <a:t>앨리스</a:t>
            </a:r>
            <a:r>
              <a:rPr lang="en-US" altLang="ko-KR" sz="1400" b="1" i="1" dirty="0"/>
              <a:t>’ </a:t>
            </a:r>
            <a:r>
              <a:rPr lang="ko-KR" altLang="en-US" sz="1400" b="1" i="1" dirty="0"/>
              <a:t>직원과 같은 지역에서 근무하는 직원 목록을 출력하라</a:t>
            </a:r>
            <a:r>
              <a:rPr lang="en-US" altLang="ko-KR" sz="1400" b="1" i="1" dirty="0"/>
              <a:t>. &gt;&gt;</a:t>
            </a:r>
          </a:p>
          <a:p>
            <a:pPr lvl="3">
              <a:lnSpc>
                <a:spcPts val="2100"/>
              </a:lnSpc>
            </a:pPr>
            <a:r>
              <a:rPr lang="ko-KR" altLang="en-US" sz="1400" dirty="0"/>
              <a:t>처리방식</a:t>
            </a:r>
            <a:endParaRPr lang="en-US" altLang="ko-KR" sz="1400" dirty="0"/>
          </a:p>
          <a:p>
            <a:pPr lvl="4">
              <a:lnSpc>
                <a:spcPts val="2100"/>
              </a:lnSpc>
              <a:buFont typeface="+mj-lt"/>
              <a:buAutoNum type="arabicPeriod"/>
            </a:pPr>
            <a:r>
              <a:rPr lang="ko-KR" altLang="en-US" sz="1400" dirty="0"/>
              <a:t> 직원테이블에서 </a:t>
            </a:r>
            <a:r>
              <a:rPr lang="en-US" altLang="ko-KR" sz="1400" dirty="0"/>
              <a:t>‘</a:t>
            </a:r>
            <a:r>
              <a:rPr lang="ko-KR" altLang="en-US" sz="1400" dirty="0" err="1"/>
              <a:t>앨리스</a:t>
            </a:r>
            <a:r>
              <a:rPr lang="en-US" altLang="ko-KR" sz="1400" dirty="0"/>
              <a:t>’ </a:t>
            </a:r>
            <a:r>
              <a:rPr lang="ko-KR" altLang="en-US" sz="1400" dirty="0"/>
              <a:t>직원이 근무하는 지역을 검색하는 </a:t>
            </a:r>
            <a:r>
              <a:rPr lang="en-US" altLang="ko-KR" sz="1400" dirty="0"/>
              <a:t>SQL </a:t>
            </a:r>
            <a:r>
              <a:rPr lang="ko-KR" altLang="en-US" sz="1400" dirty="0"/>
              <a:t>문을 작성한다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200" b="1" dirty="0">
                <a:solidFill>
                  <a:srgbClr val="7030A0"/>
                </a:solidFill>
              </a:rPr>
              <a:t>SELECT </a:t>
            </a:r>
            <a:r>
              <a:rPr lang="ko-KR" altLang="en-US" sz="1200" b="1" dirty="0">
                <a:solidFill>
                  <a:srgbClr val="7030A0"/>
                </a:solidFill>
              </a:rPr>
              <a:t>근무지역 </a:t>
            </a:r>
            <a:r>
              <a:rPr lang="en-US" altLang="ko-KR" sz="1200" b="1" dirty="0">
                <a:solidFill>
                  <a:srgbClr val="7030A0"/>
                </a:solidFill>
              </a:rPr>
              <a:t>FROM </a:t>
            </a:r>
            <a:r>
              <a:rPr lang="ko-KR" altLang="en-US" sz="1200" b="1" dirty="0">
                <a:solidFill>
                  <a:srgbClr val="7030A0"/>
                </a:solidFill>
              </a:rPr>
              <a:t>직원 </a:t>
            </a:r>
            <a:r>
              <a:rPr lang="en-US" altLang="ko-KR" sz="1200" b="1" dirty="0">
                <a:solidFill>
                  <a:srgbClr val="7030A0"/>
                </a:solidFill>
              </a:rPr>
              <a:t>WHERE </a:t>
            </a:r>
            <a:r>
              <a:rPr lang="ko-KR" altLang="en-US" sz="1200" b="1" dirty="0">
                <a:solidFill>
                  <a:srgbClr val="7030A0"/>
                </a:solidFill>
              </a:rPr>
              <a:t>성명 </a:t>
            </a:r>
            <a:r>
              <a:rPr lang="en-US" altLang="ko-KR" sz="1200" b="1" dirty="0">
                <a:solidFill>
                  <a:srgbClr val="7030A0"/>
                </a:solidFill>
              </a:rPr>
              <a:t>= ‘</a:t>
            </a:r>
            <a:r>
              <a:rPr lang="ko-KR" altLang="en-US" sz="1200" b="1" dirty="0" err="1">
                <a:solidFill>
                  <a:srgbClr val="7030A0"/>
                </a:solidFill>
              </a:rPr>
              <a:t>앨리스</a:t>
            </a:r>
            <a:r>
              <a:rPr lang="en-US" altLang="ko-KR" sz="1200" b="1" dirty="0">
                <a:solidFill>
                  <a:srgbClr val="7030A0"/>
                </a:solidFill>
              </a:rPr>
              <a:t>’;</a:t>
            </a:r>
          </a:p>
          <a:p>
            <a:pPr lvl="4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dirty="0"/>
              <a:t> ‘</a:t>
            </a:r>
            <a:r>
              <a:rPr lang="ko-KR" altLang="en-US" sz="1400" dirty="0"/>
              <a:t>앨리스</a:t>
            </a:r>
            <a:r>
              <a:rPr lang="en-US" altLang="ko-KR" sz="1400" dirty="0"/>
              <a:t>’</a:t>
            </a:r>
            <a:r>
              <a:rPr lang="ko-KR" altLang="en-US" sz="1400" dirty="0"/>
              <a:t>와 동일한 지역에서 근무하는 직원 목록을 출력하는 </a:t>
            </a:r>
            <a:r>
              <a:rPr lang="en-US" altLang="ko-KR" sz="1400" dirty="0"/>
              <a:t>SQL </a:t>
            </a:r>
            <a:r>
              <a:rPr lang="ko-KR" altLang="en-US" sz="1400" dirty="0"/>
              <a:t>문을 작성한다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200" b="1" dirty="0">
                <a:solidFill>
                  <a:srgbClr val="FF0000"/>
                </a:solidFill>
              </a:rPr>
              <a:t>SELECT * FROM </a:t>
            </a:r>
            <a:r>
              <a:rPr lang="ko-KR" altLang="en-US" sz="1200" b="1" dirty="0">
                <a:solidFill>
                  <a:srgbClr val="FF0000"/>
                </a:solidFill>
              </a:rPr>
              <a:t>직원 </a:t>
            </a:r>
            <a:r>
              <a:rPr lang="en-US" altLang="ko-KR" sz="1200" b="1" dirty="0">
                <a:solidFill>
                  <a:srgbClr val="FF0000"/>
                </a:solidFill>
              </a:rPr>
              <a:t>WHERE </a:t>
            </a:r>
            <a:r>
              <a:rPr lang="ko-KR" altLang="en-US" sz="1200" b="1" dirty="0">
                <a:solidFill>
                  <a:srgbClr val="FF0000"/>
                </a:solidFill>
              </a:rPr>
              <a:t>근무지역 </a:t>
            </a:r>
            <a:r>
              <a:rPr lang="en-US" altLang="ko-KR" sz="1200" b="1" dirty="0">
                <a:solidFill>
                  <a:srgbClr val="FF0000"/>
                </a:solidFill>
              </a:rPr>
              <a:t>= ‘</a:t>
            </a:r>
            <a:r>
              <a:rPr lang="ko-KR" altLang="en-US" sz="1200" b="1" dirty="0">
                <a:solidFill>
                  <a:srgbClr val="FF0000"/>
                </a:solidFill>
              </a:rPr>
              <a:t>앨리스의 근무지역</a:t>
            </a:r>
            <a:r>
              <a:rPr lang="en-US" altLang="ko-KR" sz="1200" b="1" dirty="0">
                <a:solidFill>
                  <a:srgbClr val="FF0000"/>
                </a:solidFill>
              </a:rPr>
              <a:t>’;</a:t>
            </a:r>
          </a:p>
          <a:p>
            <a:pPr lvl="4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dirty="0"/>
              <a:t>1 </a:t>
            </a:r>
            <a:r>
              <a:rPr lang="ko-KR" altLang="en-US" sz="1400" dirty="0"/>
              <a:t>과 </a:t>
            </a:r>
            <a:r>
              <a:rPr lang="en-US" altLang="ko-KR" sz="1400" dirty="0"/>
              <a:t>2 </a:t>
            </a:r>
            <a:r>
              <a:rPr lang="ko-KR" altLang="en-US" sz="1400" dirty="0"/>
              <a:t>를 처리하는 </a:t>
            </a:r>
            <a:r>
              <a:rPr lang="en-US" altLang="ko-KR" sz="1400" dirty="0"/>
              <a:t>SQL </a:t>
            </a:r>
            <a:r>
              <a:rPr lang="ko-KR" altLang="en-US" sz="1400" dirty="0"/>
              <a:t>문을 통합하여 하나의 </a:t>
            </a:r>
            <a:r>
              <a:rPr lang="en-US" altLang="ko-KR" sz="1400" dirty="0"/>
              <a:t>SQL </a:t>
            </a:r>
            <a:r>
              <a:rPr lang="ko-KR" altLang="en-US" sz="1400" dirty="0"/>
              <a:t>문으로 작성한다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200" b="1" dirty="0">
                <a:solidFill>
                  <a:srgbClr val="FF0000"/>
                </a:solidFill>
              </a:rPr>
              <a:t>SELECT * FROM </a:t>
            </a:r>
            <a:r>
              <a:rPr lang="ko-KR" altLang="en-US" sz="1200" b="1" dirty="0">
                <a:solidFill>
                  <a:srgbClr val="FF0000"/>
                </a:solidFill>
              </a:rPr>
              <a:t>직원 </a:t>
            </a:r>
            <a:r>
              <a:rPr lang="en-US" altLang="ko-KR" sz="1200" b="1" dirty="0">
                <a:solidFill>
                  <a:srgbClr val="FF0000"/>
                </a:solidFill>
              </a:rPr>
              <a:t>WHERE </a:t>
            </a:r>
            <a:r>
              <a:rPr lang="ko-KR" altLang="en-US" sz="1200" b="1" dirty="0">
                <a:solidFill>
                  <a:srgbClr val="FF0000"/>
                </a:solidFill>
              </a:rPr>
              <a:t>근무지역 </a:t>
            </a:r>
            <a:r>
              <a:rPr lang="en-US" altLang="ko-KR" sz="1200" b="1" dirty="0">
                <a:solidFill>
                  <a:srgbClr val="FF0000"/>
                </a:solidFill>
              </a:rPr>
              <a:t>= </a:t>
            </a:r>
            <a:r>
              <a:rPr lang="en-US" altLang="ko-KR" sz="1200" b="1" dirty="0">
                <a:solidFill>
                  <a:srgbClr val="7030A0"/>
                </a:solidFill>
              </a:rPr>
              <a:t>(SELECT </a:t>
            </a:r>
            <a:r>
              <a:rPr lang="ko-KR" altLang="en-US" sz="1200" b="1" dirty="0">
                <a:solidFill>
                  <a:srgbClr val="7030A0"/>
                </a:solidFill>
              </a:rPr>
              <a:t>근무지역 </a:t>
            </a:r>
            <a:r>
              <a:rPr lang="en-US" altLang="ko-KR" sz="1200" b="1" dirty="0">
                <a:solidFill>
                  <a:srgbClr val="7030A0"/>
                </a:solidFill>
              </a:rPr>
              <a:t>FROM </a:t>
            </a:r>
            <a:r>
              <a:rPr lang="ko-KR" altLang="en-US" sz="1200" b="1" dirty="0">
                <a:solidFill>
                  <a:srgbClr val="7030A0"/>
                </a:solidFill>
              </a:rPr>
              <a:t>직원 </a:t>
            </a:r>
            <a:r>
              <a:rPr lang="en-US" altLang="ko-KR" sz="1200" b="1" dirty="0">
                <a:solidFill>
                  <a:srgbClr val="7030A0"/>
                </a:solidFill>
              </a:rPr>
              <a:t>WHERE </a:t>
            </a:r>
            <a:r>
              <a:rPr lang="ko-KR" altLang="en-US" sz="1200" b="1" dirty="0">
                <a:solidFill>
                  <a:srgbClr val="7030A0"/>
                </a:solidFill>
              </a:rPr>
              <a:t>성명 </a:t>
            </a:r>
            <a:r>
              <a:rPr lang="en-US" altLang="ko-KR" sz="1200" b="1" dirty="0">
                <a:solidFill>
                  <a:srgbClr val="7030A0"/>
                </a:solidFill>
              </a:rPr>
              <a:t>= ‘</a:t>
            </a:r>
            <a:r>
              <a:rPr lang="ko-KR" altLang="en-US" sz="1200" b="1" dirty="0">
                <a:solidFill>
                  <a:srgbClr val="7030A0"/>
                </a:solidFill>
              </a:rPr>
              <a:t>앨리스</a:t>
            </a:r>
            <a:r>
              <a:rPr lang="en-US" altLang="ko-KR" sz="1200" b="1" dirty="0">
                <a:solidFill>
                  <a:srgbClr val="7030A0"/>
                </a:solidFill>
              </a:rPr>
              <a:t>’);</a:t>
            </a:r>
          </a:p>
          <a:p>
            <a:pPr lvl="4">
              <a:lnSpc>
                <a:spcPts val="2100"/>
              </a:lnSpc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3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467544" y="2204864"/>
            <a:ext cx="5616624" cy="2952328"/>
          </a:xfrm>
          <a:prstGeom prst="roundRect">
            <a:avLst>
              <a:gd name="adj" fmla="val 892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82827" y="2620975"/>
            <a:ext cx="3384376" cy="13311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892849" y="3499624"/>
            <a:ext cx="2903287" cy="11725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서브쿼리 개념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576" y="2620974"/>
            <a:ext cx="2376264" cy="1259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*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employee</a:t>
            </a:r>
            <a:r>
              <a:rPr lang="ko-KR" altLang="en-US" i="1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location =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865043" y="3345180"/>
            <a:ext cx="4248472" cy="14519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( SELECT</a:t>
            </a:r>
            <a:r>
              <a:rPr lang="en-US" altLang="ko-KR" dirty="0"/>
              <a:t> </a:t>
            </a:r>
            <a:r>
              <a:rPr lang="en-US" altLang="ko-KR" i="1" dirty="0"/>
              <a:t>location</a:t>
            </a:r>
          </a:p>
          <a:p>
            <a:pPr>
              <a:lnSpc>
                <a:spcPct val="150000"/>
              </a:lnSpc>
            </a:pPr>
            <a:r>
              <a:rPr lang="en-US" altLang="ko-KR" i="1" dirty="0"/>
              <a:t> 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employee</a:t>
            </a:r>
            <a:r>
              <a:rPr lang="ko-KR" altLang="en-US" i="1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name = ‘</a:t>
            </a:r>
            <a:r>
              <a:rPr lang="en-US" altLang="ko-KR" i="1" dirty="0" err="1"/>
              <a:t>alice</a:t>
            </a:r>
            <a:r>
              <a:rPr lang="en-US" altLang="ko-KR" i="1" dirty="0"/>
              <a:t>’</a:t>
            </a:r>
            <a:r>
              <a:rPr lang="ko-KR" altLang="en-US" i="1" dirty="0"/>
              <a:t> </a:t>
            </a:r>
            <a:r>
              <a:rPr lang="en-US" altLang="ko-KR" b="1" dirty="0">
                <a:solidFill>
                  <a:srgbClr val="0000FF"/>
                </a:solidFill>
              </a:rPr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0638" y="35025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51705" y="26318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566989" y="2620975"/>
            <a:ext cx="1584176" cy="4891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i="1"/>
              <a:t>메인쿼리</a:t>
            </a:r>
            <a:endParaRPr lang="ko-KR" altLang="en-US" sz="1600" b="1" i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66989" y="3502546"/>
            <a:ext cx="1584176" cy="4891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i="1"/>
              <a:t>서브쿼리</a:t>
            </a:r>
            <a:endParaRPr lang="ko-KR" altLang="en-US" sz="1600" b="1" i="1" dirty="0"/>
          </a:p>
        </p:txBody>
      </p:sp>
      <p:sp>
        <p:nvSpPr>
          <p:cNvPr id="8" name="오른쪽 화살표 7"/>
          <p:cNvSpPr/>
          <p:nvPr/>
        </p:nvSpPr>
        <p:spPr>
          <a:xfrm>
            <a:off x="4167204" y="2731600"/>
            <a:ext cx="2377948" cy="27316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5796136" y="3611578"/>
            <a:ext cx="749016" cy="27316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CF269BD-412B-4406-951C-A43264627C6F}"/>
              </a:ext>
            </a:extLst>
          </p:cNvPr>
          <p:cNvSpPr txBox="1"/>
          <p:nvPr/>
        </p:nvSpPr>
        <p:spPr>
          <a:xfrm>
            <a:off x="679890" y="1551648"/>
            <a:ext cx="595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서브쿼리가</a:t>
            </a:r>
            <a:r>
              <a:rPr lang="ko-KR" altLang="en-US" dirty="0"/>
              <a:t> 먼저 처리되고</a:t>
            </a:r>
            <a:r>
              <a:rPr lang="en-US" altLang="ko-KR" dirty="0"/>
              <a:t>, </a:t>
            </a:r>
            <a:r>
              <a:rPr lang="ko-KR" altLang="en-US" dirty="0" err="1"/>
              <a:t>메인쿼리가</a:t>
            </a:r>
            <a:r>
              <a:rPr lang="ko-KR" altLang="en-US" dirty="0"/>
              <a:t> 나중에 처리된다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63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행 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463262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/>
              <a:t>서브쿼리가 단 하나의 행</a:t>
            </a:r>
            <a:r>
              <a:rPr lang="en-US" altLang="ko-KR" dirty="0"/>
              <a:t>(</a:t>
            </a:r>
            <a:r>
              <a:rPr lang="ko-KR" altLang="en-US" dirty="0"/>
              <a:t>결과</a:t>
            </a:r>
            <a:r>
              <a:rPr lang="en-US" altLang="ko-KR" dirty="0"/>
              <a:t>)</a:t>
            </a:r>
            <a:r>
              <a:rPr lang="ko-KR" altLang="en-US" dirty="0"/>
              <a:t>만을 검색하여 </a:t>
            </a:r>
            <a:r>
              <a:rPr lang="ko-KR" altLang="en-US" dirty="0" err="1"/>
              <a:t>메인쿼리에</a:t>
            </a:r>
            <a:r>
              <a:rPr lang="ko-KR" altLang="en-US" dirty="0"/>
              <a:t> 반환하는 방식이다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서브쿼리의 결과가 하나의 행이 되려면 다음의 방식 중 한 가지 방식을 사용해야 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</a:t>
            </a:r>
            <a:r>
              <a:rPr lang="ko-KR" altLang="en-US" dirty="0" err="1"/>
              <a:t>서브쿼리의</a:t>
            </a:r>
            <a:r>
              <a:rPr lang="ko-KR" altLang="en-US" dirty="0"/>
              <a:t> </a:t>
            </a:r>
            <a:r>
              <a:rPr lang="en-US" altLang="ko-KR" dirty="0"/>
              <a:t>WHERE </a:t>
            </a:r>
            <a:r>
              <a:rPr lang="ko-KR" altLang="en-US" dirty="0"/>
              <a:t>절에서 </a:t>
            </a:r>
            <a:r>
              <a:rPr lang="ko-KR" altLang="en-US" dirty="0" err="1"/>
              <a:t>기본키나</a:t>
            </a:r>
            <a:r>
              <a:rPr lang="ko-KR" altLang="en-US" dirty="0"/>
              <a:t> 고유키</a:t>
            </a:r>
            <a:r>
              <a:rPr lang="en-US" altLang="ko-KR" dirty="0"/>
              <a:t>(UNIQUE)</a:t>
            </a:r>
            <a:r>
              <a:rPr lang="ko-KR" altLang="en-US" dirty="0"/>
              <a:t>를 가진 </a:t>
            </a:r>
            <a:r>
              <a:rPr lang="ko-KR" altLang="en-US" dirty="0" err="1"/>
              <a:t>컬럼과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동등비교</a:t>
            </a:r>
            <a:r>
              <a:rPr lang="en-US" altLang="ko-KR" dirty="0"/>
              <a:t>(=)</a:t>
            </a:r>
            <a:r>
              <a:rPr lang="ko-KR" altLang="en-US" dirty="0"/>
              <a:t>하는 방식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</a:t>
            </a:r>
            <a:r>
              <a:rPr lang="ko-KR" altLang="en-US" dirty="0" err="1"/>
              <a:t>서브쿼리가</a:t>
            </a:r>
            <a:r>
              <a:rPr lang="ko-KR" altLang="en-US" dirty="0"/>
              <a:t> 전체를 대상으로 집계 함수를 사용하여 어떤 값을 얻어내는 방식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err="1"/>
              <a:t>메인쿼리의</a:t>
            </a:r>
            <a:r>
              <a:rPr lang="ko-KR" altLang="en-US" dirty="0"/>
              <a:t> </a:t>
            </a:r>
            <a:r>
              <a:rPr lang="en-US" altLang="ko-KR" dirty="0"/>
              <a:t>WHERE </a:t>
            </a:r>
            <a:r>
              <a:rPr lang="ko-KR" altLang="en-US" dirty="0"/>
              <a:t>절에서 단일 행 서브쿼리의 결과와 비교할 때는 반드시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단일 행 비교연산자를 사용해야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단일 행 비교연산자 </a:t>
            </a:r>
            <a:r>
              <a:rPr lang="en-US" altLang="ko-KR" dirty="0"/>
              <a:t>: =, !=, &gt;, &gt;=, &lt;, &lt;=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180616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79890" y="1002214"/>
            <a:ext cx="5598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회사의 평균 연봉보다 더 많이 받는 직원의</a:t>
            </a:r>
            <a:r>
              <a:rPr lang="en-US" altLang="ko-KR" sz="1600" dirty="0"/>
              <a:t> </a:t>
            </a:r>
            <a:r>
              <a:rPr lang="ko-KR" altLang="en-US" sz="1600" dirty="0"/>
              <a:t>이름</a:t>
            </a:r>
            <a:r>
              <a:rPr lang="en-US" altLang="ko-KR" sz="1600" dirty="0"/>
              <a:t>, </a:t>
            </a:r>
            <a:r>
              <a:rPr lang="ko-KR" altLang="en-US" sz="1600" dirty="0"/>
              <a:t>직급 검색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75656" y="5085184"/>
            <a:ext cx="6422977" cy="9701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</a:t>
            </a:r>
            <a:r>
              <a:rPr lang="en-US" altLang="ko-KR" i="1" dirty="0"/>
              <a:t>name, position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</a:t>
            </a:r>
            <a:r>
              <a:rPr lang="en-US" altLang="ko-KR" i="1" dirty="0"/>
              <a:t>employee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salary &gt; ( </a:t>
            </a:r>
            <a:r>
              <a:rPr lang="en-US" altLang="ko-KR" b="1" dirty="0">
                <a:solidFill>
                  <a:srgbClr val="0000FF"/>
                </a:solidFill>
              </a:rPr>
              <a:t>SELECT AVG</a:t>
            </a:r>
            <a:r>
              <a:rPr lang="en-US" altLang="ko-KR" i="1" dirty="0"/>
              <a:t>(salary)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i="1" dirty="0"/>
              <a:t> employee );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186607"/>
              </p:ext>
            </p:extLst>
          </p:nvPr>
        </p:nvGraphicFramePr>
        <p:xfrm>
          <a:off x="828933" y="1449093"/>
          <a:ext cx="5976663" cy="18537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3809">
                  <a:extLst>
                    <a:ext uri="{9D8B030D-6E8A-4147-A177-3AD203B41FA5}">
                      <a16:colId xmlns="" xmlns:a16="http://schemas.microsoft.com/office/drawing/2014/main" val="3587341377"/>
                    </a:ext>
                  </a:extLst>
                </a:gridCol>
                <a:gridCol w="853809">
                  <a:extLst>
                    <a:ext uri="{9D8B030D-6E8A-4147-A177-3AD203B41FA5}">
                      <a16:colId xmlns="" xmlns:a16="http://schemas.microsoft.com/office/drawing/2014/main" val="974060014"/>
                    </a:ext>
                  </a:extLst>
                </a:gridCol>
                <a:gridCol w="853809">
                  <a:extLst>
                    <a:ext uri="{9D8B030D-6E8A-4147-A177-3AD203B41FA5}">
                      <a16:colId xmlns="" xmlns:a16="http://schemas.microsoft.com/office/drawing/2014/main" val="2209760077"/>
                    </a:ext>
                  </a:extLst>
                </a:gridCol>
                <a:gridCol w="853809">
                  <a:extLst>
                    <a:ext uri="{9D8B030D-6E8A-4147-A177-3AD203B41FA5}">
                      <a16:colId xmlns="" xmlns:a16="http://schemas.microsoft.com/office/drawing/2014/main" val="927396900"/>
                    </a:ext>
                  </a:extLst>
                </a:gridCol>
                <a:gridCol w="853809">
                  <a:extLst>
                    <a:ext uri="{9D8B030D-6E8A-4147-A177-3AD203B41FA5}">
                      <a16:colId xmlns="" xmlns:a16="http://schemas.microsoft.com/office/drawing/2014/main" val="4177475737"/>
                    </a:ext>
                  </a:extLst>
                </a:gridCol>
                <a:gridCol w="853809">
                  <a:extLst>
                    <a:ext uri="{9D8B030D-6E8A-4147-A177-3AD203B41FA5}">
                      <a16:colId xmlns="" xmlns:a16="http://schemas.microsoft.com/office/drawing/2014/main" val="2246781654"/>
                    </a:ext>
                  </a:extLst>
                </a:gridCol>
                <a:gridCol w="853809">
                  <a:extLst>
                    <a:ext uri="{9D8B030D-6E8A-4147-A177-3AD203B41FA5}">
                      <a16:colId xmlns="" xmlns:a16="http://schemas.microsoft.com/office/drawing/2014/main" val="825893813"/>
                    </a:ext>
                  </a:extLst>
                </a:gridCol>
              </a:tblGrid>
              <a:tr h="308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emp_no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depart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position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gender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hire_date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salary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843972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구창민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95-05-01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5000000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875597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17-09-01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391833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1003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6920228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1004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93-04-01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5000000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4801882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김미나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18-03-01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1800000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82448595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948529" y="1412776"/>
            <a:ext cx="847288" cy="1926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08935" y="3590817"/>
            <a:ext cx="4160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SELECT AVG</a:t>
            </a:r>
            <a:r>
              <a:rPr lang="en-US" altLang="ko-KR" i="1" dirty="0"/>
              <a:t>(salary)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i="1" dirty="0"/>
              <a:t> employee;</a:t>
            </a:r>
            <a:endParaRPr lang="ko-KR" altLang="en-US" dirty="0"/>
          </a:p>
        </p:txBody>
      </p:sp>
      <p:sp>
        <p:nvSpPr>
          <p:cNvPr id="23" name="아래쪽 화살표 22"/>
          <p:cNvSpPr/>
          <p:nvPr/>
        </p:nvSpPr>
        <p:spPr>
          <a:xfrm>
            <a:off x="6338008" y="3355153"/>
            <a:ext cx="115337" cy="20757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54716" y="4048681"/>
            <a:ext cx="44528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</a:t>
            </a:r>
            <a:r>
              <a:rPr lang="en-US" altLang="ko-KR" i="1" dirty="0"/>
              <a:t>name, position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</a:t>
            </a:r>
            <a:r>
              <a:rPr lang="en-US" altLang="ko-KR" i="1" dirty="0"/>
              <a:t>employee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salary &gt;  3960000;</a:t>
            </a:r>
          </a:p>
        </p:txBody>
      </p:sp>
      <p:sp>
        <p:nvSpPr>
          <p:cNvPr id="2" name="위로 굽은 화살표 1"/>
          <p:cNvSpPr/>
          <p:nvPr/>
        </p:nvSpPr>
        <p:spPr>
          <a:xfrm rot="5400000" flipV="1">
            <a:off x="5024422" y="3430838"/>
            <a:ext cx="880621" cy="1939251"/>
          </a:xfrm>
          <a:prstGeom prst="bentUpArrow">
            <a:avLst>
              <a:gd name="adj1" fmla="val 6518"/>
              <a:gd name="adj2" fmla="val 12676"/>
              <a:gd name="adj3" fmla="val 153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endCxn id="13" idx="1"/>
          </p:cNvCxnSpPr>
          <p:nvPr/>
        </p:nvCxnSpPr>
        <p:spPr>
          <a:xfrm>
            <a:off x="6681457" y="3773860"/>
            <a:ext cx="45341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34869" y="3643055"/>
            <a:ext cx="1787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서브쿼리의 결과가 </a:t>
            </a:r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  <a:r>
              <a:rPr lang="ko-KR" altLang="en-US" sz="1100" b="1" dirty="0">
                <a:solidFill>
                  <a:srgbClr val="FF0000"/>
                </a:solidFill>
              </a:rPr>
              <a:t>개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409948" y="4542534"/>
            <a:ext cx="99709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508935" y="3590817"/>
            <a:ext cx="4160434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ko-KR" altLang="en-US" dirty="0"/>
              <a:t>단일 행 서브쿼리</a:t>
            </a:r>
          </a:p>
        </p:txBody>
      </p:sp>
      <p:sp>
        <p:nvSpPr>
          <p:cNvPr id="1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20D35A5A-C997-4830-9673-1D5EF0BCB625}"/>
              </a:ext>
            </a:extLst>
          </p:cNvPr>
          <p:cNvSpPr txBox="1"/>
          <p:nvPr/>
        </p:nvSpPr>
        <p:spPr>
          <a:xfrm>
            <a:off x="679890" y="5394702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완성</a:t>
            </a:r>
            <a:r>
              <a:rPr lang="en-US" altLang="ko-KR" sz="1600" b="1" dirty="0"/>
              <a:t>-&gt;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7380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1824316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ko-KR" altLang="en-US" b="0" dirty="0"/>
              <a:t>서브쿼리가 두 개 이상의 행</a:t>
            </a:r>
            <a:r>
              <a:rPr lang="en-US" altLang="ko-KR" b="0" dirty="0"/>
              <a:t>(</a:t>
            </a:r>
            <a:r>
              <a:rPr lang="ko-KR" altLang="en-US" b="0" dirty="0"/>
              <a:t>결과</a:t>
            </a:r>
            <a:r>
              <a:rPr lang="en-US" altLang="ko-KR" b="0" dirty="0"/>
              <a:t>)</a:t>
            </a:r>
            <a:r>
              <a:rPr lang="ko-KR" altLang="en-US" b="0" dirty="0"/>
              <a:t>을 검색하여 </a:t>
            </a:r>
            <a:r>
              <a:rPr lang="ko-KR" altLang="en-US" b="0" dirty="0" err="1"/>
              <a:t>메인쿼리에</a:t>
            </a:r>
            <a:r>
              <a:rPr lang="ko-KR" altLang="en-US" b="0" dirty="0"/>
              <a:t> 반환하는 방식이다</a:t>
            </a:r>
            <a:r>
              <a:rPr lang="en-US" altLang="ko-KR" b="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b="0" dirty="0"/>
          </a:p>
          <a:p>
            <a:pPr>
              <a:buFont typeface="+mj-lt"/>
              <a:buAutoNum type="arabicPeriod"/>
            </a:pPr>
            <a:r>
              <a:rPr lang="ko-KR" altLang="en-US" b="0" dirty="0" err="1"/>
              <a:t>메인쿼리의</a:t>
            </a:r>
            <a:r>
              <a:rPr lang="ko-KR" altLang="en-US" b="0" dirty="0"/>
              <a:t> </a:t>
            </a:r>
            <a:r>
              <a:rPr lang="en-US" altLang="ko-KR" b="0" dirty="0"/>
              <a:t>WHERE </a:t>
            </a:r>
            <a:r>
              <a:rPr lang="ko-KR" altLang="en-US" b="0" dirty="0"/>
              <a:t>절에서 다중 행 서브쿼리의 결과와 비교할 때는 반드시 </a:t>
            </a:r>
            <a:r>
              <a:rPr lang="en-US" altLang="ko-KR" b="0" dirty="0"/>
              <a:t/>
            </a:r>
            <a:br>
              <a:rPr lang="en-US" altLang="ko-KR" b="0" dirty="0"/>
            </a:br>
            <a:r>
              <a:rPr lang="ko-KR" altLang="en-US" b="0" dirty="0"/>
              <a:t>다중 행 비교연산자를 사용해야 한다</a:t>
            </a:r>
            <a:r>
              <a:rPr lang="en-US" altLang="ko-KR" b="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b="0" dirty="0"/>
          </a:p>
          <a:p>
            <a:pPr lvl="2"/>
            <a:r>
              <a:rPr lang="ko-KR" altLang="en-US" dirty="0"/>
              <a:t>다중 행 비교연산자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ko-KR" altLang="en-US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760631"/>
              </p:ext>
            </p:extLst>
          </p:nvPr>
        </p:nvGraphicFramePr>
        <p:xfrm>
          <a:off x="1331640" y="2854424"/>
          <a:ext cx="6840760" cy="2590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57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050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서브쿼리의 결과 중에서 하나라도 일치하면 참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동등비교</a:t>
                      </a:r>
                      <a:r>
                        <a:rPr lang="en-US" altLang="ko-KR" sz="1400" dirty="0"/>
                        <a:t>(=)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ANY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서브쿼리의 결과들과 비교한 결과가 하나라도 일치하면 참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범위비교</a:t>
                      </a:r>
                      <a:r>
                        <a:rPr lang="en-US" altLang="ko-KR" sz="1400" dirty="0"/>
                        <a:t>(&lt;, &gt;)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서브쿼리의 결과들과 비교한 결과가 모두 일치하면 참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범위비교</a:t>
                      </a:r>
                      <a:r>
                        <a:rPr lang="en-US" altLang="ko-KR" sz="1400" dirty="0"/>
                        <a:t>(&lt;,</a:t>
                      </a:r>
                      <a:r>
                        <a:rPr lang="en-US" altLang="ko-KR" sz="1400" baseline="0" dirty="0"/>
                        <a:t> &gt;)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EXISTS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/>
                        <a:t>서브쿼리의 검색 결과가 하나라도 존재하면 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ko-KR" altLang="en-US" dirty="0"/>
              <a:t>다중 행 서브쿼리</a:t>
            </a: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2222587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7A7C3AF2-7FD6-453A-8DF5-E8263AF52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76041"/>
              </p:ext>
            </p:extLst>
          </p:nvPr>
        </p:nvGraphicFramePr>
        <p:xfrm>
          <a:off x="828933" y="1449093"/>
          <a:ext cx="5976663" cy="18537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3809">
                  <a:extLst>
                    <a:ext uri="{9D8B030D-6E8A-4147-A177-3AD203B41FA5}">
                      <a16:colId xmlns="" xmlns:a16="http://schemas.microsoft.com/office/drawing/2014/main" val="3587341377"/>
                    </a:ext>
                  </a:extLst>
                </a:gridCol>
                <a:gridCol w="853809">
                  <a:extLst>
                    <a:ext uri="{9D8B030D-6E8A-4147-A177-3AD203B41FA5}">
                      <a16:colId xmlns="" xmlns:a16="http://schemas.microsoft.com/office/drawing/2014/main" val="974060014"/>
                    </a:ext>
                  </a:extLst>
                </a:gridCol>
                <a:gridCol w="853809">
                  <a:extLst>
                    <a:ext uri="{9D8B030D-6E8A-4147-A177-3AD203B41FA5}">
                      <a16:colId xmlns="" xmlns:a16="http://schemas.microsoft.com/office/drawing/2014/main" val="2209760077"/>
                    </a:ext>
                  </a:extLst>
                </a:gridCol>
                <a:gridCol w="853809">
                  <a:extLst>
                    <a:ext uri="{9D8B030D-6E8A-4147-A177-3AD203B41FA5}">
                      <a16:colId xmlns="" xmlns:a16="http://schemas.microsoft.com/office/drawing/2014/main" val="927396900"/>
                    </a:ext>
                  </a:extLst>
                </a:gridCol>
                <a:gridCol w="853809">
                  <a:extLst>
                    <a:ext uri="{9D8B030D-6E8A-4147-A177-3AD203B41FA5}">
                      <a16:colId xmlns="" xmlns:a16="http://schemas.microsoft.com/office/drawing/2014/main" val="4177475737"/>
                    </a:ext>
                  </a:extLst>
                </a:gridCol>
                <a:gridCol w="853809">
                  <a:extLst>
                    <a:ext uri="{9D8B030D-6E8A-4147-A177-3AD203B41FA5}">
                      <a16:colId xmlns="" xmlns:a16="http://schemas.microsoft.com/office/drawing/2014/main" val="2246781654"/>
                    </a:ext>
                  </a:extLst>
                </a:gridCol>
                <a:gridCol w="853809">
                  <a:extLst>
                    <a:ext uri="{9D8B030D-6E8A-4147-A177-3AD203B41FA5}">
                      <a16:colId xmlns="" xmlns:a16="http://schemas.microsoft.com/office/drawing/2014/main" val="825893813"/>
                    </a:ext>
                  </a:extLst>
                </a:gridCol>
              </a:tblGrid>
              <a:tr h="308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emp_no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depart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position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gender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hire_date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salary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843972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구창민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95-05-01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5000000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875597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17-09-01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391833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1003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6920228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1004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93-04-01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5000000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4801882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김미나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18-03-01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1800000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82448595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79890" y="975584"/>
            <a:ext cx="6970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부서번호가 </a:t>
            </a:r>
            <a:r>
              <a:rPr lang="en-US" altLang="ko-KR" sz="1600" dirty="0"/>
              <a:t>1</a:t>
            </a:r>
            <a:r>
              <a:rPr lang="ko-KR" altLang="en-US" sz="1600" dirty="0"/>
              <a:t>인 부서에 존재하는 직급과 같은 직급을 가진 직원 이름 검색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389151" y="1736521"/>
            <a:ext cx="872455" cy="645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1560" y="3410504"/>
            <a:ext cx="639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SELECT </a:t>
            </a:r>
            <a:r>
              <a:rPr lang="en-US" altLang="ko-KR" i="1" dirty="0"/>
              <a:t>position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i="1" dirty="0"/>
              <a:t> employee </a:t>
            </a: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i="1" dirty="0"/>
              <a:t> department = 1;</a:t>
            </a:r>
            <a:endParaRPr lang="ko-KR" altLang="en-US" dirty="0"/>
          </a:p>
        </p:txBody>
      </p:sp>
      <p:sp>
        <p:nvSpPr>
          <p:cNvPr id="23" name="아래쪽 화살표 22"/>
          <p:cNvSpPr/>
          <p:nvPr/>
        </p:nvSpPr>
        <p:spPr>
          <a:xfrm>
            <a:off x="3384761" y="2382473"/>
            <a:ext cx="107119" cy="99652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84291" y="3914560"/>
            <a:ext cx="37662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</a:t>
            </a:r>
            <a:r>
              <a:rPr lang="en-US" altLang="ko-KR" i="1" dirty="0"/>
              <a:t>name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</a:t>
            </a:r>
            <a:r>
              <a:rPr lang="en-US" altLang="ko-KR" i="1" dirty="0"/>
              <a:t>employee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position </a:t>
            </a:r>
            <a:r>
              <a:rPr lang="en-US" altLang="ko-KR" b="1" dirty="0">
                <a:solidFill>
                  <a:srgbClr val="0000FF"/>
                </a:solidFill>
              </a:rPr>
              <a:t>IN</a:t>
            </a:r>
            <a:r>
              <a:rPr lang="en-US" altLang="ko-KR" i="1" dirty="0"/>
              <a:t> (‘</a:t>
            </a:r>
            <a:r>
              <a:rPr lang="ko-KR" altLang="en-US" i="1" dirty="0"/>
              <a:t>과장</a:t>
            </a:r>
            <a:r>
              <a:rPr lang="en-US" altLang="ko-KR" i="1" dirty="0"/>
              <a:t>’, ‘</a:t>
            </a:r>
            <a:r>
              <a:rPr lang="ko-KR" altLang="en-US" i="1" dirty="0"/>
              <a:t>사원</a:t>
            </a:r>
            <a:r>
              <a:rPr lang="en-US" altLang="ko-KR" i="1" dirty="0"/>
              <a:t>’);</a:t>
            </a:r>
          </a:p>
        </p:txBody>
      </p:sp>
      <p:sp>
        <p:nvSpPr>
          <p:cNvPr id="2" name="위로 굽은 화살표 1"/>
          <p:cNvSpPr/>
          <p:nvPr/>
        </p:nvSpPr>
        <p:spPr>
          <a:xfrm rot="5400000" flipV="1">
            <a:off x="5247570" y="3824351"/>
            <a:ext cx="926810" cy="837790"/>
          </a:xfrm>
          <a:prstGeom prst="bentUpArrow">
            <a:avLst>
              <a:gd name="adj1" fmla="val 6518"/>
              <a:gd name="adj2" fmla="val 12676"/>
              <a:gd name="adj3" fmla="val 153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7009658" y="3600106"/>
            <a:ext cx="45341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63070" y="3482512"/>
            <a:ext cx="1787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서브쿼리의 결과가 </a:t>
            </a:r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  <a:r>
              <a:rPr lang="ko-KR" altLang="en-US" sz="1100" b="1" dirty="0">
                <a:solidFill>
                  <a:srgbClr val="FF0000"/>
                </a:solidFill>
              </a:rPr>
              <a:t>개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11560" y="3410504"/>
            <a:ext cx="6398098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16538" y="4409324"/>
            <a:ext cx="1512171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ko-KR" altLang="en-US" dirty="0"/>
              <a:t>다중 행 서브쿼리</a:t>
            </a:r>
          </a:p>
        </p:txBody>
      </p:sp>
      <p:sp>
        <p:nvSpPr>
          <p:cNvPr id="20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3BAC99AA-ED36-4AD6-8B4B-2BAF7F8056CB}"/>
              </a:ext>
            </a:extLst>
          </p:cNvPr>
          <p:cNvSpPr/>
          <p:nvPr/>
        </p:nvSpPr>
        <p:spPr>
          <a:xfrm>
            <a:off x="1475656" y="4869160"/>
            <a:ext cx="6422977" cy="129330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</a:t>
            </a:r>
            <a:r>
              <a:rPr lang="en-US" altLang="ko-KR" i="1" dirty="0"/>
              <a:t>name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</a:t>
            </a:r>
            <a:r>
              <a:rPr lang="en-US" altLang="ko-KR" i="1" dirty="0"/>
              <a:t>employee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position </a:t>
            </a:r>
            <a:r>
              <a:rPr lang="en-US" altLang="ko-KR" b="1" dirty="0">
                <a:solidFill>
                  <a:srgbClr val="0000FF"/>
                </a:solidFill>
              </a:rPr>
              <a:t>IN</a:t>
            </a:r>
            <a:r>
              <a:rPr lang="en-US" altLang="ko-KR" i="1" dirty="0"/>
              <a:t> ( </a:t>
            </a:r>
            <a:r>
              <a:rPr lang="en-US" altLang="ko-KR" b="1" dirty="0">
                <a:solidFill>
                  <a:srgbClr val="0000FF"/>
                </a:solidFill>
              </a:rPr>
              <a:t>SELECT </a:t>
            </a:r>
            <a:r>
              <a:rPr lang="en-US" altLang="ko-KR" i="1" dirty="0"/>
              <a:t>position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i="1" dirty="0"/>
              <a:t> employee </a:t>
            </a:r>
          </a:p>
          <a:p>
            <a:pPr>
              <a:lnSpc>
                <a:spcPct val="150000"/>
              </a:lnSpc>
            </a:pPr>
            <a:r>
              <a:rPr lang="en-US" altLang="ko-KR" b="1" i="1" dirty="0">
                <a:solidFill>
                  <a:srgbClr val="0000FF"/>
                </a:solidFill>
              </a:rPr>
              <a:t>                            </a:t>
            </a: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i="1" dirty="0"/>
              <a:t> department = 1);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AD3F34E-AF34-438B-BFED-0E035EBD208A}"/>
              </a:ext>
            </a:extLst>
          </p:cNvPr>
          <p:cNvSpPr txBox="1"/>
          <p:nvPr/>
        </p:nvSpPr>
        <p:spPr>
          <a:xfrm>
            <a:off x="679890" y="5301208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완성</a:t>
            </a:r>
            <a:r>
              <a:rPr lang="en-US" altLang="ko-KR" sz="1600" b="1" dirty="0"/>
              <a:t>-&gt;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0713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CREATE TABLE </a:t>
            </a:r>
            <a:r>
              <a:rPr lang="ko-KR" altLang="en-US" b="1" dirty="0"/>
              <a:t>과 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CREATE TABLE </a:t>
            </a:r>
            <a:r>
              <a:rPr lang="ko-KR" altLang="en-US" b="0" dirty="0"/>
              <a:t>문에서 서브쿼리 절을 이용하여 다른 테이블의 구조와 데이터를 복사하여 새로운 테이블을 생성할 수 있다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출력 결과가 새로운 테이블의 초기 데이터로 사용된다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출력 결과가 없어도 새로운 테이블은 초기 데이터가 없는 상태로 생성된다</a:t>
            </a:r>
            <a:r>
              <a:rPr lang="en-US" altLang="ko-KR" b="0" dirty="0"/>
              <a:t>. </a:t>
            </a:r>
            <a:r>
              <a:rPr lang="ko-KR" altLang="en-US" b="0" dirty="0"/>
              <a:t>이 방법은 구조만 복사하고자 하는 경우에 유용하다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제약조건은 </a:t>
            </a:r>
            <a:r>
              <a:rPr lang="en-US" altLang="ko-KR" b="0" dirty="0"/>
              <a:t>NOT NULL </a:t>
            </a:r>
            <a:r>
              <a:rPr lang="ko-KR" altLang="en-US" b="0" dirty="0"/>
              <a:t>만 복사가 되므로 </a:t>
            </a:r>
            <a:r>
              <a:rPr lang="en-US" altLang="ko-KR" b="0" dirty="0"/>
              <a:t>PK, FK </a:t>
            </a:r>
            <a:r>
              <a:rPr lang="ko-KR" altLang="en-US" b="0" dirty="0"/>
              <a:t>같은 제약조건은 다시 정의해야 한다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CREATE TABLE </a:t>
            </a:r>
            <a:r>
              <a:rPr lang="ko-KR" altLang="en-US" b="0" dirty="0"/>
              <a:t>문에서 지정한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과 서브쿼리의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이 반드시 일치해야 한다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사용방법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ko-KR" altLang="en-US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3" y="4149080"/>
            <a:ext cx="6984776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CREATE TABLE </a:t>
            </a:r>
            <a:r>
              <a:rPr lang="ko-KR" altLang="en-US" i="1" dirty="0"/>
              <a:t>테이블</a:t>
            </a:r>
            <a:r>
              <a:rPr lang="en-US" altLang="ko-KR" i="1" dirty="0"/>
              <a:t>_</a:t>
            </a:r>
            <a:r>
              <a:rPr lang="ko-KR" altLang="en-US" i="1" dirty="0"/>
              <a:t>이름 </a:t>
            </a:r>
            <a:r>
              <a:rPr lang="en-US" altLang="ko-KR" i="1" dirty="0"/>
              <a:t>(COLUMN1, COLUMN2, ...)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AS SUBQUERY;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9355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TABLE </a:t>
            </a:r>
            <a:r>
              <a:rPr lang="ko-KR" altLang="en-US" dirty="0"/>
              <a:t>과 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768468" cy="463262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b="0" dirty="0" err="1"/>
              <a:t>서브쿼리의</a:t>
            </a:r>
            <a:r>
              <a:rPr lang="ko-KR" altLang="en-US" b="0" dirty="0"/>
              <a:t> 결과를 새로운 테이블을 만드는 용도로 사용할 수 있다</a:t>
            </a:r>
            <a:r>
              <a:rPr lang="en-US" altLang="ko-KR" b="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employee </a:t>
            </a:r>
            <a:r>
              <a:rPr lang="ko-KR" altLang="en-US" dirty="0">
                <a:solidFill>
                  <a:srgbClr val="0070C0"/>
                </a:solidFill>
              </a:rPr>
              <a:t>테이블과 같은 </a:t>
            </a:r>
            <a:r>
              <a:rPr lang="en-US" altLang="ko-KR" dirty="0" err="1">
                <a:solidFill>
                  <a:srgbClr val="0070C0"/>
                </a:solidFill>
              </a:rPr>
              <a:t>new_employee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테이블을 </a:t>
            </a:r>
            <a:r>
              <a:rPr lang="ko-KR" altLang="en-US" dirty="0" err="1">
                <a:solidFill>
                  <a:srgbClr val="0070C0"/>
                </a:solidFill>
              </a:rPr>
              <a:t>생성하시오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694944" lvl="4" indent="0">
              <a:buNone/>
            </a:pPr>
            <a:r>
              <a:rPr lang="en-US" altLang="ko-KR" dirty="0"/>
              <a:t>CREATE TABLE </a:t>
            </a:r>
            <a:r>
              <a:rPr lang="en-US" altLang="ko-KR" dirty="0" err="1"/>
              <a:t>new_employee</a:t>
            </a:r>
            <a:endParaRPr lang="en-US" altLang="ko-KR" dirty="0"/>
          </a:p>
          <a:p>
            <a:pPr marL="694944" lvl="4" indent="0">
              <a:buNone/>
            </a:pPr>
            <a:r>
              <a:rPr lang="en-US" altLang="ko-KR" dirty="0"/>
              <a:t>AS SELECT * FROM employee;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b="0" dirty="0" err="1"/>
              <a:t>서브쿼리의</a:t>
            </a:r>
            <a:r>
              <a:rPr lang="ko-KR" altLang="en-US" b="0" dirty="0"/>
              <a:t> 출력 결과가 없는 경우에는 테이블의 구조만 복사된다</a:t>
            </a:r>
            <a:r>
              <a:rPr lang="en-US" altLang="ko-KR" b="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b="0" dirty="0"/>
              <a:t> </a:t>
            </a:r>
            <a:r>
              <a:rPr lang="en-US" altLang="ko-KR" b="0" dirty="0">
                <a:solidFill>
                  <a:srgbClr val="0070C0"/>
                </a:solidFill>
              </a:rPr>
              <a:t>employee </a:t>
            </a:r>
            <a:r>
              <a:rPr lang="ko-KR" altLang="en-US" b="0" dirty="0">
                <a:solidFill>
                  <a:srgbClr val="0070C0"/>
                </a:solidFill>
              </a:rPr>
              <a:t>테이블과 같은 구조를 가지는 </a:t>
            </a:r>
            <a:r>
              <a:rPr lang="en-US" altLang="ko-KR" dirty="0" err="1">
                <a:solidFill>
                  <a:srgbClr val="0070C0"/>
                </a:solidFill>
              </a:rPr>
              <a:t>new_</a:t>
            </a:r>
            <a:r>
              <a:rPr lang="en-US" altLang="ko-KR" b="0" dirty="0" err="1">
                <a:solidFill>
                  <a:srgbClr val="0070C0"/>
                </a:solidFill>
              </a:rPr>
              <a:t>employee</a:t>
            </a:r>
            <a:r>
              <a:rPr lang="en-US" altLang="ko-KR" b="0" dirty="0">
                <a:solidFill>
                  <a:srgbClr val="0070C0"/>
                </a:solidFill>
              </a:rPr>
              <a:t> </a:t>
            </a:r>
            <a:r>
              <a:rPr lang="ko-KR" altLang="en-US" b="0" dirty="0">
                <a:solidFill>
                  <a:srgbClr val="0070C0"/>
                </a:solidFill>
              </a:rPr>
              <a:t>테이블을 </a:t>
            </a:r>
            <a:r>
              <a:rPr lang="ko-KR" altLang="en-US" b="0" dirty="0" err="1">
                <a:solidFill>
                  <a:srgbClr val="0070C0"/>
                </a:solidFill>
              </a:rPr>
              <a:t>생성</a:t>
            </a:r>
            <a:r>
              <a:rPr lang="ko-KR" altLang="en-US" dirty="0" err="1">
                <a:solidFill>
                  <a:srgbClr val="0070C0"/>
                </a:solidFill>
              </a:rPr>
              <a:t>하시오</a:t>
            </a:r>
            <a:r>
              <a:rPr lang="en-US" altLang="ko-KR" b="0" dirty="0">
                <a:solidFill>
                  <a:srgbClr val="0070C0"/>
                </a:solidFill>
              </a:rPr>
              <a:t>.</a:t>
            </a:r>
          </a:p>
          <a:p>
            <a:pPr lvl="1"/>
            <a:endParaRPr lang="en-US" altLang="ko-KR" dirty="0"/>
          </a:p>
          <a:p>
            <a:pPr marL="694944" lvl="4" indent="0">
              <a:buNone/>
            </a:pPr>
            <a:r>
              <a:rPr lang="en-US" altLang="ko-KR" dirty="0"/>
              <a:t>CREATE TABLE employee</a:t>
            </a:r>
          </a:p>
          <a:p>
            <a:pPr marL="694944" lvl="4" indent="0">
              <a:buNone/>
            </a:pPr>
            <a:r>
              <a:rPr lang="en-US" altLang="ko-KR" dirty="0"/>
              <a:t>AS SELECT * FROM employee WHERE </a:t>
            </a:r>
            <a:r>
              <a:rPr lang="en-US" altLang="ko-KR" dirty="0">
                <a:solidFill>
                  <a:srgbClr val="FF0000"/>
                </a:solidFill>
              </a:rPr>
              <a:t>1 = 2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 err="1"/>
              <a:t>서브쿼리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1695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57086</TotalTime>
  <Words>776</Words>
  <Application>Microsoft Office PowerPoint</Application>
  <PresentationFormat>화면 슬라이드 쇼(4:3)</PresentationFormat>
  <Paragraphs>244</Paragraphs>
  <Slides>13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각</vt:lpstr>
      <vt:lpstr>고급 SQL 작성하기_ 다중테이블 검색_서브쿼리</vt:lpstr>
      <vt:lpstr>서브쿼리란?</vt:lpstr>
      <vt:lpstr>서브쿼리 개념</vt:lpstr>
      <vt:lpstr>단일 행 서브쿼리</vt:lpstr>
      <vt:lpstr>단일 행 서브쿼리</vt:lpstr>
      <vt:lpstr>다중 행 서브쿼리</vt:lpstr>
      <vt:lpstr>다중 행 서브쿼리</vt:lpstr>
      <vt:lpstr>CREATE TABLE 과 서브쿼리</vt:lpstr>
      <vt:lpstr>CREATE TABLE 과 서브쿼리</vt:lpstr>
      <vt:lpstr>INSERT 와 서브쿼리</vt:lpstr>
      <vt:lpstr>update 와 서브쿼리</vt:lpstr>
      <vt:lpstr>DELETE 와 서브쿼리</vt:lpstr>
      <vt:lpstr>서브쿼리 사용시 실무에서 주의할 사항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364</cp:revision>
  <dcterms:created xsi:type="dcterms:W3CDTF">2018-05-10T00:35:19Z</dcterms:created>
  <dcterms:modified xsi:type="dcterms:W3CDTF">2020-10-28T06:29:54Z</dcterms:modified>
</cp:coreProperties>
</file>