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341" r:id="rId3"/>
    <p:sldId id="322" r:id="rId4"/>
    <p:sldId id="321" r:id="rId5"/>
    <p:sldId id="32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5" autoAdjust="0"/>
  </p:normalViewPr>
  <p:slideViewPr>
    <p:cSldViewPr>
      <p:cViewPr>
        <p:scale>
          <a:sx n="75" d="100"/>
          <a:sy n="75" d="100"/>
        </p:scale>
        <p:origin x="-16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  <a:r>
              <a:rPr lang="en-US" altLang="ko-KR" baseline="0" dirty="0" smtClean="0"/>
              <a:t> VIEW VIEWGJ AS SELECT * FROM EMPLOYEE WHERE POSITION = ‘</a:t>
            </a:r>
            <a:r>
              <a:rPr lang="ko-KR" altLang="en-US" baseline="0" dirty="0" smtClean="0"/>
              <a:t>과장</a:t>
            </a:r>
            <a:r>
              <a:rPr lang="en-US" altLang="ko-KR" baseline="0" smtClean="0"/>
              <a:t>’;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1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인덱스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 err="1"/>
              <a:t>뷰</a:t>
            </a:r>
            <a:r>
              <a:rPr lang="ko-KR" altLang="en-US" dirty="0"/>
              <a:t>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하나 이상의 기본 테이블이나 다른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를 이용하여 생성하는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가상 테이블이다</a:t>
            </a:r>
            <a:r>
              <a:rPr lang="en-US" altLang="ko-KR" dirty="0"/>
              <a:t>.</a:t>
            </a:r>
          </a:p>
          <a:p>
            <a:pPr marL="809244" lvl="3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가상 테이블 이란</a:t>
            </a:r>
            <a:r>
              <a:rPr lang="en-US" altLang="ko-KR" dirty="0"/>
              <a:t>?</a:t>
            </a:r>
          </a:p>
          <a:p>
            <a:pPr marL="1028700" lvl="4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실제 디스크에 저장되지는 않고 정의만 데이터사전에 따로 저장되는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테이블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/>
              <a:t>뷰에</a:t>
            </a:r>
            <a:r>
              <a:rPr lang="ko-KR" altLang="en-US" dirty="0"/>
              <a:t> 대한 수정 결과를 </a:t>
            </a:r>
            <a:r>
              <a:rPr lang="ko-KR" altLang="en-US" dirty="0" err="1"/>
              <a:t>뷰를</a:t>
            </a:r>
            <a:r>
              <a:rPr lang="ko-KR" altLang="en-US" dirty="0"/>
              <a:t> 정의한 기본 테이블에 적용할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데이터를 보호할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사용자가 보고 싶은 데이터만 제공하는 편의성이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456163"/>
          </a:xfrm>
        </p:spPr>
        <p:txBody>
          <a:bodyPr>
            <a:noAutofit/>
          </a:bodyPr>
          <a:lstStyle/>
          <a:p>
            <a:r>
              <a:rPr lang="ko-KR" altLang="en-US" b="0" dirty="0"/>
              <a:t>테이블의 결과를 테이블의 형태로 표현한다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1560" y="1546389"/>
            <a:ext cx="7560839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VIEW </a:t>
            </a:r>
            <a:r>
              <a:rPr lang="ko-KR" altLang="en-US" i="1" dirty="0" err="1"/>
              <a:t>뷰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66117"/>
              </p:ext>
            </p:extLst>
          </p:nvPr>
        </p:nvGraphicFramePr>
        <p:xfrm>
          <a:off x="634828" y="2578209"/>
          <a:ext cx="75375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6" name="위로 굽은 화살표 25"/>
          <p:cNvSpPr/>
          <p:nvPr/>
        </p:nvSpPr>
        <p:spPr>
          <a:xfrm rot="16200000" flipH="1" flipV="1">
            <a:off x="3264831" y="2907499"/>
            <a:ext cx="1108593" cy="3966864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43379" y="5373216"/>
            <a:ext cx="3664725" cy="47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직원번호와 이름만 검색하여 </a:t>
            </a:r>
            <a:r>
              <a:rPr lang="ko-KR" altLang="en-US" sz="1600" dirty="0" err="1">
                <a:solidFill>
                  <a:schemeClr val="tx1"/>
                </a:solidFill>
              </a:rPr>
              <a:t>뷰</a:t>
            </a:r>
            <a:r>
              <a:rPr lang="ko-KR" altLang="en-US" sz="16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96192" y="2505545"/>
            <a:ext cx="2175608" cy="185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40660"/>
              </p:ext>
            </p:extLst>
          </p:nvPr>
        </p:nvGraphicFramePr>
        <p:xfrm>
          <a:off x="6018808" y="4359686"/>
          <a:ext cx="215359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6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5400000">
            <a:off x="4159386" y="3877768"/>
            <a:ext cx="775634" cy="59817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0396" y="1511692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0748"/>
              </p:ext>
            </p:extLst>
          </p:nvPr>
        </p:nvGraphicFramePr>
        <p:xfrm>
          <a:off x="467544" y="1957696"/>
          <a:ext cx="8282372" cy="1662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3196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5000000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2017-09-01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2500000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1990-09-01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1520" y="2276873"/>
            <a:ext cx="8640960" cy="358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3264847"/>
            <a:ext cx="8640960" cy="380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3921"/>
              </p:ext>
            </p:extLst>
          </p:nvPr>
        </p:nvGraphicFramePr>
        <p:xfrm>
          <a:off x="467542" y="4765458"/>
          <a:ext cx="8280923" cy="10083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2989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1182989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3540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salary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1995-05-01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327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1004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1993-04-01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67544" y="1124744"/>
            <a:ext cx="7520940" cy="45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/>
              <a:t>테이블의 결과를 테이블의 형태로 표현한다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3103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2930"/>
              </p:ext>
            </p:extLst>
          </p:nvPr>
        </p:nvGraphicFramePr>
        <p:xfrm>
          <a:off x="528173" y="2480705"/>
          <a:ext cx="5357709" cy="1359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5387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927396900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4177475737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2246781654"/>
                    </a:ext>
                  </a:extLst>
                </a:gridCol>
                <a:gridCol w="765387">
                  <a:extLst>
                    <a:ext uri="{9D8B030D-6E8A-4147-A177-3AD203B41FA5}">
                      <a16:colId xmlns="" xmlns:a16="http://schemas.microsoft.com/office/drawing/2014/main" val="825893813"/>
                    </a:ext>
                  </a:extLst>
                </a:gridCol>
              </a:tblGrid>
              <a:tr h="289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45935" y="206084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96501"/>
              </p:ext>
            </p:extLst>
          </p:nvPr>
        </p:nvGraphicFramePr>
        <p:xfrm>
          <a:off x="6071017" y="2480702"/>
          <a:ext cx="2749455" cy="13598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=""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209760077"/>
                    </a:ext>
                  </a:extLst>
                </a:gridCol>
              </a:tblGrid>
              <a:tr h="265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dept_no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28439727"/>
                  </a:ext>
                </a:extLst>
              </a:tr>
              <a:tr h="29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0875597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33918337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16920228"/>
                  </a:ext>
                </a:extLst>
              </a:tr>
              <a:tr h="2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28173" y="2480704"/>
            <a:ext cx="1523547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99811" y="2480704"/>
            <a:ext cx="1012549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3152"/>
              </p:ext>
            </p:extLst>
          </p:nvPr>
        </p:nvGraphicFramePr>
        <p:xfrm>
          <a:off x="5294947" y="4745404"/>
          <a:ext cx="3528392" cy="1372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098">
                  <a:extLst>
                    <a:ext uri="{9D8B030D-6E8A-4147-A177-3AD203B41FA5}">
                      <a16:colId xmlns="" xmlns:a16="http://schemas.microsoft.com/office/drawing/2014/main" val="3114666513"/>
                    </a:ext>
                  </a:extLst>
                </a:gridCol>
                <a:gridCol w="882098">
                  <a:extLst>
                    <a:ext uri="{9D8B030D-6E8A-4147-A177-3AD203B41FA5}">
                      <a16:colId xmlns="" xmlns:a16="http://schemas.microsoft.com/office/drawing/2014/main" val="2763180441"/>
                    </a:ext>
                  </a:extLst>
                </a:gridCol>
                <a:gridCol w="882098">
                  <a:extLst>
                    <a:ext uri="{9D8B030D-6E8A-4147-A177-3AD203B41FA5}">
                      <a16:colId xmlns="" xmlns:a16="http://schemas.microsoft.com/office/drawing/2014/main" val="2595624147"/>
                    </a:ext>
                  </a:extLst>
                </a:gridCol>
                <a:gridCol w="882098">
                  <a:extLst>
                    <a:ext uri="{9D8B030D-6E8A-4147-A177-3AD203B41FA5}">
                      <a16:colId xmlns="" xmlns:a16="http://schemas.microsoft.com/office/drawing/2014/main" val="1936591001"/>
                    </a:ext>
                  </a:extLst>
                </a:gridCol>
              </a:tblGrid>
              <a:tr h="299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19151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영업부</a:t>
                      </a:r>
                      <a:endParaRPr lang="en-US" altLang="ko-KR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67937177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사원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506636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78617479"/>
                  </a:ext>
                </a:extLst>
              </a:tr>
              <a:tr h="276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7108919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229263" y="4365104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depart_view</a:t>
            </a:r>
            <a:endParaRPr lang="ko-KR" altLang="en-US" dirty="0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 err="1"/>
              <a:t>뷰</a:t>
            </a:r>
            <a:r>
              <a:rPr lang="en-US" altLang="ko-KR" dirty="0"/>
              <a:t>(VIEW) 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3809" y="2480704"/>
            <a:ext cx="720080" cy="13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7520940" cy="792088"/>
          </a:xfrm>
        </p:spPr>
        <p:txBody>
          <a:bodyPr>
            <a:noAutofit/>
          </a:bodyPr>
          <a:lstStyle/>
          <a:p>
            <a:r>
              <a:rPr lang="en-US" altLang="ko-KR" b="0" dirty="0"/>
              <a:t>1.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복잡한 질의를 간단하게 표현할 수 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2. </a:t>
            </a:r>
            <a:r>
              <a:rPr lang="ko-KR" altLang="en-US" b="0" dirty="0" err="1"/>
              <a:t>뷰는</a:t>
            </a:r>
            <a:r>
              <a:rPr lang="ko-KR" altLang="en-US" b="0" dirty="0"/>
              <a:t> 다중 테이블을 질의하여</a:t>
            </a:r>
            <a:r>
              <a:rPr lang="en-US" altLang="ko-KR" b="0" dirty="0"/>
              <a:t>(</a:t>
            </a:r>
            <a:r>
              <a:rPr lang="ko-KR" altLang="en-US" b="0" dirty="0"/>
              <a:t>조인하여</a:t>
            </a:r>
            <a:r>
              <a:rPr lang="en-US" altLang="ko-KR" b="0" dirty="0"/>
              <a:t>)</a:t>
            </a:r>
            <a:r>
              <a:rPr lang="ko-KR" altLang="en-US" b="0" dirty="0"/>
              <a:t> 표현할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23" name="위로 굽은 화살표 22"/>
          <p:cNvSpPr/>
          <p:nvPr/>
        </p:nvSpPr>
        <p:spPr>
          <a:xfrm rot="16200000" flipH="1" flipV="1">
            <a:off x="2486979" y="2705711"/>
            <a:ext cx="1368156" cy="3966864"/>
          </a:xfrm>
          <a:prstGeom prst="bentUpArrow">
            <a:avLst>
              <a:gd name="adj1" fmla="val 18317"/>
              <a:gd name="adj2" fmla="val 25000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7020272" y="4005064"/>
            <a:ext cx="504056" cy="61671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755" y="206084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755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58120</TotalTime>
  <Words>310</Words>
  <Application>Microsoft Office PowerPoint</Application>
  <PresentationFormat>화면 슬라이드 쇼(4:3)</PresentationFormat>
  <Paragraphs>208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고급 SQL 작성하기_ 뷰 활용</vt:lpstr>
      <vt:lpstr>뷰(VIEW)</vt:lpstr>
      <vt:lpstr>뷰(VIEW) 생성</vt:lpstr>
      <vt:lpstr>뷰(VIEW) 생성</vt:lpstr>
      <vt:lpstr>뷰(VIEW) 생성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2020-10-30T06:39:54Z</dcterms:modified>
</cp:coreProperties>
</file>