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85" r:id="rId2"/>
    <p:sldId id="280" r:id="rId3"/>
    <p:sldId id="288" r:id="rId4"/>
    <p:sldId id="287" r:id="rId5"/>
    <p:sldId id="289" r:id="rId6"/>
    <p:sldId id="290" r:id="rId7"/>
    <p:sldId id="291" r:id="rId8"/>
    <p:sldId id="292" r:id="rId9"/>
    <p:sldId id="294" r:id="rId10"/>
    <p:sldId id="29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997" autoAdjust="0"/>
  </p:normalViewPr>
  <p:slideViewPr>
    <p:cSldViewPr>
      <p:cViewPr>
        <p:scale>
          <a:sx n="75" d="100"/>
          <a:sy n="75" d="100"/>
        </p:scale>
        <p:origin x="-57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휴대폰번호는 </a:t>
            </a:r>
            <a:r>
              <a:rPr lang="en-US" altLang="ko-KR" dirty="0" err="1" smtClean="0"/>
              <a:t>notnull</a:t>
            </a:r>
            <a:r>
              <a:rPr lang="ko-KR" altLang="en-US" dirty="0" smtClean="0"/>
              <a:t>이 아니므로 </a:t>
            </a:r>
            <a:r>
              <a:rPr lang="ko-KR" altLang="en-US" dirty="0" err="1" smtClean="0"/>
              <a:t>슈퍼키가</a:t>
            </a:r>
            <a:r>
              <a:rPr lang="ko-KR" altLang="en-US" dirty="0" smtClean="0"/>
              <a:t> 될 수 없다</a:t>
            </a:r>
            <a:r>
              <a:rPr lang="en-US" altLang="ko-KR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502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유일성과 </a:t>
            </a:r>
            <a:r>
              <a:rPr lang="ko-KR" altLang="en-US" dirty="0" err="1" smtClean="0"/>
              <a:t>최소성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9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62068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62002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 rot="19140000">
            <a:off x="802268" y="1690702"/>
            <a:ext cx="5769651" cy="1204306"/>
          </a:xfrm>
        </p:spPr>
        <p:txBody>
          <a:bodyPr/>
          <a:lstStyle/>
          <a:p>
            <a:r>
              <a:rPr lang="ko-KR" altLang="en-US" b="1" dirty="0" smtClean="0"/>
              <a:t>데이터베이스</a:t>
            </a:r>
            <a:r>
              <a:rPr lang="en-US" altLang="ko-KR" b="1" dirty="0" smtClean="0"/>
              <a:t>_KEY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83568" y="476672"/>
            <a:ext cx="7992888" cy="5256584"/>
            <a:chOff x="683568" y="476672"/>
            <a:chExt cx="7992888" cy="525658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683568" y="476672"/>
              <a:ext cx="7992888" cy="5256584"/>
            </a:xfrm>
            <a:prstGeom prst="roundRect">
              <a:avLst>
                <a:gd name="adj" fmla="val 102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smtClean="0"/>
                <a:t>수퍼키</a:t>
              </a:r>
              <a:endParaRPr lang="ko-KR" altLang="en-US" b="1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907704" y="1281734"/>
              <a:ext cx="5544616" cy="3646460"/>
            </a:xfrm>
            <a:prstGeom prst="roundRect">
              <a:avLst>
                <a:gd name="adj" fmla="val 1023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 smtClean="0"/>
                <a:t>후보키</a:t>
              </a:r>
              <a:endParaRPr lang="ko-KR" altLang="en-US" b="1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275856" y="2194484"/>
              <a:ext cx="2808312" cy="1846908"/>
            </a:xfrm>
            <a:prstGeom prst="roundRect">
              <a:avLst>
                <a:gd name="adj" fmla="val 10235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b="1" dirty="0" err="1" smtClean="0">
                  <a:solidFill>
                    <a:schemeClr val="tx1"/>
                  </a:solidFill>
                </a:rPr>
                <a:t>기본키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         대체키</a:t>
              </a:r>
              <a:endParaRPr lang="en-US" altLang="ko-KR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   (</a:t>
              </a:r>
              <a:r>
                <a:rPr lang="ko-KR" altLang="en-US" b="1" dirty="0" smtClean="0">
                  <a:solidFill>
                    <a:schemeClr val="tx1"/>
                  </a:solidFill>
                </a:rPr>
                <a:t>선택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       (</a:t>
              </a:r>
              <a:r>
                <a:rPr lang="ko-KR" altLang="en-US" b="1" dirty="0" err="1" smtClean="0">
                  <a:solidFill>
                    <a:schemeClr val="tx1"/>
                  </a:solidFill>
                </a:rPr>
                <a:t>선택안됨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)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/>
            <p:cNvCxnSpPr>
              <a:stCxn id="8" idx="0"/>
            </p:cNvCxnSpPr>
            <p:nvPr/>
          </p:nvCxnSpPr>
          <p:spPr>
            <a:xfrm>
              <a:off x="4680012" y="2194484"/>
              <a:ext cx="0" cy="1846908"/>
            </a:xfrm>
            <a:prstGeom prst="lin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8837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키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KEy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란 무엇인가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50982" y="1100628"/>
            <a:ext cx="8042036" cy="4488612"/>
          </a:xfrm>
        </p:spPr>
        <p:txBody>
          <a:bodyPr tIns="36000" bIns="36000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b="0" dirty="0"/>
              <a:t>하나의 테이블에서 각 레코드를 고유하게 식별할 수 있는 칼</a:t>
            </a:r>
            <a:r>
              <a:rPr lang="ko-KR" altLang="en-US" b="0" dirty="0" smtClean="0"/>
              <a:t>럼 </a:t>
            </a:r>
            <a:r>
              <a:rPr lang="ko-KR" altLang="en-US" b="0" dirty="0"/>
              <a:t>또는 칼</a:t>
            </a:r>
            <a:r>
              <a:rPr lang="ko-KR" altLang="en-US" b="0" dirty="0" smtClean="0"/>
              <a:t>럼의 조합을 키</a:t>
            </a:r>
            <a:r>
              <a:rPr lang="en-US" altLang="ko-KR" b="0" dirty="0" smtClean="0"/>
              <a:t>(KEY)</a:t>
            </a:r>
            <a:r>
              <a:rPr lang="ko-KR" altLang="en-US" b="0" dirty="0" smtClean="0"/>
              <a:t>라고 한다</a:t>
            </a:r>
            <a:r>
              <a:rPr lang="en-US" altLang="ko-KR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종류</a:t>
            </a:r>
            <a:endParaRPr lang="en-US" altLang="ko-KR" b="0" dirty="0" smtClean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후보키</a:t>
            </a:r>
            <a:endParaRPr lang="en-US" altLang="ko-KR" dirty="0" smtClean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기본키</a:t>
            </a:r>
            <a:endParaRPr lang="en-US" altLang="ko-KR" dirty="0" smtClean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외래키</a:t>
            </a:r>
            <a:endParaRPr lang="en-US" altLang="ko-KR" dirty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대체키</a:t>
            </a:r>
            <a:endParaRPr lang="en-US" altLang="ko-KR" dirty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수퍼키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키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식별자</a:t>
            </a:r>
            <a:r>
              <a:rPr lang="en-US" altLang="ko-KR" b="0" dirty="0" smtClean="0"/>
              <a:t>, identifier)</a:t>
            </a:r>
            <a:r>
              <a:rPr lang="ko-KR" altLang="en-US" b="0" dirty="0" smtClean="0"/>
              <a:t>의 기본 조건</a:t>
            </a:r>
            <a:endParaRPr lang="en-US" altLang="ko-KR" b="0" dirty="0" smtClean="0"/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널 값이 없어야 한다</a:t>
            </a:r>
            <a:r>
              <a:rPr lang="en-US" altLang="ko-KR" dirty="0" smtClean="0"/>
              <a:t>. NOT NULL</a:t>
            </a:r>
          </a:p>
          <a:p>
            <a:pPr lvl="2">
              <a:buFont typeface="Wingdings" pitchFamily="2" charset="2"/>
              <a:buChar char="Ø"/>
            </a:pPr>
            <a:r>
              <a:rPr lang="ko-KR" altLang="en-US" dirty="0" smtClean="0"/>
              <a:t> 중복이 </a:t>
            </a:r>
            <a:r>
              <a:rPr lang="ko-KR" altLang="en-US" dirty="0"/>
              <a:t>없어야 한다</a:t>
            </a:r>
            <a:r>
              <a:rPr lang="en-US" altLang="ko-KR" dirty="0"/>
              <a:t>. </a:t>
            </a:r>
            <a:r>
              <a:rPr lang="en-US" altLang="ko-KR" dirty="0" smtClean="0"/>
              <a:t>UNIQUE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테이블을 생성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디자인</a:t>
            </a:r>
            <a:r>
              <a:rPr lang="en-US" altLang="ko-KR" b="0" dirty="0"/>
              <a:t>)</a:t>
            </a:r>
            <a:r>
              <a:rPr lang="ko-KR" altLang="en-US" b="0" dirty="0" smtClean="0"/>
              <a:t> 할 때 어느 </a:t>
            </a:r>
            <a:r>
              <a:rPr lang="ko-KR" altLang="en-US" b="0" dirty="0"/>
              <a:t>칼</a:t>
            </a:r>
            <a:r>
              <a:rPr lang="ko-KR" altLang="en-US" b="0" dirty="0" smtClean="0"/>
              <a:t>럼에 어느 키를 선언할 것인지 정해야 한다</a:t>
            </a:r>
            <a:r>
              <a:rPr lang="en-US" altLang="ko-KR" b="0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ko-KR" altLang="en-US" b="0" dirty="0" smtClean="0"/>
              <a:t>테이블을 생성할 때 </a:t>
            </a:r>
            <a:r>
              <a:rPr lang="ko-KR" altLang="en-US" b="0" dirty="0"/>
              <a:t>명시적으로 키를 </a:t>
            </a:r>
            <a:r>
              <a:rPr lang="ko-KR" altLang="en-US" b="0" dirty="0" smtClean="0"/>
              <a:t>선언한다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59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수퍼키</a:t>
            </a:r>
            <a:r>
              <a:rPr lang="en-US" altLang="ko-KR" b="1" dirty="0" smtClean="0"/>
              <a:t>(super key)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65464" cy="13202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테이블의 각 레코드들을 식별할 수 있는 칼럼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또는 칼럼의 집합을 의미한다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 테이블에 다음과 같은 칼럼이 있다고 가정하고 </a:t>
            </a: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될 수 있는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칼럼과 칼럼의 집합을 선정해 본다</a:t>
            </a:r>
            <a:r>
              <a:rPr lang="en-US" altLang="ko-KR" b="0" dirty="0" smtClean="0"/>
              <a:t>. (</a:t>
            </a:r>
            <a:r>
              <a:rPr lang="ko-KR" altLang="en-US" b="0" dirty="0" smtClean="0"/>
              <a:t>유일성을 가질 수 있는지 판단</a:t>
            </a:r>
            <a:r>
              <a:rPr lang="en-US" altLang="ko-KR" b="0" dirty="0" smtClean="0"/>
              <a:t>)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01289"/>
              </p:ext>
            </p:extLst>
          </p:nvPr>
        </p:nvGraphicFramePr>
        <p:xfrm>
          <a:off x="971599" y="3148176"/>
          <a:ext cx="72008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86"/>
                <a:gridCol w="1028686"/>
                <a:gridCol w="1028686"/>
                <a:gridCol w="1028686"/>
                <a:gridCol w="1028686"/>
                <a:gridCol w="1028686"/>
                <a:gridCol w="102868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고객번호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나이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직업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휴대폰번호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생일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971600" y="2636912"/>
            <a:ext cx="223170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&lt;&lt; </a:t>
            </a:r>
            <a:r>
              <a:rPr lang="ko-KR" altLang="en-US" dirty="0"/>
              <a:t>고객 테이블 </a:t>
            </a:r>
            <a:r>
              <a:rPr lang="en-US" altLang="ko-KR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97955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후보키</a:t>
            </a:r>
            <a:r>
              <a:rPr lang="en-US" altLang="ko-KR" b="1" dirty="0"/>
              <a:t> </a:t>
            </a:r>
            <a:r>
              <a:rPr lang="en-US" altLang="ko-KR" b="1" dirty="0" smtClean="0"/>
              <a:t>(candidate key)</a:t>
            </a:r>
            <a:endParaRPr lang="ko-KR" altLang="en-US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수퍼키에서</a:t>
            </a:r>
            <a:r>
              <a:rPr lang="ko-KR" altLang="en-US" b="0" dirty="0" smtClean="0"/>
              <a:t> 레코드를 식별할 수 있는 최소한의 칼럼만 남겨놓은 집합이다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유일성을 특징으로 가진다면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유일성과 최소성의 특징을 가진다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 테이블에서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{‘</a:t>
            </a:r>
            <a:r>
              <a:rPr lang="ko-KR" altLang="en-US" b="0" dirty="0" smtClean="0"/>
              <a:t>고객 아이디</a:t>
            </a:r>
            <a:r>
              <a:rPr lang="en-US" altLang="ko-KR" b="0" dirty="0" smtClean="0"/>
              <a:t>’, ‘</a:t>
            </a:r>
            <a:r>
              <a:rPr lang="ko-KR" altLang="en-US" b="0" dirty="0" smtClean="0"/>
              <a:t>고객 이름</a:t>
            </a:r>
            <a:r>
              <a:rPr lang="en-US" altLang="ko-KR" b="0" dirty="0" smtClean="0"/>
              <a:t>’} </a:t>
            </a:r>
            <a:r>
              <a:rPr lang="ko-KR" altLang="en-US" b="0" dirty="0" smtClean="0"/>
              <a:t>의 집합은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유일성을 만족하므로 </a:t>
            </a:r>
            <a:r>
              <a:rPr lang="ko-KR" altLang="en-US" b="0" dirty="0" err="1" smtClean="0"/>
              <a:t>수퍼키가</a:t>
            </a:r>
            <a:r>
              <a:rPr lang="ko-KR" altLang="en-US" b="0" dirty="0" smtClean="0"/>
              <a:t> 가능하지만</a:t>
            </a:r>
            <a:r>
              <a:rPr lang="en-US" altLang="ko-KR" b="0" dirty="0" smtClean="0"/>
              <a:t>,</a:t>
            </a:r>
            <a:r>
              <a:rPr lang="en-US" altLang="ko-KR" b="0" dirty="0"/>
              <a:t/>
            </a:r>
            <a:br>
              <a:rPr lang="en-US" altLang="ko-KR" b="0" dirty="0"/>
            </a:br>
            <a:r>
              <a:rPr lang="en-US" altLang="ko-KR" b="0" dirty="0" smtClean="0"/>
              <a:t>‘</a:t>
            </a:r>
            <a:r>
              <a:rPr lang="ko-KR" altLang="en-US" b="0" dirty="0" smtClean="0"/>
              <a:t>고객 이름</a:t>
            </a:r>
            <a:r>
              <a:rPr lang="en-US" altLang="ko-KR" b="0" dirty="0" smtClean="0"/>
              <a:t>’</a:t>
            </a:r>
            <a:r>
              <a:rPr lang="ko-KR" altLang="en-US" b="0" dirty="0" smtClean="0"/>
              <a:t>이 없더라도 </a:t>
            </a:r>
            <a:r>
              <a:rPr lang="en-US" altLang="ko-KR" b="0" dirty="0" smtClean="0"/>
              <a:t>‘</a:t>
            </a:r>
            <a:r>
              <a:rPr lang="ko-KR" altLang="en-US" b="0" dirty="0" smtClean="0"/>
              <a:t>고객 아이디</a:t>
            </a:r>
            <a:r>
              <a:rPr lang="en-US" altLang="ko-KR" b="0" dirty="0" smtClean="0"/>
              <a:t>’ </a:t>
            </a:r>
            <a:r>
              <a:rPr lang="ko-KR" altLang="en-US" b="0" dirty="0" smtClean="0"/>
              <a:t>만으로도 유일성을 만족하기 때문에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최소한의 칼럼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최소성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만을 사용했다고 볼 수 없어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불가능하다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하나의 칼럼으로 선정된 </a:t>
            </a:r>
            <a:r>
              <a:rPr lang="ko-KR" altLang="en-US" b="0" dirty="0" err="1" smtClean="0"/>
              <a:t>수퍼키들은</a:t>
            </a:r>
            <a:r>
              <a:rPr lang="ko-KR" altLang="en-US" b="0" dirty="0" smtClean="0"/>
              <a:t> 모두 </a:t>
            </a:r>
            <a:r>
              <a:rPr lang="ko-KR" altLang="en-US" b="0" dirty="0" err="1" smtClean="0"/>
              <a:t>후보키가</a:t>
            </a:r>
            <a:r>
              <a:rPr lang="ko-KR" altLang="en-US" b="0" dirty="0" smtClean="0"/>
              <a:t> 될 수 있다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테이블 생성 시 </a:t>
            </a:r>
            <a:r>
              <a:rPr lang="en-US" altLang="ko-KR" b="0" dirty="0" smtClean="0"/>
              <a:t>UNIQUE </a:t>
            </a:r>
            <a:r>
              <a:rPr lang="ko-KR" altLang="en-US" b="0" dirty="0" smtClean="0"/>
              <a:t>제약조건을 부여하여 유일성을 보장하는 것이 좋다</a:t>
            </a:r>
            <a:r>
              <a:rPr lang="en-US" altLang="ko-KR" b="0" dirty="0" smtClean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59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            </a:t>
            </a:r>
            <a:r>
              <a:rPr lang="ko-KR" altLang="en-US" b="1" dirty="0" smtClean="0">
                <a:solidFill>
                  <a:srgbClr val="FF0000"/>
                </a:solidFill>
              </a:rPr>
              <a:t>굉장히 중요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886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여러 </a:t>
            </a:r>
            <a:r>
              <a:rPr lang="ko-KR" altLang="en-US" b="0" dirty="0" err="1" smtClean="0"/>
              <a:t>후보키</a:t>
            </a:r>
            <a:r>
              <a:rPr lang="ko-KR" altLang="en-US" b="0" dirty="0" smtClean="0"/>
              <a:t> 중에서 </a:t>
            </a:r>
            <a:r>
              <a:rPr lang="en-US" altLang="ko-KR" b="0" dirty="0" smtClean="0"/>
              <a:t>DB </a:t>
            </a:r>
            <a:r>
              <a:rPr lang="ko-KR" altLang="en-US" b="0" dirty="0" smtClean="0"/>
              <a:t>설계자가 선택한 </a:t>
            </a:r>
            <a:r>
              <a:rPr lang="ko-KR" altLang="en-US" b="0" dirty="0" err="1" smtClean="0"/>
              <a:t>식별자이다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NULL</a:t>
            </a:r>
            <a:r>
              <a:rPr lang="ko-KR" altLang="en-US" b="0" dirty="0" smtClean="0"/>
              <a:t>을 허용하지만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기본키는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NOT NULL </a:t>
            </a:r>
            <a:r>
              <a:rPr lang="ko-KR" altLang="en-US" b="0" dirty="0" smtClean="0"/>
              <a:t>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유일성과 최소성의 특징을 모두 가진다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</a:t>
            </a:r>
            <a:r>
              <a:rPr lang="en-US" altLang="ko-KR" b="0" dirty="0" smtClean="0"/>
              <a:t>(</a:t>
            </a:r>
            <a:r>
              <a:rPr lang="ko-KR" altLang="en-US" b="0" dirty="0" err="1" smtClean="0"/>
              <a:t>주키</a:t>
            </a:r>
            <a:r>
              <a:rPr lang="en-US" altLang="ko-KR" b="0" dirty="0" smtClean="0"/>
              <a:t>, PK)</a:t>
            </a:r>
            <a:r>
              <a:rPr lang="ko-KR" altLang="en-US" b="0" dirty="0" smtClean="0"/>
              <a:t>를 이용해 테이블에 존재하는 모든 레코드를 식별할 수 있다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다음의 </a:t>
            </a:r>
            <a:r>
              <a:rPr lang="ko-KR" altLang="en-US" b="0" dirty="0" err="1" smtClean="0"/>
              <a:t>후보키는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부적절하다</a:t>
            </a:r>
            <a:r>
              <a:rPr lang="en-US" altLang="ko-KR" b="0" dirty="0" smtClean="0"/>
              <a:t>.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 값이 자주 변경되는 칼럼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 여러 칼럼의 조합</a:t>
            </a:r>
            <a:endParaRPr lang="en-US" altLang="ko-KR" dirty="0" smtClean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외래키와</a:t>
            </a:r>
            <a:r>
              <a:rPr lang="ko-KR" altLang="en-US" b="0" dirty="0" smtClean="0"/>
              <a:t> 관계를 맺을 때 사용된다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적절한 예시 칼럼</a:t>
            </a:r>
            <a:endParaRPr lang="en-US" altLang="ko-KR" b="0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 주민등록번호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제품코드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회원번</a:t>
            </a:r>
            <a:r>
              <a:rPr lang="ko-KR" altLang="en-US" dirty="0"/>
              <a:t>호</a:t>
            </a:r>
            <a:r>
              <a:rPr lang="ko-KR" altLang="en-US" dirty="0" smtClean="0"/>
              <a:t> 등 </a:t>
            </a:r>
            <a:endParaRPr lang="en-US" altLang="ko-KR" dirty="0" smtClean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9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</a:t>
            </a:r>
            <a:endParaRPr lang="ko-KR" altLang="en-US" b="1" dirty="0"/>
          </a:p>
        </p:txBody>
      </p: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328418"/>
              </p:ext>
            </p:extLst>
          </p:nvPr>
        </p:nvGraphicFramePr>
        <p:xfrm>
          <a:off x="822325" y="1461919"/>
          <a:ext cx="75215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11"/>
                <a:gridCol w="1074511"/>
                <a:gridCol w="1074511"/>
                <a:gridCol w="1074511"/>
                <a:gridCol w="1074511"/>
                <a:gridCol w="1074511"/>
                <a:gridCol w="107451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아이디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비밀번호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주소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핸드폰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성별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abc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가길동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서울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010-111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min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경기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010-222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user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다길동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인천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010-333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peri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라길동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010-444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nata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마길동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부산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010-555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남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ima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x***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바길동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강원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010-666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여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5576" y="1342509"/>
            <a:ext cx="1224136" cy="2808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4510861"/>
            <a:ext cx="4931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여기서 가장 적절한 </a:t>
            </a:r>
            <a:r>
              <a:rPr lang="ko-KR" altLang="en-US" dirty="0" err="1" smtClean="0"/>
              <a:t>기본키는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아이디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중복도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단일 칼럼이며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널 값도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5229200"/>
            <a:ext cx="7675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아이디를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기본키로</a:t>
            </a:r>
            <a:r>
              <a:rPr lang="ko-KR" altLang="en-US" b="1" dirty="0" smtClean="0">
                <a:solidFill>
                  <a:srgbClr val="FF0000"/>
                </a:solidFill>
              </a:rPr>
              <a:t> 설정하면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자동으로 널 값을 저장하는 것과 중복 값을 저장하는 것이 불가능해진다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7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기본</a:t>
            </a:r>
            <a:r>
              <a:rPr lang="ko-KR" altLang="en-US" b="1" dirty="0" err="1"/>
              <a:t>키</a:t>
            </a:r>
            <a:r>
              <a:rPr lang="en-US" altLang="ko-KR" b="1" dirty="0" smtClean="0"/>
              <a:t> (primary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err="1" smtClean="0"/>
              <a:t>기본키로</a:t>
            </a:r>
            <a:r>
              <a:rPr lang="ko-KR" altLang="en-US" b="0" dirty="0" smtClean="0"/>
              <a:t> 사용할 적절한 </a:t>
            </a:r>
            <a:r>
              <a:rPr lang="ko-KR" altLang="en-US" b="0" dirty="0" err="1"/>
              <a:t>후보키가</a:t>
            </a:r>
            <a:r>
              <a:rPr lang="ko-KR" altLang="en-US" b="0" dirty="0"/>
              <a:t> 없다면</a:t>
            </a:r>
            <a:r>
              <a:rPr lang="en-US" altLang="ko-KR" b="0" dirty="0"/>
              <a:t>?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임의의 </a:t>
            </a:r>
            <a:r>
              <a:rPr lang="ko-KR" altLang="en-US" dirty="0"/>
              <a:t>칼럼을 추가하여 </a:t>
            </a:r>
            <a:r>
              <a:rPr lang="ko-KR" altLang="en-US" dirty="0" err="1"/>
              <a:t>기본키로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대개 순번을 추가해서 사용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>
              <a:lnSpc>
                <a:spcPct val="150000"/>
              </a:lnSpc>
              <a:buChar char="Ø"/>
            </a:pP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어떤 타입으로 설정할 것인가</a:t>
            </a:r>
            <a:r>
              <a:rPr lang="en-US" altLang="ko-KR" b="0" dirty="0"/>
              <a:t>?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숫자 </a:t>
            </a:r>
            <a:r>
              <a:rPr lang="en-US" altLang="ko-KR" dirty="0"/>
              <a:t>: </a:t>
            </a:r>
            <a:r>
              <a:rPr lang="ko-KR" altLang="en-US" dirty="0"/>
              <a:t>자동 증가와 같은 기능의 활용으로 편리하다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문자열 </a:t>
            </a:r>
            <a:r>
              <a:rPr lang="en-US" altLang="ko-KR" dirty="0"/>
              <a:t>: </a:t>
            </a:r>
            <a:r>
              <a:rPr lang="ko-KR" altLang="en-US" dirty="0"/>
              <a:t>의미 있는 값을 가질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endParaRPr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가능하면 </a:t>
            </a:r>
            <a:r>
              <a:rPr lang="ko-KR" altLang="en-US" b="0" dirty="0">
                <a:solidFill>
                  <a:srgbClr val="FF0000"/>
                </a:solidFill>
              </a:rPr>
              <a:t>숫자 타입</a:t>
            </a:r>
            <a:r>
              <a:rPr lang="ko-KR" altLang="en-US" b="0" dirty="0"/>
              <a:t>으로 설정하는 것이 좋다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78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외</a:t>
            </a:r>
            <a:r>
              <a:rPr lang="ko-KR" altLang="en-US" b="1" dirty="0" err="1"/>
              <a:t>래</a:t>
            </a:r>
            <a:r>
              <a:rPr lang="ko-KR" altLang="en-US" b="1" dirty="0" err="1" smtClean="0"/>
              <a:t>키</a:t>
            </a:r>
            <a:r>
              <a:rPr lang="en-US" altLang="ko-KR" b="1" dirty="0" smtClean="0"/>
              <a:t> (foreign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테이블과 관계를 맺기 위해서 설정하는 칼럼이다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테이블의 아무 칼럼이나 관계를 맺지는 않는다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다른 테이블의 </a:t>
            </a:r>
            <a:r>
              <a:rPr lang="ko-KR" altLang="en-US" b="0" dirty="0" err="1"/>
              <a:t>기본키와</a:t>
            </a:r>
            <a:r>
              <a:rPr lang="ko-KR" altLang="en-US" b="0" dirty="0"/>
              <a:t> 관계 맺어 지는 키를 </a:t>
            </a:r>
            <a:r>
              <a:rPr lang="ko-KR" altLang="en-US" b="0" dirty="0" err="1"/>
              <a:t>외래키라고</a:t>
            </a:r>
            <a:r>
              <a:rPr lang="ko-KR" altLang="en-US" b="0" dirty="0"/>
              <a:t> 한다</a:t>
            </a:r>
            <a:r>
              <a:rPr lang="en-US" altLang="ko-KR" b="0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/>
              <a:t>조건</a:t>
            </a:r>
            <a:endParaRPr lang="en-US" altLang="ko-KR" b="0" dirty="0"/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참조 </a:t>
            </a:r>
            <a:r>
              <a:rPr lang="ko-KR" altLang="en-US" dirty="0" err="1"/>
              <a:t>무결성</a:t>
            </a:r>
            <a:r>
              <a:rPr lang="ko-KR" altLang="en-US" dirty="0"/>
              <a:t>  </a:t>
            </a:r>
            <a:r>
              <a:rPr lang="en-US" altLang="ko-KR" dirty="0"/>
              <a:t>: </a:t>
            </a:r>
            <a:r>
              <a:rPr lang="ko-KR" altLang="en-US" dirty="0"/>
              <a:t>관계 맺어진 </a:t>
            </a:r>
            <a:r>
              <a:rPr lang="ko-KR" altLang="en-US" dirty="0" err="1"/>
              <a:t>기본키의</a:t>
            </a:r>
            <a:r>
              <a:rPr lang="ko-KR" altLang="en-US" dirty="0"/>
              <a:t> 도메인</a:t>
            </a:r>
            <a:r>
              <a:rPr lang="en-US" altLang="ko-KR" dirty="0"/>
              <a:t>(Domain)</a:t>
            </a:r>
            <a:r>
              <a:rPr lang="ko-KR" altLang="en-US" dirty="0"/>
              <a:t>을 가진다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외래키는</a:t>
            </a:r>
            <a:r>
              <a:rPr lang="ko-KR" altLang="en-US" dirty="0" smtClean="0"/>
              <a:t> </a:t>
            </a:r>
            <a:r>
              <a:rPr lang="ko-KR" altLang="en-US" dirty="0"/>
              <a:t>중복된 값을 가질 수 있고</a:t>
            </a:r>
            <a:r>
              <a:rPr lang="en-US" altLang="ko-KR" dirty="0"/>
              <a:t>, </a:t>
            </a:r>
            <a:r>
              <a:rPr lang="ko-KR" altLang="en-US" dirty="0"/>
              <a:t>널 값도 가질 수 있다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Char char="Ø"/>
            </a:pPr>
            <a:r>
              <a:rPr lang="ko-KR" altLang="en-US" dirty="0" smtClean="0"/>
              <a:t>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</a:t>
            </a:r>
            <a:r>
              <a:rPr lang="ko-KR" altLang="en-US" dirty="0"/>
              <a:t>가진 </a:t>
            </a:r>
            <a:r>
              <a:rPr lang="en-US" altLang="ko-KR" dirty="0"/>
              <a:t>“</a:t>
            </a:r>
            <a:r>
              <a:rPr lang="ko-KR" altLang="en-US" dirty="0"/>
              <a:t>부모테이블</a:t>
            </a:r>
            <a:r>
              <a:rPr lang="en-US" altLang="ko-KR" dirty="0"/>
              <a:t>”, </a:t>
            </a:r>
            <a:r>
              <a:rPr lang="ko-KR" altLang="en-US" dirty="0" err="1"/>
              <a:t>외래키를</a:t>
            </a:r>
            <a:r>
              <a:rPr lang="ko-KR" altLang="en-US" dirty="0"/>
              <a:t> 가진 </a:t>
            </a:r>
            <a:r>
              <a:rPr lang="en-US" altLang="ko-KR" dirty="0"/>
              <a:t>“</a:t>
            </a:r>
            <a:r>
              <a:rPr lang="ko-KR" altLang="en-US" dirty="0"/>
              <a:t>자식테이블</a:t>
            </a:r>
            <a:r>
              <a:rPr lang="en-US" altLang="ko-KR" dirty="0"/>
              <a:t>”</a:t>
            </a:r>
            <a:r>
              <a:rPr lang="ko-KR" altLang="en-US" dirty="0"/>
              <a:t>로 구분할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088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외</a:t>
            </a:r>
            <a:r>
              <a:rPr lang="ko-KR" altLang="en-US" b="1" dirty="0" err="1"/>
              <a:t>래</a:t>
            </a:r>
            <a:r>
              <a:rPr lang="ko-KR" altLang="en-US" b="1" dirty="0" err="1" smtClean="0"/>
              <a:t>키</a:t>
            </a:r>
            <a:r>
              <a:rPr lang="en-US" altLang="ko-KR" b="1" dirty="0" smtClean="0"/>
              <a:t> (foreign key)</a:t>
            </a:r>
            <a:endParaRPr lang="ko-KR" altLang="en-US" b="1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_KEY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1080"/>
            <a:ext cx="68008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87824" y="29969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기본키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4987" y="53563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외</a:t>
            </a:r>
            <a:r>
              <a:rPr lang="ko-KR" altLang="en-US" b="1" dirty="0" err="1">
                <a:solidFill>
                  <a:srgbClr val="FF0000"/>
                </a:solidFill>
              </a:rPr>
              <a:t>래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키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내용 개체 틀 1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7984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고객테이블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고객 </a:t>
            </a:r>
            <a:r>
              <a:rPr lang="ko-KR" altLang="en-US" b="0" dirty="0" err="1" smtClean="0"/>
              <a:t>릴레이션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의 고객아이디는 </a:t>
            </a:r>
            <a:r>
              <a:rPr lang="ko-KR" altLang="en-US" b="0" dirty="0" err="1" smtClean="0"/>
              <a:t>기본키이다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주문테이블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주문 </a:t>
            </a:r>
            <a:r>
              <a:rPr lang="ko-KR" altLang="en-US" b="0" dirty="0" err="1" smtClean="0"/>
              <a:t>릴레이션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의 주문고객은 고객아이디를 이용한다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 smtClean="0"/>
              <a:t>주문테이블의 주문고객을 통해 고객테이블의 모든 칼럼에 접근할 수 있는데 이런 경우 주문테이블의 주문고객 칼럼을 </a:t>
            </a:r>
            <a:r>
              <a:rPr lang="ko-KR" altLang="en-US" b="0" dirty="0" err="1" smtClean="0"/>
              <a:t>외래키라고</a:t>
            </a:r>
            <a:r>
              <a:rPr lang="ko-KR" altLang="en-US" b="0" dirty="0" smtClean="0"/>
              <a:t> 한다</a:t>
            </a:r>
            <a:r>
              <a:rPr lang="en-US" altLang="ko-KR" b="0" dirty="0" smtClean="0"/>
              <a:t>.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879886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56593</TotalTime>
  <Words>579</Words>
  <Application>Microsoft Office PowerPoint</Application>
  <PresentationFormat>화면 슬라이드 쇼(4:3)</PresentationFormat>
  <Paragraphs>146</Paragraphs>
  <Slides>10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각</vt:lpstr>
      <vt:lpstr>데이터베이스_KEY</vt:lpstr>
      <vt:lpstr>키(KEy)란 무엇인가?</vt:lpstr>
      <vt:lpstr>수퍼키(super key)</vt:lpstr>
      <vt:lpstr>후보키 (candidate key)</vt:lpstr>
      <vt:lpstr>기본키 (primary key)            굉장히 중요</vt:lpstr>
      <vt:lpstr>기본키 (primary key)</vt:lpstr>
      <vt:lpstr>기본키 (primary key)</vt:lpstr>
      <vt:lpstr>외래키 (foreign key)</vt:lpstr>
      <vt:lpstr>외래키 (foreign key)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341</cp:revision>
  <dcterms:created xsi:type="dcterms:W3CDTF">2018-05-10T00:35:19Z</dcterms:created>
  <dcterms:modified xsi:type="dcterms:W3CDTF">2020-10-27T07:41:38Z</dcterms:modified>
</cp:coreProperties>
</file>