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5" r:id="rId2"/>
    <p:sldId id="280" r:id="rId3"/>
    <p:sldId id="320" r:id="rId4"/>
    <p:sldId id="279" r:id="rId5"/>
    <p:sldId id="341" r:id="rId6"/>
    <p:sldId id="343" r:id="rId7"/>
    <p:sldId id="340" r:id="rId8"/>
    <p:sldId id="34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03" autoAdjust="0"/>
    <p:restoredTop sz="92084" autoAdjust="0"/>
  </p:normalViewPr>
  <p:slideViewPr>
    <p:cSldViewPr>
      <p:cViewPr>
        <p:scale>
          <a:sx n="100" d="100"/>
          <a:sy n="100" d="100"/>
        </p:scale>
        <p:origin x="-1304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669BB-0C37-4C8A-8CB3-52EE8570D56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1A4EBD3-255A-4ADC-97C6-89EA33BCC9E0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데이터베이스 요구 분석</a:t>
          </a:r>
          <a:endParaRPr lang="ko-KR" altLang="en-US" dirty="0"/>
        </a:p>
      </dgm:t>
    </dgm:pt>
    <dgm:pt modelId="{D6B5FBBB-D243-450A-BA7A-2F796A80A67C}" type="parTrans" cxnId="{0089CE7C-A85D-4BBB-8C22-059454EBEFB3}">
      <dgm:prSet/>
      <dgm:spPr/>
      <dgm:t>
        <a:bodyPr/>
        <a:lstStyle/>
        <a:p>
          <a:pPr latinLnBrk="1"/>
          <a:endParaRPr lang="ko-KR" altLang="en-US"/>
        </a:p>
      </dgm:t>
    </dgm:pt>
    <dgm:pt modelId="{DBE9F99D-6A0D-413F-875D-A9EF363B002F}" type="sibTrans" cxnId="{0089CE7C-A85D-4BBB-8C22-059454EBEFB3}">
      <dgm:prSet/>
      <dgm:spPr/>
      <dgm:t>
        <a:bodyPr/>
        <a:lstStyle/>
        <a:p>
          <a:pPr latinLnBrk="1"/>
          <a:endParaRPr lang="ko-KR" altLang="en-US"/>
        </a:p>
      </dgm:t>
    </dgm:pt>
    <dgm:pt modelId="{31F51372-C1EC-4A56-AF54-A500CC9EC041}">
      <dgm:prSet phldrT="[텍스트]"/>
      <dgm:spPr/>
      <dgm:t>
        <a:bodyPr/>
        <a:lstStyle/>
        <a:p>
          <a:pPr latinLnBrk="1"/>
          <a:r>
            <a:rPr lang="ko-KR" altLang="en-US" dirty="0" smtClean="0"/>
            <a:t>개념적 설계 </a:t>
          </a:r>
          <a:r>
            <a:rPr lang="en-US" altLang="ko-KR" dirty="0" smtClean="0"/>
            <a:t>(E-R</a:t>
          </a:r>
          <a:r>
            <a:rPr lang="ko-KR" altLang="en-US" dirty="0" smtClean="0"/>
            <a:t>다이어그램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B6BAE0AB-D1D1-4BD4-94AE-ABB9EBA026D7}" type="parTrans" cxnId="{60D4B52B-4F14-484A-9EE4-8BB0C5BA8304}">
      <dgm:prSet/>
      <dgm:spPr/>
      <dgm:t>
        <a:bodyPr/>
        <a:lstStyle/>
        <a:p>
          <a:pPr latinLnBrk="1"/>
          <a:endParaRPr lang="ko-KR" altLang="en-US"/>
        </a:p>
      </dgm:t>
    </dgm:pt>
    <dgm:pt modelId="{AA476A2F-D391-45DC-B049-ED889BDDFAEC}" type="sibTrans" cxnId="{60D4B52B-4F14-484A-9EE4-8BB0C5BA8304}">
      <dgm:prSet/>
      <dgm:spPr/>
      <dgm:t>
        <a:bodyPr/>
        <a:lstStyle/>
        <a:p>
          <a:pPr latinLnBrk="1"/>
          <a:endParaRPr lang="ko-KR" altLang="en-US"/>
        </a:p>
      </dgm:t>
    </dgm:pt>
    <dgm:pt modelId="{DF1D2BE1-51D1-4EF3-864E-08BFFDF56226}">
      <dgm:prSet phldrT="[텍스트]"/>
      <dgm:spPr/>
      <dgm:t>
        <a:bodyPr/>
        <a:lstStyle/>
        <a:p>
          <a:pPr latinLnBrk="1"/>
          <a:r>
            <a:rPr lang="ko-KR" altLang="en-US" dirty="0" smtClean="0"/>
            <a:t>논리적 설계</a:t>
          </a:r>
          <a:endParaRPr lang="ko-KR" altLang="en-US" dirty="0"/>
        </a:p>
      </dgm:t>
    </dgm:pt>
    <dgm:pt modelId="{94F679BB-41E8-4ADE-8330-4E90C8CC3C2C}" type="parTrans" cxnId="{936E8009-FAA7-4356-85BC-7AC961ABB42A}">
      <dgm:prSet/>
      <dgm:spPr/>
      <dgm:t>
        <a:bodyPr/>
        <a:lstStyle/>
        <a:p>
          <a:pPr latinLnBrk="1"/>
          <a:endParaRPr lang="ko-KR" altLang="en-US"/>
        </a:p>
      </dgm:t>
    </dgm:pt>
    <dgm:pt modelId="{3027848C-BD63-4B07-8E98-229444DB1332}" type="sibTrans" cxnId="{936E8009-FAA7-4356-85BC-7AC961ABB42A}">
      <dgm:prSet/>
      <dgm:spPr/>
      <dgm:t>
        <a:bodyPr/>
        <a:lstStyle/>
        <a:p>
          <a:pPr latinLnBrk="1"/>
          <a:endParaRPr lang="ko-KR" altLang="en-US"/>
        </a:p>
      </dgm:t>
    </dgm:pt>
    <dgm:pt modelId="{DF6A0FB5-DBE2-48C7-AAC8-DD014C4FC988}">
      <dgm:prSet phldrT="[텍스트]"/>
      <dgm:spPr/>
      <dgm:t>
        <a:bodyPr/>
        <a:lstStyle/>
        <a:p>
          <a:pPr latinLnBrk="1"/>
          <a:r>
            <a:rPr lang="ko-KR" altLang="en-US" dirty="0" smtClean="0"/>
            <a:t>물리적 설계</a:t>
          </a:r>
          <a:endParaRPr lang="ko-KR" altLang="en-US" dirty="0"/>
        </a:p>
      </dgm:t>
    </dgm:pt>
    <dgm:pt modelId="{F12831B9-ADAC-4913-A100-464FD4F4A91C}" type="parTrans" cxnId="{EF50AF70-A96F-4141-A4EE-F34638C0E349}">
      <dgm:prSet/>
      <dgm:spPr/>
      <dgm:t>
        <a:bodyPr/>
        <a:lstStyle/>
        <a:p>
          <a:pPr latinLnBrk="1"/>
          <a:endParaRPr lang="ko-KR" altLang="en-US"/>
        </a:p>
      </dgm:t>
    </dgm:pt>
    <dgm:pt modelId="{3C340717-0FB7-4B1D-95C9-7C2255F1B506}" type="sibTrans" cxnId="{EF50AF70-A96F-4141-A4EE-F34638C0E349}">
      <dgm:prSet/>
      <dgm:spPr/>
      <dgm:t>
        <a:bodyPr/>
        <a:lstStyle/>
        <a:p>
          <a:pPr latinLnBrk="1"/>
          <a:endParaRPr lang="ko-KR" altLang="en-US"/>
        </a:p>
      </dgm:t>
    </dgm:pt>
    <dgm:pt modelId="{89C310A1-5D0A-47C1-8B1D-AA36864D8AFF}">
      <dgm:prSet phldrT="[텍스트]"/>
      <dgm:spPr/>
      <dgm:t>
        <a:bodyPr/>
        <a:lstStyle/>
        <a:p>
          <a:pPr latinLnBrk="1"/>
          <a:r>
            <a:rPr lang="ko-KR" altLang="en-US" dirty="0" smtClean="0"/>
            <a:t>보안 설계</a:t>
          </a:r>
          <a:r>
            <a:rPr lang="en-US" altLang="ko-KR" dirty="0" smtClean="0"/>
            <a:t>(</a:t>
          </a:r>
          <a:r>
            <a:rPr lang="ko-KR" altLang="en-US" dirty="0" smtClean="0"/>
            <a:t>사용자의 권한 설정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73099C7B-2509-41C9-94C8-B995BAEFDE46}" type="parTrans" cxnId="{FDB120EF-2C97-4A07-A017-387F647F52EA}">
      <dgm:prSet/>
      <dgm:spPr/>
      <dgm:t>
        <a:bodyPr/>
        <a:lstStyle/>
        <a:p>
          <a:pPr latinLnBrk="1"/>
          <a:endParaRPr lang="ko-KR" altLang="en-US"/>
        </a:p>
      </dgm:t>
    </dgm:pt>
    <dgm:pt modelId="{9E173635-9160-455F-8F0A-CEDD901707AA}" type="sibTrans" cxnId="{FDB120EF-2C97-4A07-A017-387F647F52EA}">
      <dgm:prSet/>
      <dgm:spPr/>
      <dgm:t>
        <a:bodyPr/>
        <a:lstStyle/>
        <a:p>
          <a:pPr latinLnBrk="1"/>
          <a:endParaRPr lang="ko-KR" altLang="en-US"/>
        </a:p>
      </dgm:t>
    </dgm:pt>
    <dgm:pt modelId="{AC56C154-D642-4A98-98E8-41C826ED91B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데이터베이스 생성 계획 및 생성</a:t>
          </a:r>
          <a:endParaRPr lang="ko-KR" altLang="en-US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9FBADEE-69CF-4BB9-B7C5-F4281646A1DA}" type="parTrans" cxnId="{F979C6B1-8350-49E0-90CB-F640244DFFD1}">
      <dgm:prSet/>
      <dgm:spPr/>
      <dgm:t>
        <a:bodyPr/>
        <a:lstStyle/>
        <a:p>
          <a:pPr latinLnBrk="1"/>
          <a:endParaRPr lang="ko-KR" altLang="en-US"/>
        </a:p>
      </dgm:t>
    </dgm:pt>
    <dgm:pt modelId="{D07C259D-DAEB-4AE2-87D7-0BCC78D65228}" type="sibTrans" cxnId="{F979C6B1-8350-49E0-90CB-F640244DFFD1}">
      <dgm:prSet/>
      <dgm:spPr/>
      <dgm:t>
        <a:bodyPr/>
        <a:lstStyle/>
        <a:p>
          <a:pPr latinLnBrk="1"/>
          <a:endParaRPr lang="ko-KR" altLang="en-US"/>
        </a:p>
      </dgm:t>
    </dgm:pt>
    <dgm:pt modelId="{AD8F571C-B6C5-46DB-8BA7-CD3722A72F30}" type="pres">
      <dgm:prSet presAssocID="{A24669BB-0C37-4C8A-8CB3-52EE8570D56E}" presName="linearFlow" presStyleCnt="0">
        <dgm:presLayoutVars>
          <dgm:resizeHandles val="exact"/>
        </dgm:presLayoutVars>
      </dgm:prSet>
      <dgm:spPr/>
    </dgm:pt>
    <dgm:pt modelId="{A1057C7C-9FEE-4E1F-AF1D-E69E7B1AF27F}" type="pres">
      <dgm:prSet presAssocID="{F1A4EBD3-255A-4ADC-97C6-89EA33BCC9E0}" presName="node" presStyleLbl="node1" presStyleIdx="0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26444-6602-44D1-83B0-BD17F18DDB86}" type="pres">
      <dgm:prSet presAssocID="{DBE9F99D-6A0D-413F-875D-A9EF363B002F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64741E6-94AB-489C-BD5C-D8D9E564DECE}" type="pres">
      <dgm:prSet presAssocID="{DBE9F99D-6A0D-413F-875D-A9EF363B002F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9825786-BE78-4D21-BE04-767AB92F6EAF}" type="pres">
      <dgm:prSet presAssocID="{31F51372-C1EC-4A56-AF54-A500CC9EC041}" presName="node" presStyleLbl="node1" presStyleIdx="1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22384F-9F84-40D6-8360-4B4CADC3B524}" type="pres">
      <dgm:prSet presAssocID="{AA476A2F-D391-45DC-B049-ED889BDDFAEC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56BB687-0FCA-48A2-AE77-D4E3CA004DEE}" type="pres">
      <dgm:prSet presAssocID="{AA476A2F-D391-45DC-B049-ED889BDDFAEC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796DAFF-825C-45AE-8986-6D587C1BC4E7}" type="pres">
      <dgm:prSet presAssocID="{DF1D2BE1-51D1-4EF3-864E-08BFFDF56226}" presName="node" presStyleLbl="node1" presStyleIdx="2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B0830F-B0B7-4329-BCA2-65B3ED537178}" type="pres">
      <dgm:prSet presAssocID="{3027848C-BD63-4B07-8E98-229444DB1332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0DFF701-73B1-410B-A973-F611442C8160}" type="pres">
      <dgm:prSet presAssocID="{3027848C-BD63-4B07-8E98-229444DB1332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621F9ED-47AF-4849-81BC-21CDF39380E4}" type="pres">
      <dgm:prSet presAssocID="{DF6A0FB5-DBE2-48C7-AAC8-DD014C4FC988}" presName="node" presStyleLbl="node1" presStyleIdx="3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F91418-159F-40E1-A133-3241E6B8A260}" type="pres">
      <dgm:prSet presAssocID="{3C340717-0FB7-4B1D-95C9-7C2255F1B506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67DEE53-E789-49C1-B4A2-DFD36D0542FD}" type="pres">
      <dgm:prSet presAssocID="{3C340717-0FB7-4B1D-95C9-7C2255F1B506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80BAED3A-5E4D-460B-9EAC-4277BDD92CDA}" type="pres">
      <dgm:prSet presAssocID="{89C310A1-5D0A-47C1-8B1D-AA36864D8AFF}" presName="node" presStyleLbl="node1" presStyleIdx="4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E852E5-BDAA-4279-B11F-FD007CD51060}" type="pres">
      <dgm:prSet presAssocID="{9E173635-9160-455F-8F0A-CEDD901707AA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242136D8-02FF-46B7-B0D8-8E20C6951B24}" type="pres">
      <dgm:prSet presAssocID="{9E173635-9160-455F-8F0A-CEDD901707AA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F08C301-A8B6-470A-88DF-0CFE700EE1A5}" type="pres">
      <dgm:prSet presAssocID="{AC56C154-D642-4A98-98E8-41C826ED91BF}" presName="node" presStyleLbl="node1" presStyleIdx="5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089CE7C-A85D-4BBB-8C22-059454EBEFB3}" srcId="{A24669BB-0C37-4C8A-8CB3-52EE8570D56E}" destId="{F1A4EBD3-255A-4ADC-97C6-89EA33BCC9E0}" srcOrd="0" destOrd="0" parTransId="{D6B5FBBB-D243-450A-BA7A-2F796A80A67C}" sibTransId="{DBE9F99D-6A0D-413F-875D-A9EF363B002F}"/>
    <dgm:cxn modelId="{4B452FD1-7402-49CC-AC32-5379D2585003}" type="presOf" srcId="{3C340717-0FB7-4B1D-95C9-7C2255F1B506}" destId="{EEF91418-159F-40E1-A133-3241E6B8A260}" srcOrd="0" destOrd="0" presId="urn:microsoft.com/office/officeart/2005/8/layout/process2"/>
    <dgm:cxn modelId="{936E8009-FAA7-4356-85BC-7AC961ABB42A}" srcId="{A24669BB-0C37-4C8A-8CB3-52EE8570D56E}" destId="{DF1D2BE1-51D1-4EF3-864E-08BFFDF56226}" srcOrd="2" destOrd="0" parTransId="{94F679BB-41E8-4ADE-8330-4E90C8CC3C2C}" sibTransId="{3027848C-BD63-4B07-8E98-229444DB1332}"/>
    <dgm:cxn modelId="{CB8B83DC-3A59-41D1-AE96-8179A127C6F8}" type="presOf" srcId="{89C310A1-5D0A-47C1-8B1D-AA36864D8AFF}" destId="{80BAED3A-5E4D-460B-9EAC-4277BDD92CDA}" srcOrd="0" destOrd="0" presId="urn:microsoft.com/office/officeart/2005/8/layout/process2"/>
    <dgm:cxn modelId="{C7F8C05A-620D-4B3A-80F7-15D70B91C7E2}" type="presOf" srcId="{AC56C154-D642-4A98-98E8-41C826ED91BF}" destId="{0F08C301-A8B6-470A-88DF-0CFE700EE1A5}" srcOrd="0" destOrd="0" presId="urn:microsoft.com/office/officeart/2005/8/layout/process2"/>
    <dgm:cxn modelId="{1F1E899A-11F5-4B6A-9D11-F10A01959EDF}" type="presOf" srcId="{31F51372-C1EC-4A56-AF54-A500CC9EC041}" destId="{D9825786-BE78-4D21-BE04-767AB92F6EAF}" srcOrd="0" destOrd="0" presId="urn:microsoft.com/office/officeart/2005/8/layout/process2"/>
    <dgm:cxn modelId="{EC038737-BE72-4E9F-9BF1-97FEB458211A}" type="presOf" srcId="{DF6A0FB5-DBE2-48C7-AAC8-DD014C4FC988}" destId="{4621F9ED-47AF-4849-81BC-21CDF39380E4}" srcOrd="0" destOrd="0" presId="urn:microsoft.com/office/officeart/2005/8/layout/process2"/>
    <dgm:cxn modelId="{C74FC68E-5CBE-4CF0-8EDD-0C8520143DEE}" type="presOf" srcId="{AA476A2F-D391-45DC-B049-ED889BDDFAEC}" destId="{D322384F-9F84-40D6-8360-4B4CADC3B524}" srcOrd="0" destOrd="0" presId="urn:microsoft.com/office/officeart/2005/8/layout/process2"/>
    <dgm:cxn modelId="{60D4B52B-4F14-484A-9EE4-8BB0C5BA8304}" srcId="{A24669BB-0C37-4C8A-8CB3-52EE8570D56E}" destId="{31F51372-C1EC-4A56-AF54-A500CC9EC041}" srcOrd="1" destOrd="0" parTransId="{B6BAE0AB-D1D1-4BD4-94AE-ABB9EBA026D7}" sibTransId="{AA476A2F-D391-45DC-B049-ED889BDDFAEC}"/>
    <dgm:cxn modelId="{EF50AF70-A96F-4141-A4EE-F34638C0E349}" srcId="{A24669BB-0C37-4C8A-8CB3-52EE8570D56E}" destId="{DF6A0FB5-DBE2-48C7-AAC8-DD014C4FC988}" srcOrd="3" destOrd="0" parTransId="{F12831B9-ADAC-4913-A100-464FD4F4A91C}" sibTransId="{3C340717-0FB7-4B1D-95C9-7C2255F1B506}"/>
    <dgm:cxn modelId="{FDB120EF-2C97-4A07-A017-387F647F52EA}" srcId="{A24669BB-0C37-4C8A-8CB3-52EE8570D56E}" destId="{89C310A1-5D0A-47C1-8B1D-AA36864D8AFF}" srcOrd="4" destOrd="0" parTransId="{73099C7B-2509-41C9-94C8-B995BAEFDE46}" sibTransId="{9E173635-9160-455F-8F0A-CEDD901707AA}"/>
    <dgm:cxn modelId="{A7278FC7-C691-499B-8B1F-79F4596C7EC5}" type="presOf" srcId="{DBE9F99D-6A0D-413F-875D-A9EF363B002F}" destId="{764741E6-94AB-489C-BD5C-D8D9E564DECE}" srcOrd="1" destOrd="0" presId="urn:microsoft.com/office/officeart/2005/8/layout/process2"/>
    <dgm:cxn modelId="{5775CE14-69F3-4396-A340-20AA0F2B4104}" type="presOf" srcId="{3027848C-BD63-4B07-8E98-229444DB1332}" destId="{56B0830F-B0B7-4329-BCA2-65B3ED537178}" srcOrd="0" destOrd="0" presId="urn:microsoft.com/office/officeart/2005/8/layout/process2"/>
    <dgm:cxn modelId="{D6FB2DB4-E61C-4E42-8823-E240456C93C9}" type="presOf" srcId="{DF1D2BE1-51D1-4EF3-864E-08BFFDF56226}" destId="{A796DAFF-825C-45AE-8986-6D587C1BC4E7}" srcOrd="0" destOrd="0" presId="urn:microsoft.com/office/officeart/2005/8/layout/process2"/>
    <dgm:cxn modelId="{B9399373-5DA6-43DE-A80D-513ECBCB6997}" type="presOf" srcId="{3C340717-0FB7-4B1D-95C9-7C2255F1B506}" destId="{267DEE53-E789-49C1-B4A2-DFD36D0542FD}" srcOrd="1" destOrd="0" presId="urn:microsoft.com/office/officeart/2005/8/layout/process2"/>
    <dgm:cxn modelId="{472AAA53-695B-4EF7-BCD6-D0E2B99A8AEB}" type="presOf" srcId="{A24669BB-0C37-4C8A-8CB3-52EE8570D56E}" destId="{AD8F571C-B6C5-46DB-8BA7-CD3722A72F30}" srcOrd="0" destOrd="0" presId="urn:microsoft.com/office/officeart/2005/8/layout/process2"/>
    <dgm:cxn modelId="{600D4BFE-F113-4480-9AE6-D9D972ECBA9B}" type="presOf" srcId="{AA476A2F-D391-45DC-B049-ED889BDDFAEC}" destId="{C56BB687-0FCA-48A2-AE77-D4E3CA004DEE}" srcOrd="1" destOrd="0" presId="urn:microsoft.com/office/officeart/2005/8/layout/process2"/>
    <dgm:cxn modelId="{F979C6B1-8350-49E0-90CB-F640244DFFD1}" srcId="{A24669BB-0C37-4C8A-8CB3-52EE8570D56E}" destId="{AC56C154-D642-4A98-98E8-41C826ED91BF}" srcOrd="5" destOrd="0" parTransId="{59FBADEE-69CF-4BB9-B7C5-F4281646A1DA}" sibTransId="{D07C259D-DAEB-4AE2-87D7-0BCC78D65228}"/>
    <dgm:cxn modelId="{19E6DB0E-13BF-4285-909C-9E1C39592761}" type="presOf" srcId="{3027848C-BD63-4B07-8E98-229444DB1332}" destId="{F0DFF701-73B1-410B-A973-F611442C8160}" srcOrd="1" destOrd="0" presId="urn:microsoft.com/office/officeart/2005/8/layout/process2"/>
    <dgm:cxn modelId="{5A35DD56-C8FE-426F-8627-5D0148FAC19A}" type="presOf" srcId="{9E173635-9160-455F-8F0A-CEDD901707AA}" destId="{57E852E5-BDAA-4279-B11F-FD007CD51060}" srcOrd="0" destOrd="0" presId="urn:microsoft.com/office/officeart/2005/8/layout/process2"/>
    <dgm:cxn modelId="{9B24DC48-F51A-4F1D-8377-36ABDC10ED68}" type="presOf" srcId="{9E173635-9160-455F-8F0A-CEDD901707AA}" destId="{242136D8-02FF-46B7-B0D8-8E20C6951B24}" srcOrd="1" destOrd="0" presId="urn:microsoft.com/office/officeart/2005/8/layout/process2"/>
    <dgm:cxn modelId="{5487B28F-9830-411F-9718-4A705BE63F0C}" type="presOf" srcId="{F1A4EBD3-255A-4ADC-97C6-89EA33BCC9E0}" destId="{A1057C7C-9FEE-4E1F-AF1D-E69E7B1AF27F}" srcOrd="0" destOrd="0" presId="urn:microsoft.com/office/officeart/2005/8/layout/process2"/>
    <dgm:cxn modelId="{711B2182-08B3-43B4-A8C8-E3CCF88D0472}" type="presOf" srcId="{DBE9F99D-6A0D-413F-875D-A9EF363B002F}" destId="{71B26444-6602-44D1-83B0-BD17F18DDB86}" srcOrd="0" destOrd="0" presId="urn:microsoft.com/office/officeart/2005/8/layout/process2"/>
    <dgm:cxn modelId="{2BEB83F5-4111-47FA-8E41-1E7FCD9CF531}" type="presParOf" srcId="{AD8F571C-B6C5-46DB-8BA7-CD3722A72F30}" destId="{A1057C7C-9FEE-4E1F-AF1D-E69E7B1AF27F}" srcOrd="0" destOrd="0" presId="urn:microsoft.com/office/officeart/2005/8/layout/process2"/>
    <dgm:cxn modelId="{19BDA76D-97F4-45E4-BEB2-39A5F8FEF0BD}" type="presParOf" srcId="{AD8F571C-B6C5-46DB-8BA7-CD3722A72F30}" destId="{71B26444-6602-44D1-83B0-BD17F18DDB86}" srcOrd="1" destOrd="0" presId="urn:microsoft.com/office/officeart/2005/8/layout/process2"/>
    <dgm:cxn modelId="{C0DB218F-657F-4D1A-8212-220CF273E603}" type="presParOf" srcId="{71B26444-6602-44D1-83B0-BD17F18DDB86}" destId="{764741E6-94AB-489C-BD5C-D8D9E564DECE}" srcOrd="0" destOrd="0" presId="urn:microsoft.com/office/officeart/2005/8/layout/process2"/>
    <dgm:cxn modelId="{C91B5D4E-4A25-4124-B5BA-00330F82ED53}" type="presParOf" srcId="{AD8F571C-B6C5-46DB-8BA7-CD3722A72F30}" destId="{D9825786-BE78-4D21-BE04-767AB92F6EAF}" srcOrd="2" destOrd="0" presId="urn:microsoft.com/office/officeart/2005/8/layout/process2"/>
    <dgm:cxn modelId="{9FFD0E2F-702B-4CE2-9CC0-45B0C56AB7F0}" type="presParOf" srcId="{AD8F571C-B6C5-46DB-8BA7-CD3722A72F30}" destId="{D322384F-9F84-40D6-8360-4B4CADC3B524}" srcOrd="3" destOrd="0" presId="urn:microsoft.com/office/officeart/2005/8/layout/process2"/>
    <dgm:cxn modelId="{BA79ECB5-27F6-4640-9A00-2A1094E4BAA4}" type="presParOf" srcId="{D322384F-9F84-40D6-8360-4B4CADC3B524}" destId="{C56BB687-0FCA-48A2-AE77-D4E3CA004DEE}" srcOrd="0" destOrd="0" presId="urn:microsoft.com/office/officeart/2005/8/layout/process2"/>
    <dgm:cxn modelId="{6FC8FE28-EE77-4FD7-B1BF-70E926B6FB4F}" type="presParOf" srcId="{AD8F571C-B6C5-46DB-8BA7-CD3722A72F30}" destId="{A796DAFF-825C-45AE-8986-6D587C1BC4E7}" srcOrd="4" destOrd="0" presId="urn:microsoft.com/office/officeart/2005/8/layout/process2"/>
    <dgm:cxn modelId="{F32257E4-C657-4FBC-B17D-9B651C9BCA4B}" type="presParOf" srcId="{AD8F571C-B6C5-46DB-8BA7-CD3722A72F30}" destId="{56B0830F-B0B7-4329-BCA2-65B3ED537178}" srcOrd="5" destOrd="0" presId="urn:microsoft.com/office/officeart/2005/8/layout/process2"/>
    <dgm:cxn modelId="{E053CACD-AABF-406F-9490-C828B885D0CB}" type="presParOf" srcId="{56B0830F-B0B7-4329-BCA2-65B3ED537178}" destId="{F0DFF701-73B1-410B-A973-F611442C8160}" srcOrd="0" destOrd="0" presId="urn:microsoft.com/office/officeart/2005/8/layout/process2"/>
    <dgm:cxn modelId="{F05236DB-A163-4119-8324-C22B3EC7BFCE}" type="presParOf" srcId="{AD8F571C-B6C5-46DB-8BA7-CD3722A72F30}" destId="{4621F9ED-47AF-4849-81BC-21CDF39380E4}" srcOrd="6" destOrd="0" presId="urn:microsoft.com/office/officeart/2005/8/layout/process2"/>
    <dgm:cxn modelId="{D79EFA4D-0429-4A88-BAC4-BC2B06CC55ED}" type="presParOf" srcId="{AD8F571C-B6C5-46DB-8BA7-CD3722A72F30}" destId="{EEF91418-159F-40E1-A133-3241E6B8A260}" srcOrd="7" destOrd="0" presId="urn:microsoft.com/office/officeart/2005/8/layout/process2"/>
    <dgm:cxn modelId="{44630A2C-BDCF-431C-8D55-F08ABFD3D7BC}" type="presParOf" srcId="{EEF91418-159F-40E1-A133-3241E6B8A260}" destId="{267DEE53-E789-49C1-B4A2-DFD36D0542FD}" srcOrd="0" destOrd="0" presId="urn:microsoft.com/office/officeart/2005/8/layout/process2"/>
    <dgm:cxn modelId="{2A3B39B1-9720-4897-A519-27158049E7BA}" type="presParOf" srcId="{AD8F571C-B6C5-46DB-8BA7-CD3722A72F30}" destId="{80BAED3A-5E4D-460B-9EAC-4277BDD92CDA}" srcOrd="8" destOrd="0" presId="urn:microsoft.com/office/officeart/2005/8/layout/process2"/>
    <dgm:cxn modelId="{45658038-99D8-4E21-87A7-256A6DD13064}" type="presParOf" srcId="{AD8F571C-B6C5-46DB-8BA7-CD3722A72F30}" destId="{57E852E5-BDAA-4279-B11F-FD007CD51060}" srcOrd="9" destOrd="0" presId="urn:microsoft.com/office/officeart/2005/8/layout/process2"/>
    <dgm:cxn modelId="{593D4A66-2843-475E-AE4A-98D15F5F6929}" type="presParOf" srcId="{57E852E5-BDAA-4279-B11F-FD007CD51060}" destId="{242136D8-02FF-46B7-B0D8-8E20C6951B24}" srcOrd="0" destOrd="0" presId="urn:microsoft.com/office/officeart/2005/8/layout/process2"/>
    <dgm:cxn modelId="{915CFE73-8021-464B-95F0-A5D8F6CCFFB0}" type="presParOf" srcId="{AD8F571C-B6C5-46DB-8BA7-CD3722A72F30}" destId="{0F08C301-A8B6-470A-88DF-0CFE700EE1A5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57C7C-9FEE-4E1F-AF1D-E69E7B1AF27F}">
      <dsp:nvSpPr>
        <dsp:cNvPr id="0" name=""/>
        <dsp:cNvSpPr/>
      </dsp:nvSpPr>
      <dsp:spPr>
        <a:xfrm>
          <a:off x="1071475" y="1914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데이터베이스 요구 분석</a:t>
          </a:r>
          <a:endParaRPr lang="ko-KR" altLang="en-US" sz="1600" kern="1200" dirty="0"/>
        </a:p>
      </dsp:txBody>
      <dsp:txXfrm>
        <a:off x="1088086" y="18525"/>
        <a:ext cx="5312659" cy="533920"/>
      </dsp:txXfrm>
    </dsp:sp>
    <dsp:sp modelId="{71B26444-6602-44D1-83B0-BD17F18DDB86}">
      <dsp:nvSpPr>
        <dsp:cNvPr id="0" name=""/>
        <dsp:cNvSpPr/>
      </dsp:nvSpPr>
      <dsp:spPr>
        <a:xfrm rot="5400000">
          <a:off x="3638076" y="583234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604502"/>
        <a:ext cx="153127" cy="148875"/>
      </dsp:txXfrm>
    </dsp:sp>
    <dsp:sp modelId="{D9825786-BE78-4D21-BE04-767AB92F6EAF}">
      <dsp:nvSpPr>
        <dsp:cNvPr id="0" name=""/>
        <dsp:cNvSpPr/>
      </dsp:nvSpPr>
      <dsp:spPr>
        <a:xfrm>
          <a:off x="1071475" y="852627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개념적 설계 </a:t>
          </a:r>
          <a:r>
            <a:rPr lang="en-US" altLang="ko-KR" sz="1600" kern="1200" dirty="0" smtClean="0"/>
            <a:t>(E-R</a:t>
          </a:r>
          <a:r>
            <a:rPr lang="ko-KR" altLang="en-US" sz="1600" kern="1200" dirty="0" smtClean="0"/>
            <a:t>다이어그램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1088086" y="869238"/>
        <a:ext cx="5312659" cy="533920"/>
      </dsp:txXfrm>
    </dsp:sp>
    <dsp:sp modelId="{D322384F-9F84-40D6-8360-4B4CADC3B524}">
      <dsp:nvSpPr>
        <dsp:cNvPr id="0" name=""/>
        <dsp:cNvSpPr/>
      </dsp:nvSpPr>
      <dsp:spPr>
        <a:xfrm rot="5400000">
          <a:off x="3638076" y="1433947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1455215"/>
        <a:ext cx="153127" cy="148875"/>
      </dsp:txXfrm>
    </dsp:sp>
    <dsp:sp modelId="{A796DAFF-825C-45AE-8986-6D587C1BC4E7}">
      <dsp:nvSpPr>
        <dsp:cNvPr id="0" name=""/>
        <dsp:cNvSpPr/>
      </dsp:nvSpPr>
      <dsp:spPr>
        <a:xfrm>
          <a:off x="1071475" y="1703340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논리적 설계</a:t>
          </a:r>
          <a:endParaRPr lang="ko-KR" altLang="en-US" sz="1600" kern="1200" dirty="0"/>
        </a:p>
      </dsp:txBody>
      <dsp:txXfrm>
        <a:off x="1088086" y="1719951"/>
        <a:ext cx="5312659" cy="533920"/>
      </dsp:txXfrm>
    </dsp:sp>
    <dsp:sp modelId="{56B0830F-B0B7-4329-BCA2-65B3ED537178}">
      <dsp:nvSpPr>
        <dsp:cNvPr id="0" name=""/>
        <dsp:cNvSpPr/>
      </dsp:nvSpPr>
      <dsp:spPr>
        <a:xfrm rot="5400000">
          <a:off x="3638076" y="2284661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2305929"/>
        <a:ext cx="153127" cy="148875"/>
      </dsp:txXfrm>
    </dsp:sp>
    <dsp:sp modelId="{4621F9ED-47AF-4849-81BC-21CDF39380E4}">
      <dsp:nvSpPr>
        <dsp:cNvPr id="0" name=""/>
        <dsp:cNvSpPr/>
      </dsp:nvSpPr>
      <dsp:spPr>
        <a:xfrm>
          <a:off x="1071475" y="2554053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물리적 설계</a:t>
          </a:r>
          <a:endParaRPr lang="ko-KR" altLang="en-US" sz="1600" kern="1200" dirty="0"/>
        </a:p>
      </dsp:txBody>
      <dsp:txXfrm>
        <a:off x="1088086" y="2570664"/>
        <a:ext cx="5312659" cy="533920"/>
      </dsp:txXfrm>
    </dsp:sp>
    <dsp:sp modelId="{EEF91418-159F-40E1-A133-3241E6B8A260}">
      <dsp:nvSpPr>
        <dsp:cNvPr id="0" name=""/>
        <dsp:cNvSpPr/>
      </dsp:nvSpPr>
      <dsp:spPr>
        <a:xfrm rot="5400000">
          <a:off x="3638076" y="3135374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3156642"/>
        <a:ext cx="153127" cy="148875"/>
      </dsp:txXfrm>
    </dsp:sp>
    <dsp:sp modelId="{80BAED3A-5E4D-460B-9EAC-4277BDD92CDA}">
      <dsp:nvSpPr>
        <dsp:cNvPr id="0" name=""/>
        <dsp:cNvSpPr/>
      </dsp:nvSpPr>
      <dsp:spPr>
        <a:xfrm>
          <a:off x="1071475" y="3404766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보안 설계</a:t>
          </a:r>
          <a:r>
            <a:rPr lang="en-US" altLang="ko-KR" sz="1600" kern="1200" dirty="0" smtClean="0"/>
            <a:t>(</a:t>
          </a:r>
          <a:r>
            <a:rPr lang="ko-KR" altLang="en-US" sz="1600" kern="1200" dirty="0" smtClean="0"/>
            <a:t>사용자의 권한 설정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1088086" y="3421377"/>
        <a:ext cx="5312659" cy="533920"/>
      </dsp:txXfrm>
    </dsp:sp>
    <dsp:sp modelId="{57E852E5-BDAA-4279-B11F-FD007CD51060}">
      <dsp:nvSpPr>
        <dsp:cNvPr id="0" name=""/>
        <dsp:cNvSpPr/>
      </dsp:nvSpPr>
      <dsp:spPr>
        <a:xfrm rot="5400000">
          <a:off x="3638076" y="3986087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4007355"/>
        <a:ext cx="153127" cy="148875"/>
      </dsp:txXfrm>
    </dsp:sp>
    <dsp:sp modelId="{0F08C301-A8B6-470A-88DF-0CFE700EE1A5}">
      <dsp:nvSpPr>
        <dsp:cNvPr id="0" name=""/>
        <dsp:cNvSpPr/>
      </dsp:nvSpPr>
      <dsp:spPr>
        <a:xfrm>
          <a:off x="1071475" y="4255479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데이터베이스 생성 계획 및 생성</a:t>
          </a:r>
          <a:endParaRPr lang="ko-KR" altLang="en-US" sz="16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88086" y="4272090"/>
        <a:ext cx="5312659" cy="53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오브젝트 </a:t>
            </a:r>
            <a:r>
              <a:rPr lang="ko-KR" altLang="en-US" b="1" dirty="0" smtClean="0"/>
              <a:t>생성 계획 및 생성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532188536"/>
              </p:ext>
            </p:extLst>
          </p:nvPr>
        </p:nvGraphicFramePr>
        <p:xfrm>
          <a:off x="827584" y="1124744"/>
          <a:ext cx="748883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데이터베이스 생성 계획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05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520940" cy="548640"/>
          </a:xfrm>
        </p:spPr>
        <p:txBody>
          <a:bodyPr/>
          <a:lstStyle/>
          <a:p>
            <a:r>
              <a:rPr lang="ko-KR" altLang="en-US" b="1" dirty="0" smtClean="0"/>
              <a:t>데이터베이스 요구사항 분석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6273" y="1124745"/>
            <a:ext cx="7520940" cy="43204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0" dirty="0" smtClean="0"/>
              <a:t>데이터베이스 구축이 필요한 곳의 업무를 분석한다</a:t>
            </a:r>
            <a:r>
              <a:rPr lang="en-US" altLang="ko-KR" sz="2000" b="0" dirty="0" smtClean="0"/>
              <a:t>.</a:t>
            </a:r>
            <a:endParaRPr lang="ko-KR" altLang="en-US" sz="2000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90006"/>
              </p:ext>
            </p:extLst>
          </p:nvPr>
        </p:nvGraphicFramePr>
        <p:xfrm>
          <a:off x="323529" y="1745180"/>
          <a:ext cx="8496943" cy="3772052"/>
        </p:xfrm>
        <a:graphic>
          <a:graphicData uri="http://schemas.openxmlformats.org/drawingml/2006/table">
            <a:tbl>
              <a:tblPr/>
              <a:tblGrid>
                <a:gridCol w="12241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17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405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405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4667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r>
                        <a:rPr 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en-US" sz="18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데이터베이스</a:t>
                      </a:r>
                      <a:endParaRPr lang="ko-KR" altLang="en-US" sz="18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작성일시</a:t>
                      </a:r>
                      <a:endParaRPr lang="ko-KR" altLang="en-US" sz="18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2018.9.20</a:t>
                      </a:r>
                      <a:endParaRPr lang="en-US" sz="18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8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김나은</a:t>
                      </a:r>
                      <a:endParaRPr lang="ko-KR" altLang="en-US" sz="18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2260"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회사에는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사원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프로젝트에 대한 정보가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필요하다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 정보에는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사원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소속부서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입사일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봉급이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 정보에는 부서번호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위치가 있다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사원은 부서에 소속되어 있다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정보에는 프로젝트 번호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2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시작날짜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종료날짜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구성원이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사원은 여러 프로젝트에 참여할 수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6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1520" y="5145859"/>
            <a:ext cx="4320480" cy="822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265523" y="1787450"/>
            <a:ext cx="725944" cy="6307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224158" y="2686427"/>
            <a:ext cx="857622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982548" y="1484784"/>
            <a:ext cx="1332818" cy="575837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소속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368174" y="2861247"/>
            <a:ext cx="857622" cy="28766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1816325" y="2949227"/>
            <a:ext cx="625495" cy="59507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74814" y="2499279"/>
            <a:ext cx="847000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직급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25596" y="3067184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성별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44197" y="3503874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입사일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97677" y="1900298"/>
            <a:ext cx="1080000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소속부서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42688" y="1780056"/>
            <a:ext cx="1080000" cy="352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400" b="1" u="sng" dirty="0" smtClean="0">
                <a:ln w="0">
                  <a:noFill/>
                </a:ln>
                <a:solidFill>
                  <a:schemeClr val="tx1"/>
                </a:solidFill>
              </a:rPr>
              <a:t>사원번호</a:t>
            </a:r>
            <a:endParaRPr lang="ko-KR" altLang="en-US" sz="1400" b="1" u="sng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59406" y="2232592"/>
            <a:ext cx="766390" cy="26668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58315" y="2125337"/>
            <a:ext cx="28931" cy="24823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6930831" y="2055049"/>
            <a:ext cx="373164" cy="25031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829456" y="2385993"/>
            <a:ext cx="847000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위치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303995" y="1878732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부서명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967994" y="1634793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u="sng" dirty="0" smtClean="0">
                <a:ln w="0">
                  <a:noFill/>
                </a:ln>
                <a:solidFill>
                  <a:schemeClr val="tx1"/>
                </a:solidFill>
              </a:rPr>
              <a:t>부서번호</a:t>
            </a:r>
            <a:endParaRPr lang="ko-KR" altLang="en-US" sz="1400" b="1" u="sng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7288750" y="2629800"/>
            <a:ext cx="557746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587235" y="1995424"/>
            <a:ext cx="28931" cy="24823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39" idx="1"/>
          </p:cNvCxnSpPr>
          <p:nvPr/>
        </p:nvCxnSpPr>
        <p:spPr>
          <a:xfrm flipH="1" flipV="1">
            <a:off x="3285350" y="2949228"/>
            <a:ext cx="847403" cy="992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315366" y="1772702"/>
            <a:ext cx="847322" cy="7265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419142" y="3938350"/>
            <a:ext cx="768210" cy="18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971886" y="2249453"/>
            <a:ext cx="1358843" cy="62571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부서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39" name="다이아몬드 38"/>
          <p:cNvSpPr/>
          <p:nvPr/>
        </p:nvSpPr>
        <p:spPr>
          <a:xfrm>
            <a:off x="4132753" y="3653787"/>
            <a:ext cx="1332818" cy="575837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/>
                <a:solidFill>
                  <a:schemeClr val="tx1"/>
                </a:solidFill>
              </a:rPr>
              <a:t>참여</a:t>
            </a:r>
            <a:endParaRPr lang="ko-KR" altLang="en-US" sz="14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225801" y="3643868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봉급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2738448" y="2999286"/>
            <a:ext cx="17127" cy="63553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5967994" y="4558463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종료날짜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476944" y="4379205"/>
            <a:ext cx="1057428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 smtClean="0">
                <a:ln w="0">
                  <a:noFill/>
                </a:ln>
                <a:solidFill>
                  <a:schemeClr val="tx1"/>
                </a:solidFill>
              </a:rPr>
              <a:t>PM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649894" y="3589072"/>
            <a:ext cx="1386602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u="sng" dirty="0" smtClean="0">
                <a:ln w="0">
                  <a:noFill/>
                </a:ln>
                <a:solidFill>
                  <a:schemeClr val="tx1"/>
                </a:solidFill>
              </a:rPr>
              <a:t>프로젝트번호</a:t>
            </a:r>
            <a:endParaRPr lang="ko-KR" altLang="en-US" sz="1400" b="1" u="sng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6587235" y="4254046"/>
            <a:ext cx="3996" cy="30147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7417579" y="3765389"/>
            <a:ext cx="232315" cy="17643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7276158" y="5084879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시작날짜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456995" y="3053822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err="1" smtClean="0">
                <a:ln w="0">
                  <a:noFill/>
                </a:ln>
                <a:solidFill>
                  <a:schemeClr val="tx1"/>
                </a:solidFill>
              </a:rPr>
              <a:t>프로젝트명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H="1">
            <a:off x="6885099" y="3406456"/>
            <a:ext cx="168346" cy="20922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273244" y="4207384"/>
            <a:ext cx="288670" cy="24863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7139728" y="4254680"/>
            <a:ext cx="382002" cy="85250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10476" y="5286938"/>
            <a:ext cx="4002568" cy="540000"/>
            <a:chOff x="474813" y="5380621"/>
            <a:chExt cx="4002568" cy="540000"/>
          </a:xfrm>
        </p:grpSpPr>
        <p:sp>
          <p:nvSpPr>
            <p:cNvPr id="50" name="직사각형 49"/>
            <p:cNvSpPr/>
            <p:nvPr/>
          </p:nvSpPr>
          <p:spPr>
            <a:xfrm>
              <a:off x="474813" y="5380621"/>
              <a:ext cx="126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 w="0">
                    <a:noFill/>
                  </a:ln>
                  <a:solidFill>
                    <a:schemeClr val="tx1"/>
                  </a:solidFill>
                </a:rPr>
                <a:t>개체</a:t>
              </a:r>
              <a:endParaRPr lang="ko-KR" altLang="en-US" sz="1400" b="1" dirty="0">
                <a:ln w="0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846097" y="5380621"/>
              <a:ext cx="126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 w="0">
                    <a:noFill/>
                  </a:ln>
                  <a:solidFill>
                    <a:schemeClr val="tx1"/>
                  </a:solidFill>
                </a:rPr>
                <a:t>속성</a:t>
              </a:r>
              <a:endParaRPr lang="ko-KR" altLang="en-US" sz="1400" b="1" dirty="0">
                <a:ln w="0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55" name="순서도: 판단 54"/>
            <p:cNvSpPr/>
            <p:nvPr/>
          </p:nvSpPr>
          <p:spPr>
            <a:xfrm>
              <a:off x="3217381" y="5380621"/>
              <a:ext cx="1260000" cy="540000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400" b="1" dirty="0" smtClean="0">
                  <a:ln w="0">
                    <a:noFill/>
                  </a:ln>
                  <a:solidFill>
                    <a:schemeClr val="tx1"/>
                  </a:solidFill>
                </a:rPr>
                <a:t>관계</a:t>
              </a:r>
              <a:endParaRPr lang="ko-KR" altLang="en-US" sz="1400" b="1" dirty="0">
                <a:ln w="0">
                  <a:noFill/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057094" y="2373571"/>
            <a:ext cx="1657921" cy="625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사원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058736" y="3628965"/>
            <a:ext cx="1358843" cy="62571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프로젝트</a:t>
            </a:r>
            <a:endParaRPr lang="en-US" altLang="ko-KR" sz="1400" b="1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5571" y="16347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430364" y="163479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540896" y="351106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78252" y="33414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8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개념적 설계 </a:t>
            </a:r>
            <a:r>
              <a:rPr lang="en-US" altLang="ko-KR" b="1" dirty="0" smtClean="0"/>
              <a:t>(E-R </a:t>
            </a:r>
            <a:r>
              <a:rPr lang="ko-KR" altLang="en-US" b="1" dirty="0" smtClean="0"/>
              <a:t>다이어그램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3230" y="477652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도형의 의미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8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사원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사원번</a:t>
            </a:r>
            <a:r>
              <a:rPr lang="ko-KR" altLang="en-US" sz="2000" u="sng" dirty="0"/>
              <a:t>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부서번</a:t>
            </a:r>
            <a:r>
              <a:rPr lang="ko-KR" altLang="en-US" sz="2000" dirty="0"/>
              <a:t>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직급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성별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입사일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봉급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부서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부서번호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부서명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위치</a:t>
            </a:r>
            <a:r>
              <a:rPr lang="en-US" altLang="ko-KR" sz="2000" dirty="0" smtClean="0"/>
              <a:t>) </a:t>
            </a:r>
          </a:p>
          <a:p>
            <a:r>
              <a:rPr lang="ko-KR" altLang="en-US" sz="2000" dirty="0" smtClean="0"/>
              <a:t>프로젝트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프로젝트번호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프로젝트명</a:t>
            </a:r>
            <a:r>
              <a:rPr lang="en-US" altLang="ko-KR" sz="2000" dirty="0" smtClean="0"/>
              <a:t>, PM, </a:t>
            </a:r>
            <a:r>
              <a:rPr lang="ko-KR" altLang="en-US" sz="2000" dirty="0" smtClean="0"/>
              <a:t>시작날짜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종료날짜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사원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사원번</a:t>
            </a:r>
            <a:r>
              <a:rPr lang="ko-KR" altLang="en-US" sz="1800" b="0" dirty="0"/>
              <a:t>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부서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프로젝트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프로젝트번호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사원 테이블의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</a:t>
            </a:r>
            <a:r>
              <a:rPr lang="ko-KR" altLang="en-US" sz="1800" b="0" dirty="0" smtClean="0"/>
              <a:t>는 부서 테이블의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</a:t>
            </a:r>
            <a:r>
              <a:rPr lang="ko-KR" altLang="en-US" sz="1800" b="0" dirty="0" smtClean="0"/>
              <a:t>를</a:t>
            </a:r>
            <a:r>
              <a:rPr lang="en-US" altLang="ko-KR" sz="1800" b="0" dirty="0" smtClean="0"/>
              <a:t/>
            </a:r>
            <a:br>
              <a:rPr lang="en-US" altLang="ko-KR" sz="1800" b="0" dirty="0" smtClean="0"/>
            </a:br>
            <a:r>
              <a:rPr lang="ko-KR" altLang="en-US" sz="1800" b="0" dirty="0" smtClean="0"/>
              <a:t>참조하는 </a:t>
            </a:r>
            <a:r>
              <a:rPr lang="ko-KR" altLang="en-US" sz="1800" b="0" dirty="0" err="1" smtClean="0">
                <a:solidFill>
                  <a:srgbClr val="FF0000"/>
                </a:solidFill>
              </a:rPr>
              <a:t>외래키</a:t>
            </a:r>
            <a:r>
              <a:rPr lang="ko-KR" altLang="en-US" sz="1800" b="0" dirty="0" err="1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sz="1800" b="0" dirty="0" smtClean="0"/>
              <a:t>프로젝트 테이블의 </a:t>
            </a:r>
            <a:r>
              <a:rPr lang="en-US" altLang="ko-KR" sz="1800" b="0" dirty="0" smtClean="0"/>
              <a:t>‘PM’</a:t>
            </a:r>
            <a:r>
              <a:rPr lang="ko-KR" altLang="en-US" sz="1800" b="0" dirty="0" smtClean="0"/>
              <a:t>은 사원 테이블의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사원번</a:t>
            </a:r>
            <a:r>
              <a:rPr lang="ko-KR" altLang="en-US" sz="1800" b="0" dirty="0"/>
              <a:t>호</a:t>
            </a:r>
            <a:r>
              <a:rPr lang="en-US" altLang="ko-KR" sz="1800" b="0" dirty="0" smtClean="0"/>
              <a:t>’</a:t>
            </a:r>
            <a:r>
              <a:rPr lang="ko-KR" altLang="en-US" sz="1800" b="0" dirty="0" smtClean="0"/>
              <a:t>를</a:t>
            </a:r>
            <a:r>
              <a:rPr lang="en-US" altLang="ko-KR" sz="1800" b="0" dirty="0" smtClean="0"/>
              <a:t/>
            </a:r>
            <a:br>
              <a:rPr lang="en-US" altLang="ko-KR" sz="1800" b="0" dirty="0" smtClean="0"/>
            </a:br>
            <a:r>
              <a:rPr lang="ko-KR" altLang="en-US" sz="1800" b="0" dirty="0"/>
              <a:t>참조하는 </a:t>
            </a:r>
            <a:r>
              <a:rPr lang="ko-KR" altLang="en-US" sz="1800" b="0" dirty="0" err="1">
                <a:solidFill>
                  <a:srgbClr val="FF0000"/>
                </a:solidFill>
              </a:rPr>
              <a:t>외래키</a:t>
            </a:r>
            <a:r>
              <a:rPr lang="ko-KR" altLang="en-US" sz="1800" b="0" dirty="0" err="1"/>
              <a:t>이다</a:t>
            </a:r>
            <a:r>
              <a:rPr lang="en-US" altLang="ko-KR" sz="1800" b="0" dirty="0" smtClean="0"/>
              <a:t>.</a:t>
            </a:r>
            <a:endParaRPr lang="en-US" altLang="ko-KR" sz="1800" b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개념적 설계 분</a:t>
            </a:r>
            <a:r>
              <a:rPr lang="ko-KR" altLang="en-US" b="1" dirty="0"/>
              <a:t>석</a:t>
            </a:r>
          </a:p>
        </p:txBody>
      </p:sp>
    </p:spTree>
    <p:extLst>
      <p:ext uri="{BB962C8B-B14F-4D97-AF65-F5344CB8AC3E}">
        <p14:creationId xmlns:p14="http://schemas.microsoft.com/office/powerpoint/2010/main" val="28370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147579"/>
              </p:ext>
            </p:extLst>
          </p:nvPr>
        </p:nvGraphicFramePr>
        <p:xfrm>
          <a:off x="618070" y="1627580"/>
          <a:ext cx="7907860" cy="4177683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="" xmlns:a16="http://schemas.microsoft.com/office/drawing/2014/main" val="3059391098"/>
                    </a:ext>
                  </a:extLst>
                </a:gridCol>
                <a:gridCol w="1433650">
                  <a:extLst>
                    <a:ext uri="{9D8B030D-6E8A-4147-A177-3AD203B41FA5}">
                      <a16:colId xmlns="" xmlns:a16="http://schemas.microsoft.com/office/drawing/2014/main" val="63616329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3005780377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1958512848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249782242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3573534135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238738017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896304207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827280344"/>
                    </a:ext>
                  </a:extLst>
                </a:gridCol>
                <a:gridCol w="222534">
                  <a:extLst>
                    <a:ext uri="{9D8B030D-6E8A-4147-A177-3AD203B41FA5}">
                      <a16:colId xmlns="" xmlns:a16="http://schemas.microsoft.com/office/drawing/2014/main" val="907563326"/>
                    </a:ext>
                  </a:extLst>
                </a:gridCol>
                <a:gridCol w="497546">
                  <a:extLst>
                    <a:ext uri="{9D8B030D-6E8A-4147-A177-3AD203B41FA5}">
                      <a16:colId xmlns="" xmlns:a16="http://schemas.microsoft.com/office/drawing/2014/main" val="1860022511"/>
                    </a:ext>
                  </a:extLst>
                </a:gridCol>
                <a:gridCol w="857586">
                  <a:extLst>
                    <a:ext uri="{9D8B030D-6E8A-4147-A177-3AD203B41FA5}">
                      <a16:colId xmlns="" xmlns:a16="http://schemas.microsoft.com/office/drawing/2014/main" val="2757302848"/>
                    </a:ext>
                  </a:extLst>
                </a:gridCol>
              </a:tblGrid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테이블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2018.OO.OO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84376662"/>
                  </a:ext>
                </a:extLst>
              </a:tr>
              <a:tr h="46418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데이터베이스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company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부서 테이블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9198634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UQ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PK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CHECK</a:t>
                      </a:r>
                      <a:endParaRPr lang="en-US" altLang="ko-KR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7602821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dept_no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VARCHAR2(15)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부서번호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2954621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dept_name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VARCHAR2(30)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부서명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459352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dept_location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</a:t>
                      </a: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(50</a:t>
                      </a: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위치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08705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75289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31701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6186511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각</a:t>
            </a:r>
            <a:r>
              <a:rPr lang="en-US" altLang="ko-KR" smtClean="0"/>
              <a:t> </a:t>
            </a:r>
            <a:r>
              <a:rPr lang="ko-KR" altLang="en-US" smtClean="0"/>
              <a:t>개체에 대한 상세사항을 설계한다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252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559574"/>
              </p:ext>
            </p:extLst>
          </p:nvPr>
        </p:nvGraphicFramePr>
        <p:xfrm>
          <a:off x="618070" y="1627580"/>
          <a:ext cx="7907860" cy="4177683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="" xmlns:a16="http://schemas.microsoft.com/office/drawing/2014/main" val="3059391098"/>
                    </a:ext>
                  </a:extLst>
                </a:gridCol>
                <a:gridCol w="1433650">
                  <a:extLst>
                    <a:ext uri="{9D8B030D-6E8A-4147-A177-3AD203B41FA5}">
                      <a16:colId xmlns="" xmlns:a16="http://schemas.microsoft.com/office/drawing/2014/main" val="63616329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3005780377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1958512848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249782242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3573534135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238738017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896304207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827280344"/>
                    </a:ext>
                  </a:extLst>
                </a:gridCol>
                <a:gridCol w="222534">
                  <a:extLst>
                    <a:ext uri="{9D8B030D-6E8A-4147-A177-3AD203B41FA5}">
                      <a16:colId xmlns="" xmlns:a16="http://schemas.microsoft.com/office/drawing/2014/main" val="907563326"/>
                    </a:ext>
                  </a:extLst>
                </a:gridCol>
                <a:gridCol w="497546">
                  <a:extLst>
                    <a:ext uri="{9D8B030D-6E8A-4147-A177-3AD203B41FA5}">
                      <a16:colId xmlns="" xmlns:a16="http://schemas.microsoft.com/office/drawing/2014/main" val="1860022511"/>
                    </a:ext>
                  </a:extLst>
                </a:gridCol>
                <a:gridCol w="857586">
                  <a:extLst>
                    <a:ext uri="{9D8B030D-6E8A-4147-A177-3AD203B41FA5}">
                      <a16:colId xmlns="" xmlns:a16="http://schemas.microsoft.com/office/drawing/2014/main" val="2757302848"/>
                    </a:ext>
                  </a:extLst>
                </a:gridCol>
              </a:tblGrid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테이블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employee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2018.OO.OO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84376662"/>
                  </a:ext>
                </a:extLst>
              </a:tr>
              <a:tr h="46418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데이터베이스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company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사원 테이블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9198634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UQ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PK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CHECK</a:t>
                      </a:r>
                      <a:endParaRPr lang="en-US" altLang="ko-KR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7602821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emp_no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사원번호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2954621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dept_no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VARCHAR2(15</a:t>
                      </a: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소속부서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459352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position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CHAR</a:t>
                      </a: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(20</a:t>
                      </a: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직급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08705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gender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CHAR</a:t>
                      </a: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(10</a:t>
                      </a: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성별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75289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hire-date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입사일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31701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salary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봉급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6186511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각</a:t>
            </a:r>
            <a:r>
              <a:rPr lang="en-US" altLang="ko-KR" smtClean="0"/>
              <a:t> </a:t>
            </a:r>
            <a:r>
              <a:rPr lang="ko-KR" altLang="en-US" smtClean="0"/>
              <a:t>개체에 대한 상세사항을 설계한다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724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841639"/>
              </p:ext>
            </p:extLst>
          </p:nvPr>
        </p:nvGraphicFramePr>
        <p:xfrm>
          <a:off x="618070" y="1627580"/>
          <a:ext cx="7907860" cy="4177683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="" xmlns:a16="http://schemas.microsoft.com/office/drawing/2014/main" val="3059391098"/>
                    </a:ext>
                  </a:extLst>
                </a:gridCol>
                <a:gridCol w="1433650">
                  <a:extLst>
                    <a:ext uri="{9D8B030D-6E8A-4147-A177-3AD203B41FA5}">
                      <a16:colId xmlns="" xmlns:a16="http://schemas.microsoft.com/office/drawing/2014/main" val="63616329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3005780377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1958512848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249782242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3573534135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238738017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896304207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827280344"/>
                    </a:ext>
                  </a:extLst>
                </a:gridCol>
                <a:gridCol w="222534">
                  <a:extLst>
                    <a:ext uri="{9D8B030D-6E8A-4147-A177-3AD203B41FA5}">
                      <a16:colId xmlns="" xmlns:a16="http://schemas.microsoft.com/office/drawing/2014/main" val="907563326"/>
                    </a:ext>
                  </a:extLst>
                </a:gridCol>
                <a:gridCol w="497546">
                  <a:extLst>
                    <a:ext uri="{9D8B030D-6E8A-4147-A177-3AD203B41FA5}">
                      <a16:colId xmlns="" xmlns:a16="http://schemas.microsoft.com/office/drawing/2014/main" val="1860022511"/>
                    </a:ext>
                  </a:extLst>
                </a:gridCol>
                <a:gridCol w="857586">
                  <a:extLst>
                    <a:ext uri="{9D8B030D-6E8A-4147-A177-3AD203B41FA5}">
                      <a16:colId xmlns="" xmlns:a16="http://schemas.microsoft.com/office/drawing/2014/main" val="2757302848"/>
                    </a:ext>
                  </a:extLst>
                </a:gridCol>
              </a:tblGrid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테이블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project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2018.OO.OO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84376662"/>
                  </a:ext>
                </a:extLst>
              </a:tr>
              <a:tr h="46418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데이터베이스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company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프로젝트 테이블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9198634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UQ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PK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CHECK</a:t>
                      </a:r>
                      <a:endParaRPr lang="en-US" altLang="ko-KR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7602821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pjt_no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프로젝트번호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2954621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pjt_name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VARCHAR2(100)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프로젝트명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459352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pjt_manager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PM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08705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pjt_start_date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DATE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시작날짜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75289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pjt_end_date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DATE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종료날짜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31701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6186511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각</a:t>
            </a:r>
            <a:r>
              <a:rPr lang="en-US" altLang="ko-KR" smtClean="0"/>
              <a:t> </a:t>
            </a:r>
            <a:r>
              <a:rPr lang="ko-KR" altLang="en-US" smtClean="0"/>
              <a:t>개체에 대한 상세사항을 설계한다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989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56619</TotalTime>
  <Words>454</Words>
  <Application>Microsoft Office PowerPoint</Application>
  <PresentationFormat>화면 슬라이드 쇼(4:3)</PresentationFormat>
  <Paragraphs>212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각</vt:lpstr>
      <vt:lpstr>오브젝트 생성 계획 및 생성</vt:lpstr>
      <vt:lpstr>PowerPoint 프레젠테이션</vt:lpstr>
      <vt:lpstr>데이터베이스 요구사항 분석</vt:lpstr>
      <vt:lpstr>PowerPoint 프레젠테이션</vt:lpstr>
      <vt:lpstr>개념적 설계 분석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Windows 사용자</cp:lastModifiedBy>
  <cp:revision>336</cp:revision>
  <dcterms:created xsi:type="dcterms:W3CDTF">2018-05-10T00:35:19Z</dcterms:created>
  <dcterms:modified xsi:type="dcterms:W3CDTF">2020-04-30T07:23:52Z</dcterms:modified>
</cp:coreProperties>
</file>