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 id="2147483657" r:id="rId2"/>
    <p:sldMasterId id="2147483658" r:id="rId3"/>
  </p:sldMasterIdLst>
  <p:notesMasterIdLst>
    <p:notesMasterId r:id="rId29"/>
  </p:notesMasterIdLst>
  <p:sldIdLst>
    <p:sldId id="256" r:id="rId4"/>
    <p:sldId id="257" r:id="rId5"/>
    <p:sldId id="258" r:id="rId6"/>
    <p:sldId id="552" r:id="rId7"/>
    <p:sldId id="542" r:id="rId8"/>
    <p:sldId id="541" r:id="rId9"/>
    <p:sldId id="259" r:id="rId10"/>
    <p:sldId id="260" r:id="rId11"/>
    <p:sldId id="543" r:id="rId12"/>
    <p:sldId id="544" r:id="rId13"/>
    <p:sldId id="261" r:id="rId14"/>
    <p:sldId id="553" r:id="rId15"/>
    <p:sldId id="262" r:id="rId16"/>
    <p:sldId id="304" r:id="rId17"/>
    <p:sldId id="305" r:id="rId18"/>
    <p:sldId id="370" r:id="rId19"/>
    <p:sldId id="545" r:id="rId20"/>
    <p:sldId id="548" r:id="rId21"/>
    <p:sldId id="550" r:id="rId22"/>
    <p:sldId id="549" r:id="rId23"/>
    <p:sldId id="554" r:id="rId24"/>
    <p:sldId id="263" r:id="rId25"/>
    <p:sldId id="546" r:id="rId26"/>
    <p:sldId id="547" r:id="rId27"/>
    <p:sldId id="278" r:id="rId28"/>
  </p:sldIdLst>
  <p:sldSz cx="12192000" cy="6858000"/>
  <p:notesSz cx="6858000" cy="9144000"/>
  <p:embeddedFontLst>
    <p:embeddedFont>
      <p:font typeface="Corbel" pitchFamily="34" charset="0"/>
      <p:regular r:id="rId30"/>
      <p:bold r:id="rId31"/>
      <p:italic r:id="rId32"/>
      <p:boldItalic r:id="rId33"/>
    </p:embeddedFont>
    <p:embeddedFont>
      <p:font typeface="Calibri" pitchFamily="34" charset="0"/>
      <p:regular r:id="rId34"/>
      <p:bold r:id="rId35"/>
      <p:italic r:id="rId36"/>
      <p:boldItalic r:id="rId37"/>
    </p:embeddedFont>
    <p:embeddedFont>
      <p:font typeface="Candara"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2D200454-40CA-4A62-9FC3-DE9A4176ACB9}">
      <p15:notesGuideLst xmlns:p15="http://schemas.microsoft.com/office/powerpoint/2012/main"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43BAC-F9E7-4F5B-8501-31309DE6DB8F}" type="doc">
      <dgm:prSet loTypeId="urn:microsoft.com/office/officeart/2005/8/layout/process1" loCatId="process" qsTypeId="urn:microsoft.com/office/officeart/2005/8/quickstyle/simple3" qsCatId="simple" csTypeId="urn:microsoft.com/office/officeart/2005/8/colors/colorful1#1" csCatId="colorful" phldr="1"/>
      <dgm:spPr/>
    </dgm:pt>
    <dgm:pt modelId="{0C2FBB9F-05BB-4EC0-84CC-F0A747EDBA55}">
      <dgm:prSet phldrT="[Text]"/>
      <dgm:spPr/>
      <dgm:t>
        <a:bodyPr/>
        <a:lstStyle/>
        <a:p>
          <a:r>
            <a:rPr lang="en-IN" dirty="0"/>
            <a:t>Churn rate – 8%</a:t>
          </a:r>
        </a:p>
      </dgm:t>
    </dgm:pt>
    <dgm:pt modelId="{453CD03E-6EA9-4170-8C20-A99C289210EA}" type="parTrans" cxnId="{D36E09D1-109D-4CC3-9643-C977F9540970}">
      <dgm:prSet/>
      <dgm:spPr/>
      <dgm:t>
        <a:bodyPr/>
        <a:lstStyle/>
        <a:p>
          <a:endParaRPr lang="en-IN"/>
        </a:p>
      </dgm:t>
    </dgm:pt>
    <dgm:pt modelId="{111165F4-694E-4F29-BA5A-628DD26C19B6}" type="sibTrans" cxnId="{D36E09D1-109D-4CC3-9643-C977F9540970}">
      <dgm:prSet/>
      <dgm:spPr/>
      <dgm:t>
        <a:bodyPr/>
        <a:lstStyle/>
        <a:p>
          <a:endParaRPr lang="en-IN"/>
        </a:p>
      </dgm:t>
    </dgm:pt>
    <dgm:pt modelId="{26BF4D8B-9C69-4AC5-BCE4-1B282B2DD511}">
      <dgm:prSet phldrT="[Text]"/>
      <dgm:spPr/>
      <dgm:t>
        <a:bodyPr/>
        <a:lstStyle/>
        <a:p>
          <a:r>
            <a:rPr lang="en-IN" dirty="0"/>
            <a:t>Model predicts that no one churns</a:t>
          </a:r>
        </a:p>
      </dgm:t>
    </dgm:pt>
    <dgm:pt modelId="{72B695E9-C93C-478B-9E71-7387D0A3DD7C}" type="parTrans" cxnId="{5B80A462-ABA9-4D62-B76A-AE7005E86A37}">
      <dgm:prSet/>
      <dgm:spPr/>
      <dgm:t>
        <a:bodyPr/>
        <a:lstStyle/>
        <a:p>
          <a:endParaRPr lang="en-IN"/>
        </a:p>
      </dgm:t>
    </dgm:pt>
    <dgm:pt modelId="{EB4571D4-800E-4F3B-9F09-86BFDEA0BC1A}" type="sibTrans" cxnId="{5B80A462-ABA9-4D62-B76A-AE7005E86A37}">
      <dgm:prSet/>
      <dgm:spPr/>
      <dgm:t>
        <a:bodyPr/>
        <a:lstStyle/>
        <a:p>
          <a:endParaRPr lang="en-IN"/>
        </a:p>
      </dgm:t>
    </dgm:pt>
    <dgm:pt modelId="{ADABCCA5-392C-4D6D-BC1E-858EC517549A}">
      <dgm:prSet phldrT="[Text]"/>
      <dgm:spPr/>
      <dgm:t>
        <a:bodyPr/>
        <a:lstStyle/>
        <a:p>
          <a:r>
            <a:rPr lang="en-IN" dirty="0"/>
            <a:t>Accuracy – 92%</a:t>
          </a:r>
        </a:p>
      </dgm:t>
    </dgm:pt>
    <dgm:pt modelId="{E633556E-DCA2-4FBA-A2F2-916979696595}" type="parTrans" cxnId="{2E84D9F4-DC8C-45D8-B6B7-6C42DDF228C5}">
      <dgm:prSet/>
      <dgm:spPr/>
      <dgm:t>
        <a:bodyPr/>
        <a:lstStyle/>
        <a:p>
          <a:endParaRPr lang="en-IN"/>
        </a:p>
      </dgm:t>
    </dgm:pt>
    <dgm:pt modelId="{E06AC5E3-DE70-47C3-92E6-D7766767147E}" type="sibTrans" cxnId="{2E84D9F4-DC8C-45D8-B6B7-6C42DDF228C5}">
      <dgm:prSet/>
      <dgm:spPr/>
      <dgm:t>
        <a:bodyPr/>
        <a:lstStyle/>
        <a:p>
          <a:endParaRPr lang="en-IN"/>
        </a:p>
      </dgm:t>
    </dgm:pt>
    <dgm:pt modelId="{D8A4F5AF-890A-4B44-846A-6A046CBB25F7}">
      <dgm:prSet phldrT="[Text]"/>
      <dgm:spPr/>
      <dgm:t>
        <a:bodyPr/>
        <a:lstStyle/>
        <a:p>
          <a:r>
            <a:rPr lang="en-IN" dirty="0"/>
            <a:t># Total customers – 100</a:t>
          </a:r>
          <a:br>
            <a:rPr lang="en-IN" dirty="0"/>
          </a:br>
          <a:r>
            <a:rPr lang="en-IN" dirty="0"/>
            <a:t># of customers who churn - 8</a:t>
          </a:r>
        </a:p>
      </dgm:t>
    </dgm:pt>
    <dgm:pt modelId="{6D2386CD-6081-4357-8024-9856CCE46EC5}" type="parTrans" cxnId="{BCF47A13-3063-4256-9C02-87B1EED319A5}">
      <dgm:prSet/>
      <dgm:spPr/>
      <dgm:t>
        <a:bodyPr/>
        <a:lstStyle/>
        <a:p>
          <a:endParaRPr lang="en-IN"/>
        </a:p>
      </dgm:t>
    </dgm:pt>
    <dgm:pt modelId="{5A4F699B-F841-463A-B232-050BE2BAE5F0}" type="sibTrans" cxnId="{BCF47A13-3063-4256-9C02-87B1EED319A5}">
      <dgm:prSet/>
      <dgm:spPr/>
      <dgm:t>
        <a:bodyPr/>
        <a:lstStyle/>
        <a:p>
          <a:endParaRPr lang="en-IN"/>
        </a:p>
      </dgm:t>
    </dgm:pt>
    <dgm:pt modelId="{441482E9-5D38-47AB-888A-ABC981AFCDFA}">
      <dgm:prSet phldrT="[Text]"/>
      <dgm:spPr/>
      <dgm:t>
        <a:bodyPr/>
        <a:lstStyle/>
        <a:p>
          <a:r>
            <a:rPr lang="en-IN" dirty="0"/>
            <a:t>Misses out critical customers who churn</a:t>
          </a:r>
        </a:p>
      </dgm:t>
    </dgm:pt>
    <dgm:pt modelId="{F4336419-99BC-4D2B-B010-9B6174A9E164}" type="parTrans" cxnId="{A206C42A-9B8E-4DFA-8D90-70AAF559473A}">
      <dgm:prSet/>
      <dgm:spPr/>
      <dgm:t>
        <a:bodyPr/>
        <a:lstStyle/>
        <a:p>
          <a:endParaRPr lang="en-IN"/>
        </a:p>
      </dgm:t>
    </dgm:pt>
    <dgm:pt modelId="{89603B6A-94F7-4DC3-BF45-218E958C4FDD}" type="sibTrans" cxnId="{A206C42A-9B8E-4DFA-8D90-70AAF559473A}">
      <dgm:prSet/>
      <dgm:spPr/>
      <dgm:t>
        <a:bodyPr/>
        <a:lstStyle/>
        <a:p>
          <a:endParaRPr lang="en-IN"/>
        </a:p>
      </dgm:t>
    </dgm:pt>
    <dgm:pt modelId="{4BCE0746-0DC1-4B0D-9620-8AE6D798D372}" type="pres">
      <dgm:prSet presAssocID="{F3643BAC-F9E7-4F5B-8501-31309DE6DB8F}" presName="Name0" presStyleCnt="0">
        <dgm:presLayoutVars>
          <dgm:dir/>
          <dgm:resizeHandles val="exact"/>
        </dgm:presLayoutVars>
      </dgm:prSet>
      <dgm:spPr/>
    </dgm:pt>
    <dgm:pt modelId="{B3BD4E5C-62D9-4E79-9F9E-0EAF2FC3ECF1}" type="pres">
      <dgm:prSet presAssocID="{D8A4F5AF-890A-4B44-846A-6A046CBB25F7}" presName="node" presStyleLbl="node1" presStyleIdx="0" presStyleCnt="5">
        <dgm:presLayoutVars>
          <dgm:bulletEnabled val="1"/>
        </dgm:presLayoutVars>
      </dgm:prSet>
      <dgm:spPr/>
      <dgm:t>
        <a:bodyPr/>
        <a:lstStyle/>
        <a:p>
          <a:endParaRPr lang="en-US"/>
        </a:p>
      </dgm:t>
    </dgm:pt>
    <dgm:pt modelId="{BD64422B-FBA2-40B2-9967-9F08749D9433}" type="pres">
      <dgm:prSet presAssocID="{5A4F699B-F841-463A-B232-050BE2BAE5F0}" presName="sibTrans" presStyleLbl="sibTrans2D1" presStyleIdx="0" presStyleCnt="4"/>
      <dgm:spPr/>
      <dgm:t>
        <a:bodyPr/>
        <a:lstStyle/>
        <a:p>
          <a:endParaRPr lang="en-US"/>
        </a:p>
      </dgm:t>
    </dgm:pt>
    <dgm:pt modelId="{E0ECDD6A-F787-4EA4-9969-9BF6B9A20597}" type="pres">
      <dgm:prSet presAssocID="{5A4F699B-F841-463A-B232-050BE2BAE5F0}" presName="connectorText" presStyleLbl="sibTrans2D1" presStyleIdx="0" presStyleCnt="4"/>
      <dgm:spPr/>
      <dgm:t>
        <a:bodyPr/>
        <a:lstStyle/>
        <a:p>
          <a:endParaRPr lang="en-US"/>
        </a:p>
      </dgm:t>
    </dgm:pt>
    <dgm:pt modelId="{CD307272-CE15-4705-9B8D-4501C50D3080}" type="pres">
      <dgm:prSet presAssocID="{0C2FBB9F-05BB-4EC0-84CC-F0A747EDBA55}" presName="node" presStyleLbl="node1" presStyleIdx="1" presStyleCnt="5">
        <dgm:presLayoutVars>
          <dgm:bulletEnabled val="1"/>
        </dgm:presLayoutVars>
      </dgm:prSet>
      <dgm:spPr/>
      <dgm:t>
        <a:bodyPr/>
        <a:lstStyle/>
        <a:p>
          <a:endParaRPr lang="en-US"/>
        </a:p>
      </dgm:t>
    </dgm:pt>
    <dgm:pt modelId="{9BC4FBF0-1381-4735-948B-8B8F238A1313}" type="pres">
      <dgm:prSet presAssocID="{111165F4-694E-4F29-BA5A-628DD26C19B6}" presName="sibTrans" presStyleLbl="sibTrans2D1" presStyleIdx="1" presStyleCnt="4"/>
      <dgm:spPr/>
      <dgm:t>
        <a:bodyPr/>
        <a:lstStyle/>
        <a:p>
          <a:endParaRPr lang="en-US"/>
        </a:p>
      </dgm:t>
    </dgm:pt>
    <dgm:pt modelId="{8DDF597A-98C9-45FC-BFF4-4145BB22D9EB}" type="pres">
      <dgm:prSet presAssocID="{111165F4-694E-4F29-BA5A-628DD26C19B6}" presName="connectorText" presStyleLbl="sibTrans2D1" presStyleIdx="1" presStyleCnt="4"/>
      <dgm:spPr/>
      <dgm:t>
        <a:bodyPr/>
        <a:lstStyle/>
        <a:p>
          <a:endParaRPr lang="en-US"/>
        </a:p>
      </dgm:t>
    </dgm:pt>
    <dgm:pt modelId="{5338E0FD-5ACB-4E99-95C1-1DB5C895782F}" type="pres">
      <dgm:prSet presAssocID="{26BF4D8B-9C69-4AC5-BCE4-1B282B2DD511}" presName="node" presStyleLbl="node1" presStyleIdx="2" presStyleCnt="5">
        <dgm:presLayoutVars>
          <dgm:bulletEnabled val="1"/>
        </dgm:presLayoutVars>
      </dgm:prSet>
      <dgm:spPr/>
      <dgm:t>
        <a:bodyPr/>
        <a:lstStyle/>
        <a:p>
          <a:endParaRPr lang="en-US"/>
        </a:p>
      </dgm:t>
    </dgm:pt>
    <dgm:pt modelId="{1DCE4C69-E429-4E00-83CF-BA46E5A4725D}" type="pres">
      <dgm:prSet presAssocID="{EB4571D4-800E-4F3B-9F09-86BFDEA0BC1A}" presName="sibTrans" presStyleLbl="sibTrans2D1" presStyleIdx="2" presStyleCnt="4"/>
      <dgm:spPr/>
      <dgm:t>
        <a:bodyPr/>
        <a:lstStyle/>
        <a:p>
          <a:endParaRPr lang="en-US"/>
        </a:p>
      </dgm:t>
    </dgm:pt>
    <dgm:pt modelId="{07DC84F7-DAD3-49F5-8727-9FA30A63C886}" type="pres">
      <dgm:prSet presAssocID="{EB4571D4-800E-4F3B-9F09-86BFDEA0BC1A}" presName="connectorText" presStyleLbl="sibTrans2D1" presStyleIdx="2" presStyleCnt="4"/>
      <dgm:spPr/>
      <dgm:t>
        <a:bodyPr/>
        <a:lstStyle/>
        <a:p>
          <a:endParaRPr lang="en-US"/>
        </a:p>
      </dgm:t>
    </dgm:pt>
    <dgm:pt modelId="{A154FA3C-C1DC-46AF-BEA0-D214884A7A96}" type="pres">
      <dgm:prSet presAssocID="{ADABCCA5-392C-4D6D-BC1E-858EC517549A}" presName="node" presStyleLbl="node1" presStyleIdx="3" presStyleCnt="5">
        <dgm:presLayoutVars>
          <dgm:bulletEnabled val="1"/>
        </dgm:presLayoutVars>
      </dgm:prSet>
      <dgm:spPr/>
      <dgm:t>
        <a:bodyPr/>
        <a:lstStyle/>
        <a:p>
          <a:endParaRPr lang="en-US"/>
        </a:p>
      </dgm:t>
    </dgm:pt>
    <dgm:pt modelId="{B56327F8-24B2-4D62-82AB-4120B2D0BEA0}" type="pres">
      <dgm:prSet presAssocID="{E06AC5E3-DE70-47C3-92E6-D7766767147E}" presName="sibTrans" presStyleLbl="sibTrans2D1" presStyleIdx="3" presStyleCnt="4"/>
      <dgm:spPr/>
      <dgm:t>
        <a:bodyPr/>
        <a:lstStyle/>
        <a:p>
          <a:endParaRPr lang="en-US"/>
        </a:p>
      </dgm:t>
    </dgm:pt>
    <dgm:pt modelId="{3AFE8B07-8200-49F0-A821-909B5B0D1EBF}" type="pres">
      <dgm:prSet presAssocID="{E06AC5E3-DE70-47C3-92E6-D7766767147E}" presName="connectorText" presStyleLbl="sibTrans2D1" presStyleIdx="3" presStyleCnt="4"/>
      <dgm:spPr/>
      <dgm:t>
        <a:bodyPr/>
        <a:lstStyle/>
        <a:p>
          <a:endParaRPr lang="en-US"/>
        </a:p>
      </dgm:t>
    </dgm:pt>
    <dgm:pt modelId="{8CB802E2-A70F-47D9-8257-2C67641FE685}" type="pres">
      <dgm:prSet presAssocID="{441482E9-5D38-47AB-888A-ABC981AFCDFA}" presName="node" presStyleLbl="node1" presStyleIdx="4" presStyleCnt="5">
        <dgm:presLayoutVars>
          <dgm:bulletEnabled val="1"/>
        </dgm:presLayoutVars>
      </dgm:prSet>
      <dgm:spPr/>
      <dgm:t>
        <a:bodyPr/>
        <a:lstStyle/>
        <a:p>
          <a:endParaRPr lang="en-US"/>
        </a:p>
      </dgm:t>
    </dgm:pt>
  </dgm:ptLst>
  <dgm:cxnLst>
    <dgm:cxn modelId="{5B80A462-ABA9-4D62-B76A-AE7005E86A37}" srcId="{F3643BAC-F9E7-4F5B-8501-31309DE6DB8F}" destId="{26BF4D8B-9C69-4AC5-BCE4-1B282B2DD511}" srcOrd="2" destOrd="0" parTransId="{72B695E9-C93C-478B-9E71-7387D0A3DD7C}" sibTransId="{EB4571D4-800E-4F3B-9F09-86BFDEA0BC1A}"/>
    <dgm:cxn modelId="{02219E0E-6A91-473B-B6CA-C22B93294871}" type="presOf" srcId="{111165F4-694E-4F29-BA5A-628DD26C19B6}" destId="{8DDF597A-98C9-45FC-BFF4-4145BB22D9EB}" srcOrd="1" destOrd="0" presId="urn:microsoft.com/office/officeart/2005/8/layout/process1"/>
    <dgm:cxn modelId="{E7BEDD72-B328-46BB-BFA8-D1319799A2BE}" type="presOf" srcId="{5A4F699B-F841-463A-B232-050BE2BAE5F0}" destId="{E0ECDD6A-F787-4EA4-9969-9BF6B9A20597}" srcOrd="1" destOrd="0" presId="urn:microsoft.com/office/officeart/2005/8/layout/process1"/>
    <dgm:cxn modelId="{6B02A419-9AED-413D-B8DE-8E5ED6B9FAD5}" type="presOf" srcId="{ADABCCA5-392C-4D6D-BC1E-858EC517549A}" destId="{A154FA3C-C1DC-46AF-BEA0-D214884A7A96}" srcOrd="0" destOrd="0" presId="urn:microsoft.com/office/officeart/2005/8/layout/process1"/>
    <dgm:cxn modelId="{07DA4C13-F1DA-4BF2-8A8D-E1823D960A04}" type="presOf" srcId="{EB4571D4-800E-4F3B-9F09-86BFDEA0BC1A}" destId="{1DCE4C69-E429-4E00-83CF-BA46E5A4725D}" srcOrd="0" destOrd="0" presId="urn:microsoft.com/office/officeart/2005/8/layout/process1"/>
    <dgm:cxn modelId="{054A9330-DE7D-45BB-85C9-E0E632AE4653}" type="presOf" srcId="{441482E9-5D38-47AB-888A-ABC981AFCDFA}" destId="{8CB802E2-A70F-47D9-8257-2C67641FE685}" srcOrd="0" destOrd="0" presId="urn:microsoft.com/office/officeart/2005/8/layout/process1"/>
    <dgm:cxn modelId="{1B1CE9EF-5A60-40F2-912F-057C909EF577}" type="presOf" srcId="{F3643BAC-F9E7-4F5B-8501-31309DE6DB8F}" destId="{4BCE0746-0DC1-4B0D-9620-8AE6D798D372}" srcOrd="0" destOrd="0" presId="urn:microsoft.com/office/officeart/2005/8/layout/process1"/>
    <dgm:cxn modelId="{F38804D0-F89E-46C1-9FE9-C7F31B6D170E}" type="presOf" srcId="{EB4571D4-800E-4F3B-9F09-86BFDEA0BC1A}" destId="{07DC84F7-DAD3-49F5-8727-9FA30A63C886}" srcOrd="1" destOrd="0" presId="urn:microsoft.com/office/officeart/2005/8/layout/process1"/>
    <dgm:cxn modelId="{A206C42A-9B8E-4DFA-8D90-70AAF559473A}" srcId="{F3643BAC-F9E7-4F5B-8501-31309DE6DB8F}" destId="{441482E9-5D38-47AB-888A-ABC981AFCDFA}" srcOrd="4" destOrd="0" parTransId="{F4336419-99BC-4D2B-B010-9B6174A9E164}" sibTransId="{89603B6A-94F7-4DC3-BF45-218E958C4FDD}"/>
    <dgm:cxn modelId="{8948EC55-CB30-4F6F-9238-68C786A12949}" type="presOf" srcId="{111165F4-694E-4F29-BA5A-628DD26C19B6}" destId="{9BC4FBF0-1381-4735-948B-8B8F238A1313}" srcOrd="0" destOrd="0" presId="urn:microsoft.com/office/officeart/2005/8/layout/process1"/>
    <dgm:cxn modelId="{BCF47A13-3063-4256-9C02-87B1EED319A5}" srcId="{F3643BAC-F9E7-4F5B-8501-31309DE6DB8F}" destId="{D8A4F5AF-890A-4B44-846A-6A046CBB25F7}" srcOrd="0" destOrd="0" parTransId="{6D2386CD-6081-4357-8024-9856CCE46EC5}" sibTransId="{5A4F699B-F841-463A-B232-050BE2BAE5F0}"/>
    <dgm:cxn modelId="{2E84D9F4-DC8C-45D8-B6B7-6C42DDF228C5}" srcId="{F3643BAC-F9E7-4F5B-8501-31309DE6DB8F}" destId="{ADABCCA5-392C-4D6D-BC1E-858EC517549A}" srcOrd="3" destOrd="0" parTransId="{E633556E-DCA2-4FBA-A2F2-916979696595}" sibTransId="{E06AC5E3-DE70-47C3-92E6-D7766767147E}"/>
    <dgm:cxn modelId="{E766790F-F5DE-41B9-8D20-226E9A51AA6A}" type="presOf" srcId="{5A4F699B-F841-463A-B232-050BE2BAE5F0}" destId="{BD64422B-FBA2-40B2-9967-9F08749D9433}" srcOrd="0" destOrd="0" presId="urn:microsoft.com/office/officeart/2005/8/layout/process1"/>
    <dgm:cxn modelId="{B1F01A03-5E9D-485C-A595-C9431F665FF2}" type="presOf" srcId="{E06AC5E3-DE70-47C3-92E6-D7766767147E}" destId="{3AFE8B07-8200-49F0-A821-909B5B0D1EBF}" srcOrd="1" destOrd="0" presId="urn:microsoft.com/office/officeart/2005/8/layout/process1"/>
    <dgm:cxn modelId="{F7E7BC33-59B0-427A-8D0D-69484E9DB97A}" type="presOf" srcId="{D8A4F5AF-890A-4B44-846A-6A046CBB25F7}" destId="{B3BD4E5C-62D9-4E79-9F9E-0EAF2FC3ECF1}" srcOrd="0" destOrd="0" presId="urn:microsoft.com/office/officeart/2005/8/layout/process1"/>
    <dgm:cxn modelId="{647CE32C-F182-4C60-9433-8B11A0C33358}" type="presOf" srcId="{26BF4D8B-9C69-4AC5-BCE4-1B282B2DD511}" destId="{5338E0FD-5ACB-4E99-95C1-1DB5C895782F}" srcOrd="0" destOrd="0" presId="urn:microsoft.com/office/officeart/2005/8/layout/process1"/>
    <dgm:cxn modelId="{D36E09D1-109D-4CC3-9643-C977F9540970}" srcId="{F3643BAC-F9E7-4F5B-8501-31309DE6DB8F}" destId="{0C2FBB9F-05BB-4EC0-84CC-F0A747EDBA55}" srcOrd="1" destOrd="0" parTransId="{453CD03E-6EA9-4170-8C20-A99C289210EA}" sibTransId="{111165F4-694E-4F29-BA5A-628DD26C19B6}"/>
    <dgm:cxn modelId="{4D887663-77F7-4ACD-B094-F5C2F7FA5D4F}" type="presOf" srcId="{E06AC5E3-DE70-47C3-92E6-D7766767147E}" destId="{B56327F8-24B2-4D62-82AB-4120B2D0BEA0}" srcOrd="0" destOrd="0" presId="urn:microsoft.com/office/officeart/2005/8/layout/process1"/>
    <dgm:cxn modelId="{FA3E7663-61D1-44A5-AB10-9DBEBE5B49C1}" type="presOf" srcId="{0C2FBB9F-05BB-4EC0-84CC-F0A747EDBA55}" destId="{CD307272-CE15-4705-9B8D-4501C50D3080}" srcOrd="0" destOrd="0" presId="urn:microsoft.com/office/officeart/2005/8/layout/process1"/>
    <dgm:cxn modelId="{4FD0011C-76AF-4D47-9403-B22110C4E6EB}" type="presParOf" srcId="{4BCE0746-0DC1-4B0D-9620-8AE6D798D372}" destId="{B3BD4E5C-62D9-4E79-9F9E-0EAF2FC3ECF1}" srcOrd="0" destOrd="0" presId="urn:microsoft.com/office/officeart/2005/8/layout/process1"/>
    <dgm:cxn modelId="{ED6C94BE-1A85-4B99-8593-2D0D64B34AFD}" type="presParOf" srcId="{4BCE0746-0DC1-4B0D-9620-8AE6D798D372}" destId="{BD64422B-FBA2-40B2-9967-9F08749D9433}" srcOrd="1" destOrd="0" presId="urn:microsoft.com/office/officeart/2005/8/layout/process1"/>
    <dgm:cxn modelId="{BEFFFC4F-F6F5-4DAB-B808-E4C0D7D963A9}" type="presParOf" srcId="{BD64422B-FBA2-40B2-9967-9F08749D9433}" destId="{E0ECDD6A-F787-4EA4-9969-9BF6B9A20597}" srcOrd="0" destOrd="0" presId="urn:microsoft.com/office/officeart/2005/8/layout/process1"/>
    <dgm:cxn modelId="{1B5CDB1E-4BE3-4101-9425-60E01FA5794B}" type="presParOf" srcId="{4BCE0746-0DC1-4B0D-9620-8AE6D798D372}" destId="{CD307272-CE15-4705-9B8D-4501C50D3080}" srcOrd="2" destOrd="0" presId="urn:microsoft.com/office/officeart/2005/8/layout/process1"/>
    <dgm:cxn modelId="{91E10D9D-0B38-46CF-990B-47EF96AF90A6}" type="presParOf" srcId="{4BCE0746-0DC1-4B0D-9620-8AE6D798D372}" destId="{9BC4FBF0-1381-4735-948B-8B8F238A1313}" srcOrd="3" destOrd="0" presId="urn:microsoft.com/office/officeart/2005/8/layout/process1"/>
    <dgm:cxn modelId="{88CB87A2-2E09-4C60-95FE-ED1264822DF3}" type="presParOf" srcId="{9BC4FBF0-1381-4735-948B-8B8F238A1313}" destId="{8DDF597A-98C9-45FC-BFF4-4145BB22D9EB}" srcOrd="0" destOrd="0" presId="urn:microsoft.com/office/officeart/2005/8/layout/process1"/>
    <dgm:cxn modelId="{F076E404-1ADE-4E15-8BA8-84AA361438FC}" type="presParOf" srcId="{4BCE0746-0DC1-4B0D-9620-8AE6D798D372}" destId="{5338E0FD-5ACB-4E99-95C1-1DB5C895782F}" srcOrd="4" destOrd="0" presId="urn:microsoft.com/office/officeart/2005/8/layout/process1"/>
    <dgm:cxn modelId="{6B6B560B-A2FA-4581-92A3-68C9CBE1B3AF}" type="presParOf" srcId="{4BCE0746-0DC1-4B0D-9620-8AE6D798D372}" destId="{1DCE4C69-E429-4E00-83CF-BA46E5A4725D}" srcOrd="5" destOrd="0" presId="urn:microsoft.com/office/officeart/2005/8/layout/process1"/>
    <dgm:cxn modelId="{82EB24CC-06CF-4E75-8539-911B3E4B045A}" type="presParOf" srcId="{1DCE4C69-E429-4E00-83CF-BA46E5A4725D}" destId="{07DC84F7-DAD3-49F5-8727-9FA30A63C886}" srcOrd="0" destOrd="0" presId="urn:microsoft.com/office/officeart/2005/8/layout/process1"/>
    <dgm:cxn modelId="{F5EB79F2-37DA-4B8C-B065-417C84D648B2}" type="presParOf" srcId="{4BCE0746-0DC1-4B0D-9620-8AE6D798D372}" destId="{A154FA3C-C1DC-46AF-BEA0-D214884A7A96}" srcOrd="6" destOrd="0" presId="urn:microsoft.com/office/officeart/2005/8/layout/process1"/>
    <dgm:cxn modelId="{68E124D5-89F7-4739-A2F7-C3E92515DC97}" type="presParOf" srcId="{4BCE0746-0DC1-4B0D-9620-8AE6D798D372}" destId="{B56327F8-24B2-4D62-82AB-4120B2D0BEA0}" srcOrd="7" destOrd="0" presId="urn:microsoft.com/office/officeart/2005/8/layout/process1"/>
    <dgm:cxn modelId="{79223429-3C52-45B4-8489-50DFB697E193}" type="presParOf" srcId="{B56327F8-24B2-4D62-82AB-4120B2D0BEA0}" destId="{3AFE8B07-8200-49F0-A821-909B5B0D1EBF}" srcOrd="0" destOrd="0" presId="urn:microsoft.com/office/officeart/2005/8/layout/process1"/>
    <dgm:cxn modelId="{9EE1012D-3B07-4F56-A11E-EF90DAE83C4F}" type="presParOf" srcId="{4BCE0746-0DC1-4B0D-9620-8AE6D798D372}" destId="{8CB802E2-A70F-47D9-8257-2C67641FE685}" srcOrd="8"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BD4E5C-62D9-4E79-9F9E-0EAF2FC3ECF1}">
      <dsp:nvSpPr>
        <dsp:cNvPr id="0" name=""/>
        <dsp:cNvSpPr/>
      </dsp:nvSpPr>
      <dsp:spPr>
        <a:xfrm>
          <a:off x="5692" y="493046"/>
          <a:ext cx="1764729" cy="140626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 Total customers – 100</a:t>
          </a:r>
          <a:br>
            <a:rPr lang="en-IN" sz="1800" kern="1200" dirty="0"/>
          </a:br>
          <a:r>
            <a:rPr lang="en-IN" sz="1800" kern="1200" dirty="0"/>
            <a:t># of customers who churn - 8</a:t>
          </a:r>
        </a:p>
      </dsp:txBody>
      <dsp:txXfrm>
        <a:off x="5692" y="493046"/>
        <a:ext cx="1764729" cy="1406268"/>
      </dsp:txXfrm>
    </dsp:sp>
    <dsp:sp modelId="{BD64422B-FBA2-40B2-9967-9F08749D9433}">
      <dsp:nvSpPr>
        <dsp:cNvPr id="0" name=""/>
        <dsp:cNvSpPr/>
      </dsp:nvSpPr>
      <dsp:spPr>
        <a:xfrm>
          <a:off x="1946895" y="977354"/>
          <a:ext cx="374122" cy="437652"/>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946895" y="977354"/>
        <a:ext cx="374122" cy="437652"/>
      </dsp:txXfrm>
    </dsp:sp>
    <dsp:sp modelId="{CD307272-CE15-4705-9B8D-4501C50D3080}">
      <dsp:nvSpPr>
        <dsp:cNvPr id="0" name=""/>
        <dsp:cNvSpPr/>
      </dsp:nvSpPr>
      <dsp:spPr>
        <a:xfrm>
          <a:off x="2476313" y="493046"/>
          <a:ext cx="1764729" cy="140626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Churn rate – 8%</a:t>
          </a:r>
        </a:p>
      </dsp:txBody>
      <dsp:txXfrm>
        <a:off x="2476313" y="493046"/>
        <a:ext cx="1764729" cy="1406268"/>
      </dsp:txXfrm>
    </dsp:sp>
    <dsp:sp modelId="{9BC4FBF0-1381-4735-948B-8B8F238A1313}">
      <dsp:nvSpPr>
        <dsp:cNvPr id="0" name=""/>
        <dsp:cNvSpPr/>
      </dsp:nvSpPr>
      <dsp:spPr>
        <a:xfrm>
          <a:off x="4417516" y="977354"/>
          <a:ext cx="374122" cy="437652"/>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417516" y="977354"/>
        <a:ext cx="374122" cy="437652"/>
      </dsp:txXfrm>
    </dsp:sp>
    <dsp:sp modelId="{5338E0FD-5ACB-4E99-95C1-1DB5C895782F}">
      <dsp:nvSpPr>
        <dsp:cNvPr id="0" name=""/>
        <dsp:cNvSpPr/>
      </dsp:nvSpPr>
      <dsp:spPr>
        <a:xfrm>
          <a:off x="4946935" y="493046"/>
          <a:ext cx="1764729" cy="1406268"/>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Model predicts that no one churns</a:t>
          </a:r>
        </a:p>
      </dsp:txBody>
      <dsp:txXfrm>
        <a:off x="4946935" y="493046"/>
        <a:ext cx="1764729" cy="1406268"/>
      </dsp:txXfrm>
    </dsp:sp>
    <dsp:sp modelId="{1DCE4C69-E429-4E00-83CF-BA46E5A4725D}">
      <dsp:nvSpPr>
        <dsp:cNvPr id="0" name=""/>
        <dsp:cNvSpPr/>
      </dsp:nvSpPr>
      <dsp:spPr>
        <a:xfrm>
          <a:off x="6888137" y="977354"/>
          <a:ext cx="374122" cy="437652"/>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6888137" y="977354"/>
        <a:ext cx="374122" cy="437652"/>
      </dsp:txXfrm>
    </dsp:sp>
    <dsp:sp modelId="{A154FA3C-C1DC-46AF-BEA0-D214884A7A96}">
      <dsp:nvSpPr>
        <dsp:cNvPr id="0" name=""/>
        <dsp:cNvSpPr/>
      </dsp:nvSpPr>
      <dsp:spPr>
        <a:xfrm>
          <a:off x="7417556" y="493046"/>
          <a:ext cx="1764729" cy="140626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Accuracy – 92%</a:t>
          </a:r>
        </a:p>
      </dsp:txBody>
      <dsp:txXfrm>
        <a:off x="7417556" y="493046"/>
        <a:ext cx="1764729" cy="1406268"/>
      </dsp:txXfrm>
    </dsp:sp>
    <dsp:sp modelId="{B56327F8-24B2-4D62-82AB-4120B2D0BEA0}">
      <dsp:nvSpPr>
        <dsp:cNvPr id="0" name=""/>
        <dsp:cNvSpPr/>
      </dsp:nvSpPr>
      <dsp:spPr>
        <a:xfrm>
          <a:off x="9358758" y="977354"/>
          <a:ext cx="374122" cy="437652"/>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9358758" y="977354"/>
        <a:ext cx="374122" cy="437652"/>
      </dsp:txXfrm>
    </dsp:sp>
    <dsp:sp modelId="{8CB802E2-A70F-47D9-8257-2C67641FE685}">
      <dsp:nvSpPr>
        <dsp:cNvPr id="0" name=""/>
        <dsp:cNvSpPr/>
      </dsp:nvSpPr>
      <dsp:spPr>
        <a:xfrm>
          <a:off x="9888177" y="493046"/>
          <a:ext cx="1764729" cy="1406268"/>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Misses out critical customers who churn</a:t>
          </a:r>
        </a:p>
      </dsp:txBody>
      <dsp:txXfrm>
        <a:off x="9888177" y="493046"/>
        <a:ext cx="1764729" cy="14062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57a35924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457a3592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57a35924d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57a3592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57a35924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457a3592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57a35924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457a3592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57a35924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457a35924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57a35924d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457a35924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4"/>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75" name="Google Shape;75;p1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0"/>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80" name="Google Shape;80;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2" name="Google Shape;82;p11"/>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1"/>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
        <p:nvSpPr>
          <p:cNvPr id="15" name="Google Shape;15;p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7"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9"/>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9"/>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9" descr="E:\Brand &amp; all that\Greatlearning Logo\Greatlearning Logo.jpg"/>
          <p:cNvPicPr preferRelativeResize="0"/>
          <p:nvPr/>
        </p:nvPicPr>
        <p:blipFill rotWithShape="1">
          <a:blip r:embed="rId4">
            <a:alphaModFix/>
          </a:blip>
          <a:srcRect l="19364" t="19598" r="17928" b="71115"/>
          <a:stretch/>
        </p:blipFill>
        <p:spPr>
          <a:xfrm>
            <a:off x="8197850" y="317500"/>
            <a:ext cx="3598863" cy="565151"/>
          </a:xfrm>
          <a:prstGeom prst="rect">
            <a:avLst/>
          </a:prstGeom>
          <a:noFill/>
          <a:ln>
            <a:noFill/>
          </a:ln>
        </p:spPr>
      </p:pic>
      <p:sp>
        <p:nvSpPr>
          <p:cNvPr id="69" name="Google Shape;69;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9"/>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9"/>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9"/>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b="1" u="sng" dirty="0">
                <a:latin typeface="Times New Roman" panose="02020603050405020304" pitchFamily="18" charset="0"/>
                <a:cs typeface="Times New Roman" panose="02020603050405020304" pitchFamily="18" charset="0"/>
              </a:rPr>
              <a:t>Logistic </a:t>
            </a:r>
            <a:r>
              <a:rPr lang="en-IN" b="1" u="sng" dirty="0" smtClean="0">
                <a:latin typeface="Times New Roman" panose="02020603050405020304" pitchFamily="18" charset="0"/>
                <a:cs typeface="Times New Roman" panose="02020603050405020304" pitchFamily="18" charset="0"/>
              </a:rPr>
              <a:t>Regression</a:t>
            </a:r>
            <a:endParaRPr b="1"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1B272-36A4-4D9D-BB96-23899019BF96}"/>
              </a:ext>
            </a:extLst>
          </p:cNvPr>
          <p:cNvSpPr>
            <a:spLocks noGrp="1"/>
          </p:cNvSpPr>
          <p:nvPr>
            <p:ph type="title"/>
          </p:nvPr>
        </p:nvSpPr>
        <p:spPr/>
        <p:txBody>
          <a:bodyPr/>
          <a:lstStyle/>
          <a:p>
            <a:r>
              <a:rPr lang="en-GB" sz="3600" u="sng" dirty="0">
                <a:latin typeface="Times New Roman" panose="02020603050405020304" pitchFamily="18" charset="0"/>
                <a:cs typeface="Times New Roman" panose="02020603050405020304" pitchFamily="18" charset="0"/>
              </a:rPr>
              <a:t>Equation of logistic regression</a:t>
            </a:r>
          </a:p>
        </p:txBody>
      </p:sp>
      <p:pic>
        <p:nvPicPr>
          <p:cNvPr id="4" name="Content Placeholder 6" descr="A screenshot of a cell phone&#10;&#10;Description automatically generated">
            <a:extLst>
              <a:ext uri="{FF2B5EF4-FFF2-40B4-BE49-F238E27FC236}">
                <a16:creationId xmlns:a16="http://schemas.microsoft.com/office/drawing/2014/main" xmlns="" id="{B403A09F-4CBF-4D4B-B0B9-D820F2EDD620}"/>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3439" t="83673" r="34822"/>
          <a:stretch/>
        </p:blipFill>
        <p:spPr bwMode="auto">
          <a:xfrm>
            <a:off x="4464532" y="2093070"/>
            <a:ext cx="3241020" cy="714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peech Bubble: Rectangle 4">
            <a:extLst>
              <a:ext uri="{FF2B5EF4-FFF2-40B4-BE49-F238E27FC236}">
                <a16:creationId xmlns:a16="http://schemas.microsoft.com/office/drawing/2014/main" xmlns="" id="{E73107DC-7B1A-4BE3-B45F-36808536DD95}"/>
              </a:ext>
            </a:extLst>
          </p:cNvPr>
          <p:cNvSpPr/>
          <p:nvPr/>
        </p:nvSpPr>
        <p:spPr>
          <a:xfrm>
            <a:off x="1981202" y="1599610"/>
            <a:ext cx="2016969" cy="1524590"/>
          </a:xfrm>
          <a:prstGeom prst="wedgeRectCallout">
            <a:avLst>
              <a:gd name="adj1" fmla="val 77381"/>
              <a:gd name="adj2" fmla="val 7692"/>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altLang="en-US" b="1" dirty="0"/>
              <a:t>log - odds</a:t>
            </a:r>
            <a:r>
              <a:rPr lang="en-IN" altLang="en-US" dirty="0"/>
              <a:t> or </a:t>
            </a:r>
            <a:r>
              <a:rPr lang="en-IN" altLang="en-US" b="1" dirty="0"/>
              <a:t>odds ratio</a:t>
            </a:r>
            <a:r>
              <a:rPr lang="en-IN" altLang="en-US" dirty="0"/>
              <a:t> or </a:t>
            </a:r>
            <a:r>
              <a:rPr lang="en-IN" altLang="en-US" b="1" dirty="0"/>
              <a:t>logit</a:t>
            </a:r>
            <a:r>
              <a:rPr lang="en-IN" altLang="en-US" dirty="0"/>
              <a:t> function and is the link function for Logistic Regression</a:t>
            </a:r>
            <a:endParaRPr lang="en-IN" dirty="0"/>
          </a:p>
        </p:txBody>
      </p:sp>
      <p:sp>
        <p:nvSpPr>
          <p:cNvPr id="6" name="Speech Bubble: Rectangle 5">
            <a:extLst>
              <a:ext uri="{FF2B5EF4-FFF2-40B4-BE49-F238E27FC236}">
                <a16:creationId xmlns:a16="http://schemas.microsoft.com/office/drawing/2014/main" xmlns="" id="{57E959EF-3EF9-4C6F-8630-EF6429E4F080}"/>
              </a:ext>
            </a:extLst>
          </p:cNvPr>
          <p:cNvSpPr/>
          <p:nvPr/>
        </p:nvSpPr>
        <p:spPr>
          <a:xfrm>
            <a:off x="8010499" y="2049174"/>
            <a:ext cx="2477991" cy="651733"/>
          </a:xfrm>
          <a:prstGeom prst="wedgeRectCallout">
            <a:avLst>
              <a:gd name="adj1" fmla="val -69762"/>
              <a:gd name="adj2" fmla="val 2967"/>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altLang="en-US" dirty="0"/>
              <a:t>Regression intercept &amp; coefficient</a:t>
            </a:r>
            <a:endParaRPr lang="en-IN" dirty="0"/>
          </a:p>
        </p:txBody>
      </p:sp>
      <p:sp>
        <p:nvSpPr>
          <p:cNvPr id="12" name="Content Placeholder 2">
            <a:extLst>
              <a:ext uri="{FF2B5EF4-FFF2-40B4-BE49-F238E27FC236}">
                <a16:creationId xmlns:a16="http://schemas.microsoft.com/office/drawing/2014/main" xmlns="" id="{FA7D9D9E-3030-4245-9E2F-BAC39AA3A1E2}"/>
              </a:ext>
            </a:extLst>
          </p:cNvPr>
          <p:cNvSpPr txBox="1">
            <a:spLocks/>
          </p:cNvSpPr>
          <p:nvPr/>
        </p:nvSpPr>
        <p:spPr>
          <a:xfrm>
            <a:off x="1828801" y="4038602"/>
            <a:ext cx="3436061" cy="1142999"/>
          </a:xfrm>
          <a:prstGeom prst="wedgeRectCallout">
            <a:avLst>
              <a:gd name="adj1" fmla="val 64036"/>
              <a:gd name="adj2" fmla="val -10048"/>
            </a:avLst>
          </a:prstGeom>
          <a:solidFill>
            <a:sysClr val="window" lastClr="FFFFFF"/>
          </a:solidFill>
          <a:ln w="15875" cap="flat" cmpd="sng" algn="ctr">
            <a:solidFill>
              <a:sysClr val="windowText" lastClr="000000"/>
            </a:solidFill>
            <a:prstDash val="solid"/>
          </a:ln>
          <a:effectLst/>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fontAlgn="auto">
              <a:buClr>
                <a:srgbClr val="0F6FC6"/>
              </a:buClr>
              <a:defRPr/>
            </a:pPr>
            <a:r>
              <a:rPr lang="en-IN" altLang="en-US">
                <a:solidFill>
                  <a:sysClr val="windowText" lastClr="000000"/>
                </a:solidFill>
                <a:latin typeface="Calibri" panose="020F0502020204030204"/>
              </a:rPr>
              <a:t>This link function follows a sigmoid function which limits its range of probabilities between 0 and 1.</a:t>
            </a:r>
            <a:endParaRPr lang="en-IN" altLang="en-US" dirty="0">
              <a:solidFill>
                <a:sysClr val="windowText" lastClr="000000"/>
              </a:solidFill>
              <a:latin typeface="Calibri" panose="020F0502020204030204"/>
            </a:endParaRPr>
          </a:p>
        </p:txBody>
      </p:sp>
      <p:pic>
        <p:nvPicPr>
          <p:cNvPr id="13" name="Content Placeholder 6" descr="A close up of a map&#10;&#10;Description automatically generated">
            <a:extLst>
              <a:ext uri="{FF2B5EF4-FFF2-40B4-BE49-F238E27FC236}">
                <a16:creationId xmlns:a16="http://schemas.microsoft.com/office/drawing/2014/main" xmlns="" id="{402B1549-4DFE-481D-AB9F-EFB54500B924}"/>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781" t="5051" r="7812"/>
          <a:stretch/>
        </p:blipFill>
        <p:spPr bwMode="auto">
          <a:xfrm>
            <a:off x="5771175" y="3169496"/>
            <a:ext cx="4301116" cy="31098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7766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Effect transition="in" filter="wipe(down)">
                                      <p:cBhvr>
                                        <p:cTn id="22" dur="500"/>
                                        <p:tgtEl>
                                          <p:spTgt spid="1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down)">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Probability Examples</a:t>
            </a:r>
            <a:endParaRPr sz="3600" u="sng" dirty="0"/>
          </a:p>
        </p:txBody>
      </p:sp>
      <p:sp>
        <p:nvSpPr>
          <p:cNvPr id="124" name="Google Shape;124;p1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Given the value of predictor (variable x), the model estimates the probability that the new data point belongs to a given class “A”. Probability values can range between 0 and 1. </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pic>
        <p:nvPicPr>
          <p:cNvPr id="125" name="Google Shape;125;p17"/>
          <p:cNvPicPr preferRelativeResize="0"/>
          <p:nvPr/>
        </p:nvPicPr>
        <p:blipFill rotWithShape="1">
          <a:blip r:embed="rId3">
            <a:alphaModFix/>
          </a:blip>
          <a:srcRect/>
          <a:stretch/>
        </p:blipFill>
        <p:spPr>
          <a:xfrm>
            <a:off x="1968758" y="3325722"/>
            <a:ext cx="7102464" cy="233049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12</a:t>
            </a:fld>
            <a:endParaRPr lang="en-IN"/>
          </a:p>
        </p:txBody>
      </p:sp>
      <p:pic>
        <p:nvPicPr>
          <p:cNvPr id="3074" name="Picture 2"/>
          <p:cNvPicPr>
            <a:picLocks noChangeAspect="1" noChangeArrowheads="1"/>
          </p:cNvPicPr>
          <p:nvPr/>
        </p:nvPicPr>
        <p:blipFill>
          <a:blip r:embed="rId2"/>
          <a:srcRect/>
          <a:stretch>
            <a:fillRect/>
          </a:stretch>
        </p:blipFill>
        <p:spPr bwMode="auto">
          <a:xfrm>
            <a:off x="963358" y="0"/>
            <a:ext cx="8903017" cy="1638300"/>
          </a:xfrm>
          <a:prstGeom prst="rect">
            <a:avLst/>
          </a:prstGeom>
          <a:noFill/>
          <a:ln w="9525">
            <a:noFill/>
            <a:miter lim="800000"/>
            <a:headEnd/>
            <a:tailEnd/>
          </a:ln>
          <a:effectLst/>
        </p:spPr>
      </p:pic>
      <p:sp>
        <p:nvSpPr>
          <p:cNvPr id="14" name="Oval 13"/>
          <p:cNvSpPr/>
          <p:nvPr/>
        </p:nvSpPr>
        <p:spPr>
          <a:xfrm>
            <a:off x="5194169" y="5421921"/>
            <a:ext cx="150829" cy="207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p:cNvSpPr txBox="1"/>
          <p:nvPr/>
        </p:nvSpPr>
        <p:spPr>
          <a:xfrm>
            <a:off x="0" y="2187019"/>
            <a:ext cx="2752627" cy="523220"/>
          </a:xfrm>
          <a:prstGeom prst="rect">
            <a:avLst/>
          </a:prstGeom>
          <a:noFill/>
        </p:spPr>
        <p:txBody>
          <a:bodyPr wrap="square" rtlCol="0">
            <a:spAutoFit/>
          </a:bodyPr>
          <a:lstStyle/>
          <a:p>
            <a:r>
              <a:rPr lang="en-IN" dirty="0" smtClean="0"/>
              <a:t>Class Blue – Non Diabetics</a:t>
            </a:r>
          </a:p>
          <a:p>
            <a:r>
              <a:rPr lang="en-IN" dirty="0" smtClean="0"/>
              <a:t>Class Red - Diabetics</a:t>
            </a:r>
            <a:endParaRPr lang="en-US" dirty="0"/>
          </a:p>
        </p:txBody>
      </p:sp>
      <p:sp>
        <p:nvSpPr>
          <p:cNvPr id="16" name="TextBox 15"/>
          <p:cNvSpPr txBox="1"/>
          <p:nvPr/>
        </p:nvSpPr>
        <p:spPr>
          <a:xfrm>
            <a:off x="2794388" y="2188150"/>
            <a:ext cx="1140643" cy="523220"/>
          </a:xfrm>
          <a:prstGeom prst="rect">
            <a:avLst/>
          </a:prstGeom>
          <a:noFill/>
        </p:spPr>
        <p:txBody>
          <a:bodyPr wrap="square" rtlCol="0">
            <a:spAutoFit/>
          </a:bodyPr>
          <a:lstStyle/>
          <a:p>
            <a:r>
              <a:rPr lang="en-IN" dirty="0" smtClean="0"/>
              <a:t>Non Diabetics</a:t>
            </a:r>
            <a:endParaRPr lang="en-US" dirty="0"/>
          </a:p>
        </p:txBody>
      </p:sp>
      <p:grpSp>
        <p:nvGrpSpPr>
          <p:cNvPr id="34" name="Group 33"/>
          <p:cNvGrpSpPr/>
          <p:nvPr/>
        </p:nvGrpSpPr>
        <p:grpSpPr>
          <a:xfrm>
            <a:off x="3902697" y="1896767"/>
            <a:ext cx="4436631" cy="3991969"/>
            <a:chOff x="4817097" y="1960775"/>
            <a:chExt cx="3714161" cy="3494203"/>
          </a:xfrm>
        </p:grpSpPr>
        <p:cxnSp>
          <p:nvCxnSpPr>
            <p:cNvPr id="7" name="Straight Connector 6"/>
            <p:cNvCxnSpPr/>
            <p:nvPr/>
          </p:nvCxnSpPr>
          <p:spPr>
            <a:xfrm>
              <a:off x="4817097" y="1960775"/>
              <a:ext cx="56561" cy="3478491"/>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6572053" y="3687452"/>
              <a:ext cx="56561" cy="34784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4958499" y="2396825"/>
              <a:ext cx="3242821" cy="2985884"/>
            </a:xfrm>
            <a:custGeom>
              <a:avLst/>
              <a:gdLst>
                <a:gd name="connsiteX0" fmla="*/ 0 w 2950590"/>
                <a:gd name="connsiteY0" fmla="*/ 2863335 h 2863335"/>
                <a:gd name="connsiteX1" fmla="*/ 122549 w 2950590"/>
                <a:gd name="connsiteY1" fmla="*/ 2853909 h 2863335"/>
                <a:gd name="connsiteX2" fmla="*/ 197963 w 2950590"/>
                <a:gd name="connsiteY2" fmla="*/ 2835055 h 2863335"/>
                <a:gd name="connsiteX3" fmla="*/ 235670 w 2950590"/>
                <a:gd name="connsiteY3" fmla="*/ 2825628 h 2863335"/>
                <a:gd name="connsiteX4" fmla="*/ 320512 w 2950590"/>
                <a:gd name="connsiteY4" fmla="*/ 2797348 h 2863335"/>
                <a:gd name="connsiteX5" fmla="*/ 348792 w 2950590"/>
                <a:gd name="connsiteY5" fmla="*/ 2787921 h 2863335"/>
                <a:gd name="connsiteX6" fmla="*/ 377072 w 2950590"/>
                <a:gd name="connsiteY6" fmla="*/ 2778494 h 2863335"/>
                <a:gd name="connsiteX7" fmla="*/ 461914 w 2950590"/>
                <a:gd name="connsiteY7" fmla="*/ 2759641 h 2863335"/>
                <a:gd name="connsiteX8" fmla="*/ 518475 w 2950590"/>
                <a:gd name="connsiteY8" fmla="*/ 2731360 h 2863335"/>
                <a:gd name="connsiteX9" fmla="*/ 556182 w 2950590"/>
                <a:gd name="connsiteY9" fmla="*/ 2721933 h 2863335"/>
                <a:gd name="connsiteX10" fmla="*/ 593889 w 2950590"/>
                <a:gd name="connsiteY10" fmla="*/ 2693653 h 2863335"/>
                <a:gd name="connsiteX11" fmla="*/ 659877 w 2950590"/>
                <a:gd name="connsiteY11" fmla="*/ 2655946 h 2863335"/>
                <a:gd name="connsiteX12" fmla="*/ 716437 w 2950590"/>
                <a:gd name="connsiteY12" fmla="*/ 2618239 h 2863335"/>
                <a:gd name="connsiteX13" fmla="*/ 754145 w 2950590"/>
                <a:gd name="connsiteY13" fmla="*/ 2589958 h 2863335"/>
                <a:gd name="connsiteX14" fmla="*/ 782425 w 2950590"/>
                <a:gd name="connsiteY14" fmla="*/ 2580531 h 2863335"/>
                <a:gd name="connsiteX15" fmla="*/ 810705 w 2950590"/>
                <a:gd name="connsiteY15" fmla="*/ 2561678 h 2863335"/>
                <a:gd name="connsiteX16" fmla="*/ 820132 w 2950590"/>
                <a:gd name="connsiteY16" fmla="*/ 2533397 h 2863335"/>
                <a:gd name="connsiteX17" fmla="*/ 886120 w 2950590"/>
                <a:gd name="connsiteY17" fmla="*/ 2439129 h 2863335"/>
                <a:gd name="connsiteX18" fmla="*/ 904973 w 2950590"/>
                <a:gd name="connsiteY18" fmla="*/ 2410849 h 2863335"/>
                <a:gd name="connsiteX19" fmla="*/ 914400 w 2950590"/>
                <a:gd name="connsiteY19" fmla="*/ 2382568 h 2863335"/>
                <a:gd name="connsiteX20" fmla="*/ 933254 w 2950590"/>
                <a:gd name="connsiteY20" fmla="*/ 2354288 h 2863335"/>
                <a:gd name="connsiteX21" fmla="*/ 942681 w 2950590"/>
                <a:gd name="connsiteY21" fmla="*/ 2326008 h 2863335"/>
                <a:gd name="connsiteX22" fmla="*/ 961534 w 2950590"/>
                <a:gd name="connsiteY22" fmla="*/ 2297727 h 2863335"/>
                <a:gd name="connsiteX23" fmla="*/ 970961 w 2950590"/>
                <a:gd name="connsiteY23" fmla="*/ 2269447 h 2863335"/>
                <a:gd name="connsiteX24" fmla="*/ 989815 w 2950590"/>
                <a:gd name="connsiteY24" fmla="*/ 2241166 h 2863335"/>
                <a:gd name="connsiteX25" fmla="*/ 1018095 w 2950590"/>
                <a:gd name="connsiteY25" fmla="*/ 2184606 h 2863335"/>
                <a:gd name="connsiteX26" fmla="*/ 1046376 w 2950590"/>
                <a:gd name="connsiteY26" fmla="*/ 2071484 h 2863335"/>
                <a:gd name="connsiteX27" fmla="*/ 1046376 w 2950590"/>
                <a:gd name="connsiteY27" fmla="*/ 2071484 h 2863335"/>
                <a:gd name="connsiteX28" fmla="*/ 1065229 w 2950590"/>
                <a:gd name="connsiteY28" fmla="*/ 1986643 h 2863335"/>
                <a:gd name="connsiteX29" fmla="*/ 1074656 w 2950590"/>
                <a:gd name="connsiteY29" fmla="*/ 1939509 h 2863335"/>
                <a:gd name="connsiteX30" fmla="*/ 1084083 w 2950590"/>
                <a:gd name="connsiteY30" fmla="*/ 1901801 h 2863335"/>
                <a:gd name="connsiteX31" fmla="*/ 1102936 w 2950590"/>
                <a:gd name="connsiteY31" fmla="*/ 1807533 h 2863335"/>
                <a:gd name="connsiteX32" fmla="*/ 1112363 w 2950590"/>
                <a:gd name="connsiteY32" fmla="*/ 1779253 h 2863335"/>
                <a:gd name="connsiteX33" fmla="*/ 1121790 w 2950590"/>
                <a:gd name="connsiteY33" fmla="*/ 1732119 h 2863335"/>
                <a:gd name="connsiteX34" fmla="*/ 1140644 w 2950590"/>
                <a:gd name="connsiteY34" fmla="*/ 1675558 h 2863335"/>
                <a:gd name="connsiteX35" fmla="*/ 1150070 w 2950590"/>
                <a:gd name="connsiteY35" fmla="*/ 1647278 h 2863335"/>
                <a:gd name="connsiteX36" fmla="*/ 1159497 w 2950590"/>
                <a:gd name="connsiteY36" fmla="*/ 1618997 h 2863335"/>
                <a:gd name="connsiteX37" fmla="*/ 1168924 w 2950590"/>
                <a:gd name="connsiteY37" fmla="*/ 1590717 h 2863335"/>
                <a:gd name="connsiteX38" fmla="*/ 1178351 w 2950590"/>
                <a:gd name="connsiteY38" fmla="*/ 1515302 h 2863335"/>
                <a:gd name="connsiteX39" fmla="*/ 1187778 w 2950590"/>
                <a:gd name="connsiteY39" fmla="*/ 1487022 h 2863335"/>
                <a:gd name="connsiteX40" fmla="*/ 1206631 w 2950590"/>
                <a:gd name="connsiteY40" fmla="*/ 1355047 h 2863335"/>
                <a:gd name="connsiteX41" fmla="*/ 1225485 w 2950590"/>
                <a:gd name="connsiteY41" fmla="*/ 1298486 h 2863335"/>
                <a:gd name="connsiteX42" fmla="*/ 1234912 w 2950590"/>
                <a:gd name="connsiteY42" fmla="*/ 1260779 h 2863335"/>
                <a:gd name="connsiteX43" fmla="*/ 1253765 w 2950590"/>
                <a:gd name="connsiteY43" fmla="*/ 1232498 h 2863335"/>
                <a:gd name="connsiteX44" fmla="*/ 1272619 w 2950590"/>
                <a:gd name="connsiteY44" fmla="*/ 1194791 h 2863335"/>
                <a:gd name="connsiteX45" fmla="*/ 1300899 w 2950590"/>
                <a:gd name="connsiteY45" fmla="*/ 1166511 h 2863335"/>
                <a:gd name="connsiteX46" fmla="*/ 1329180 w 2950590"/>
                <a:gd name="connsiteY46" fmla="*/ 1100523 h 2863335"/>
                <a:gd name="connsiteX47" fmla="*/ 1366887 w 2950590"/>
                <a:gd name="connsiteY47" fmla="*/ 1034535 h 2863335"/>
                <a:gd name="connsiteX48" fmla="*/ 1376314 w 2950590"/>
                <a:gd name="connsiteY48" fmla="*/ 996828 h 2863335"/>
                <a:gd name="connsiteX49" fmla="*/ 1404594 w 2950590"/>
                <a:gd name="connsiteY49" fmla="*/ 911987 h 2863335"/>
                <a:gd name="connsiteX50" fmla="*/ 1414021 w 2950590"/>
                <a:gd name="connsiteY50" fmla="*/ 883707 h 2863335"/>
                <a:gd name="connsiteX51" fmla="*/ 1432875 w 2950590"/>
                <a:gd name="connsiteY51" fmla="*/ 845999 h 2863335"/>
                <a:gd name="connsiteX52" fmla="*/ 1451728 w 2950590"/>
                <a:gd name="connsiteY52" fmla="*/ 817719 h 2863335"/>
                <a:gd name="connsiteX53" fmla="*/ 1480009 w 2950590"/>
                <a:gd name="connsiteY53" fmla="*/ 761158 h 2863335"/>
                <a:gd name="connsiteX54" fmla="*/ 1508289 w 2950590"/>
                <a:gd name="connsiteY54" fmla="*/ 695170 h 2863335"/>
                <a:gd name="connsiteX55" fmla="*/ 1517716 w 2950590"/>
                <a:gd name="connsiteY55" fmla="*/ 666890 h 2863335"/>
                <a:gd name="connsiteX56" fmla="*/ 1545996 w 2950590"/>
                <a:gd name="connsiteY56" fmla="*/ 629183 h 2863335"/>
                <a:gd name="connsiteX57" fmla="*/ 1555423 w 2950590"/>
                <a:gd name="connsiteY57" fmla="*/ 600902 h 2863335"/>
                <a:gd name="connsiteX58" fmla="*/ 1574277 w 2950590"/>
                <a:gd name="connsiteY58" fmla="*/ 572622 h 2863335"/>
                <a:gd name="connsiteX59" fmla="*/ 1583703 w 2950590"/>
                <a:gd name="connsiteY59" fmla="*/ 534915 h 2863335"/>
                <a:gd name="connsiteX60" fmla="*/ 1602557 w 2950590"/>
                <a:gd name="connsiteY60" fmla="*/ 497208 h 2863335"/>
                <a:gd name="connsiteX61" fmla="*/ 1611984 w 2950590"/>
                <a:gd name="connsiteY61" fmla="*/ 468927 h 2863335"/>
                <a:gd name="connsiteX62" fmla="*/ 1677971 w 2950590"/>
                <a:gd name="connsiteY62" fmla="*/ 374659 h 2863335"/>
                <a:gd name="connsiteX63" fmla="*/ 1725105 w 2950590"/>
                <a:gd name="connsiteY63" fmla="*/ 318098 h 2863335"/>
                <a:gd name="connsiteX64" fmla="*/ 1781666 w 2950590"/>
                <a:gd name="connsiteY64" fmla="*/ 280391 h 2863335"/>
                <a:gd name="connsiteX65" fmla="*/ 1885361 w 2950590"/>
                <a:gd name="connsiteY65" fmla="*/ 233257 h 2863335"/>
                <a:gd name="connsiteX66" fmla="*/ 1979629 w 2950590"/>
                <a:gd name="connsiteY66" fmla="*/ 186123 h 2863335"/>
                <a:gd name="connsiteX67" fmla="*/ 2007910 w 2950590"/>
                <a:gd name="connsiteY67" fmla="*/ 167269 h 2863335"/>
                <a:gd name="connsiteX68" fmla="*/ 2036190 w 2950590"/>
                <a:gd name="connsiteY68" fmla="*/ 157843 h 2863335"/>
                <a:gd name="connsiteX69" fmla="*/ 2073897 w 2950590"/>
                <a:gd name="connsiteY69" fmla="*/ 138989 h 2863335"/>
                <a:gd name="connsiteX70" fmla="*/ 2121031 w 2950590"/>
                <a:gd name="connsiteY70" fmla="*/ 120135 h 2863335"/>
                <a:gd name="connsiteX71" fmla="*/ 2149312 w 2950590"/>
                <a:gd name="connsiteY71" fmla="*/ 101282 h 2863335"/>
                <a:gd name="connsiteX72" fmla="*/ 2253006 w 2950590"/>
                <a:gd name="connsiteY72" fmla="*/ 82428 h 2863335"/>
                <a:gd name="connsiteX73" fmla="*/ 2290714 w 2950590"/>
                <a:gd name="connsiteY73" fmla="*/ 73001 h 2863335"/>
                <a:gd name="connsiteX74" fmla="*/ 2413262 w 2950590"/>
                <a:gd name="connsiteY74" fmla="*/ 54148 h 2863335"/>
                <a:gd name="connsiteX75" fmla="*/ 2498103 w 2950590"/>
                <a:gd name="connsiteY75" fmla="*/ 35294 h 2863335"/>
                <a:gd name="connsiteX76" fmla="*/ 2535811 w 2950590"/>
                <a:gd name="connsiteY76" fmla="*/ 25867 h 2863335"/>
                <a:gd name="connsiteX77" fmla="*/ 2950590 w 2950590"/>
                <a:gd name="connsiteY77" fmla="*/ 16441 h 286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50590" h="2863335">
                  <a:moveTo>
                    <a:pt x="0" y="2863335"/>
                  </a:moveTo>
                  <a:cubicBezTo>
                    <a:pt x="40850" y="2860193"/>
                    <a:pt x="81990" y="2859703"/>
                    <a:pt x="122549" y="2853909"/>
                  </a:cubicBezTo>
                  <a:cubicBezTo>
                    <a:pt x="148200" y="2850245"/>
                    <a:pt x="172825" y="2841340"/>
                    <a:pt x="197963" y="2835055"/>
                  </a:cubicBezTo>
                  <a:cubicBezTo>
                    <a:pt x="210532" y="2831913"/>
                    <a:pt x="223379" y="2829725"/>
                    <a:pt x="235670" y="2825628"/>
                  </a:cubicBezTo>
                  <a:lnTo>
                    <a:pt x="320512" y="2797348"/>
                  </a:lnTo>
                  <a:lnTo>
                    <a:pt x="348792" y="2787921"/>
                  </a:lnTo>
                  <a:cubicBezTo>
                    <a:pt x="358219" y="2784779"/>
                    <a:pt x="367328" y="2780443"/>
                    <a:pt x="377072" y="2778494"/>
                  </a:cubicBezTo>
                  <a:cubicBezTo>
                    <a:pt x="409454" y="2772018"/>
                    <a:pt x="430864" y="2768512"/>
                    <a:pt x="461914" y="2759641"/>
                  </a:cubicBezTo>
                  <a:cubicBezTo>
                    <a:pt x="541344" y="2736947"/>
                    <a:pt x="435859" y="2766767"/>
                    <a:pt x="518475" y="2731360"/>
                  </a:cubicBezTo>
                  <a:cubicBezTo>
                    <a:pt x="530383" y="2726256"/>
                    <a:pt x="543613" y="2725075"/>
                    <a:pt x="556182" y="2721933"/>
                  </a:cubicBezTo>
                  <a:cubicBezTo>
                    <a:pt x="568751" y="2712506"/>
                    <a:pt x="580566" y="2701980"/>
                    <a:pt x="593889" y="2693653"/>
                  </a:cubicBezTo>
                  <a:cubicBezTo>
                    <a:pt x="630759" y="2670609"/>
                    <a:pt x="628748" y="2681886"/>
                    <a:pt x="659877" y="2655946"/>
                  </a:cubicBezTo>
                  <a:cubicBezTo>
                    <a:pt x="706954" y="2616715"/>
                    <a:pt x="666736" y="2634805"/>
                    <a:pt x="716437" y="2618239"/>
                  </a:cubicBezTo>
                  <a:cubicBezTo>
                    <a:pt x="729006" y="2608812"/>
                    <a:pt x="740504" y="2597753"/>
                    <a:pt x="754145" y="2589958"/>
                  </a:cubicBezTo>
                  <a:cubicBezTo>
                    <a:pt x="762772" y="2585028"/>
                    <a:pt x="773537" y="2584975"/>
                    <a:pt x="782425" y="2580531"/>
                  </a:cubicBezTo>
                  <a:cubicBezTo>
                    <a:pt x="792558" y="2575464"/>
                    <a:pt x="801278" y="2567962"/>
                    <a:pt x="810705" y="2561678"/>
                  </a:cubicBezTo>
                  <a:cubicBezTo>
                    <a:pt x="813847" y="2552251"/>
                    <a:pt x="815306" y="2542083"/>
                    <a:pt x="820132" y="2533397"/>
                  </a:cubicBezTo>
                  <a:cubicBezTo>
                    <a:pt x="841808" y="2494379"/>
                    <a:pt x="861401" y="2473735"/>
                    <a:pt x="886120" y="2439129"/>
                  </a:cubicBezTo>
                  <a:cubicBezTo>
                    <a:pt x="892705" y="2429910"/>
                    <a:pt x="899906" y="2420982"/>
                    <a:pt x="904973" y="2410849"/>
                  </a:cubicBezTo>
                  <a:cubicBezTo>
                    <a:pt x="909417" y="2401961"/>
                    <a:pt x="909956" y="2391456"/>
                    <a:pt x="914400" y="2382568"/>
                  </a:cubicBezTo>
                  <a:cubicBezTo>
                    <a:pt x="919467" y="2372435"/>
                    <a:pt x="928187" y="2364421"/>
                    <a:pt x="933254" y="2354288"/>
                  </a:cubicBezTo>
                  <a:cubicBezTo>
                    <a:pt x="937698" y="2345400"/>
                    <a:pt x="938237" y="2334896"/>
                    <a:pt x="942681" y="2326008"/>
                  </a:cubicBezTo>
                  <a:cubicBezTo>
                    <a:pt x="947748" y="2315874"/>
                    <a:pt x="956467" y="2307861"/>
                    <a:pt x="961534" y="2297727"/>
                  </a:cubicBezTo>
                  <a:cubicBezTo>
                    <a:pt x="965978" y="2288839"/>
                    <a:pt x="966517" y="2278335"/>
                    <a:pt x="970961" y="2269447"/>
                  </a:cubicBezTo>
                  <a:cubicBezTo>
                    <a:pt x="976028" y="2259313"/>
                    <a:pt x="984748" y="2251300"/>
                    <a:pt x="989815" y="2241166"/>
                  </a:cubicBezTo>
                  <a:cubicBezTo>
                    <a:pt x="1028846" y="2163106"/>
                    <a:pt x="964062" y="2265657"/>
                    <a:pt x="1018095" y="2184606"/>
                  </a:cubicBezTo>
                  <a:cubicBezTo>
                    <a:pt x="1030789" y="2108442"/>
                    <a:pt x="1021478" y="2146178"/>
                    <a:pt x="1046376" y="2071484"/>
                  </a:cubicBezTo>
                  <a:lnTo>
                    <a:pt x="1046376" y="2071484"/>
                  </a:lnTo>
                  <a:cubicBezTo>
                    <a:pt x="1074789" y="1929405"/>
                    <a:pt x="1038617" y="2106395"/>
                    <a:pt x="1065229" y="1986643"/>
                  </a:cubicBezTo>
                  <a:cubicBezTo>
                    <a:pt x="1068705" y="1971002"/>
                    <a:pt x="1071180" y="1955150"/>
                    <a:pt x="1074656" y="1939509"/>
                  </a:cubicBezTo>
                  <a:cubicBezTo>
                    <a:pt x="1077467" y="1926861"/>
                    <a:pt x="1081368" y="1914470"/>
                    <a:pt x="1084083" y="1901801"/>
                  </a:cubicBezTo>
                  <a:cubicBezTo>
                    <a:pt x="1090797" y="1870467"/>
                    <a:pt x="1092802" y="1837933"/>
                    <a:pt x="1102936" y="1807533"/>
                  </a:cubicBezTo>
                  <a:cubicBezTo>
                    <a:pt x="1106078" y="1798106"/>
                    <a:pt x="1109953" y="1788893"/>
                    <a:pt x="1112363" y="1779253"/>
                  </a:cubicBezTo>
                  <a:cubicBezTo>
                    <a:pt x="1116249" y="1763709"/>
                    <a:pt x="1117574" y="1747577"/>
                    <a:pt x="1121790" y="1732119"/>
                  </a:cubicBezTo>
                  <a:cubicBezTo>
                    <a:pt x="1127019" y="1712946"/>
                    <a:pt x="1134360" y="1694412"/>
                    <a:pt x="1140644" y="1675558"/>
                  </a:cubicBezTo>
                  <a:lnTo>
                    <a:pt x="1150070" y="1647278"/>
                  </a:lnTo>
                  <a:lnTo>
                    <a:pt x="1159497" y="1618997"/>
                  </a:lnTo>
                  <a:lnTo>
                    <a:pt x="1168924" y="1590717"/>
                  </a:lnTo>
                  <a:cubicBezTo>
                    <a:pt x="1172066" y="1565579"/>
                    <a:pt x="1173819" y="1540227"/>
                    <a:pt x="1178351" y="1515302"/>
                  </a:cubicBezTo>
                  <a:cubicBezTo>
                    <a:pt x="1180129" y="1505526"/>
                    <a:pt x="1186144" y="1496823"/>
                    <a:pt x="1187778" y="1487022"/>
                  </a:cubicBezTo>
                  <a:cubicBezTo>
                    <a:pt x="1198141" y="1424843"/>
                    <a:pt x="1192092" y="1408355"/>
                    <a:pt x="1206631" y="1355047"/>
                  </a:cubicBezTo>
                  <a:cubicBezTo>
                    <a:pt x="1211860" y="1335874"/>
                    <a:pt x="1220665" y="1317766"/>
                    <a:pt x="1225485" y="1298486"/>
                  </a:cubicBezTo>
                  <a:cubicBezTo>
                    <a:pt x="1228627" y="1285917"/>
                    <a:pt x="1229809" y="1272687"/>
                    <a:pt x="1234912" y="1260779"/>
                  </a:cubicBezTo>
                  <a:cubicBezTo>
                    <a:pt x="1239375" y="1250365"/>
                    <a:pt x="1248144" y="1242335"/>
                    <a:pt x="1253765" y="1232498"/>
                  </a:cubicBezTo>
                  <a:cubicBezTo>
                    <a:pt x="1260737" y="1220297"/>
                    <a:pt x="1264451" y="1206226"/>
                    <a:pt x="1272619" y="1194791"/>
                  </a:cubicBezTo>
                  <a:cubicBezTo>
                    <a:pt x="1280368" y="1183943"/>
                    <a:pt x="1293150" y="1177359"/>
                    <a:pt x="1300899" y="1166511"/>
                  </a:cubicBezTo>
                  <a:cubicBezTo>
                    <a:pt x="1333591" y="1120741"/>
                    <a:pt x="1308666" y="1141551"/>
                    <a:pt x="1329180" y="1100523"/>
                  </a:cubicBezTo>
                  <a:cubicBezTo>
                    <a:pt x="1356529" y="1045824"/>
                    <a:pt x="1342096" y="1100643"/>
                    <a:pt x="1366887" y="1034535"/>
                  </a:cubicBezTo>
                  <a:cubicBezTo>
                    <a:pt x="1371436" y="1022404"/>
                    <a:pt x="1372591" y="1009237"/>
                    <a:pt x="1376314" y="996828"/>
                  </a:cubicBezTo>
                  <a:cubicBezTo>
                    <a:pt x="1376328" y="996781"/>
                    <a:pt x="1399873" y="926150"/>
                    <a:pt x="1404594" y="911987"/>
                  </a:cubicBezTo>
                  <a:cubicBezTo>
                    <a:pt x="1407736" y="902560"/>
                    <a:pt x="1409577" y="892595"/>
                    <a:pt x="1414021" y="883707"/>
                  </a:cubicBezTo>
                  <a:cubicBezTo>
                    <a:pt x="1420306" y="871138"/>
                    <a:pt x="1425903" y="858200"/>
                    <a:pt x="1432875" y="845999"/>
                  </a:cubicBezTo>
                  <a:cubicBezTo>
                    <a:pt x="1438496" y="836162"/>
                    <a:pt x="1446661" y="827852"/>
                    <a:pt x="1451728" y="817719"/>
                  </a:cubicBezTo>
                  <a:cubicBezTo>
                    <a:pt x="1490755" y="739665"/>
                    <a:pt x="1425978" y="842204"/>
                    <a:pt x="1480009" y="761158"/>
                  </a:cubicBezTo>
                  <a:cubicBezTo>
                    <a:pt x="1502111" y="694846"/>
                    <a:pt x="1473348" y="776698"/>
                    <a:pt x="1508289" y="695170"/>
                  </a:cubicBezTo>
                  <a:cubicBezTo>
                    <a:pt x="1512203" y="686037"/>
                    <a:pt x="1512786" y="675517"/>
                    <a:pt x="1517716" y="666890"/>
                  </a:cubicBezTo>
                  <a:cubicBezTo>
                    <a:pt x="1525511" y="653249"/>
                    <a:pt x="1536569" y="641752"/>
                    <a:pt x="1545996" y="629183"/>
                  </a:cubicBezTo>
                  <a:cubicBezTo>
                    <a:pt x="1549138" y="619756"/>
                    <a:pt x="1550979" y="609790"/>
                    <a:pt x="1555423" y="600902"/>
                  </a:cubicBezTo>
                  <a:cubicBezTo>
                    <a:pt x="1560490" y="590769"/>
                    <a:pt x="1569814" y="583036"/>
                    <a:pt x="1574277" y="572622"/>
                  </a:cubicBezTo>
                  <a:cubicBezTo>
                    <a:pt x="1579381" y="560714"/>
                    <a:pt x="1579154" y="547046"/>
                    <a:pt x="1583703" y="534915"/>
                  </a:cubicBezTo>
                  <a:cubicBezTo>
                    <a:pt x="1588637" y="521757"/>
                    <a:pt x="1597021" y="510124"/>
                    <a:pt x="1602557" y="497208"/>
                  </a:cubicBezTo>
                  <a:cubicBezTo>
                    <a:pt x="1606471" y="488075"/>
                    <a:pt x="1607158" y="477613"/>
                    <a:pt x="1611984" y="468927"/>
                  </a:cubicBezTo>
                  <a:cubicBezTo>
                    <a:pt x="1633653" y="429923"/>
                    <a:pt x="1653259" y="409256"/>
                    <a:pt x="1677971" y="374659"/>
                  </a:cubicBezTo>
                  <a:cubicBezTo>
                    <a:pt x="1697421" y="347430"/>
                    <a:pt x="1696815" y="340102"/>
                    <a:pt x="1725105" y="318098"/>
                  </a:cubicBezTo>
                  <a:cubicBezTo>
                    <a:pt x="1742991" y="304187"/>
                    <a:pt x="1760170" y="287556"/>
                    <a:pt x="1781666" y="280391"/>
                  </a:cubicBezTo>
                  <a:cubicBezTo>
                    <a:pt x="1821707" y="267044"/>
                    <a:pt x="1843209" y="261358"/>
                    <a:pt x="1885361" y="233257"/>
                  </a:cubicBezTo>
                  <a:cubicBezTo>
                    <a:pt x="1952702" y="188363"/>
                    <a:pt x="1919939" y="201046"/>
                    <a:pt x="1979629" y="186123"/>
                  </a:cubicBezTo>
                  <a:cubicBezTo>
                    <a:pt x="1989056" y="179838"/>
                    <a:pt x="1997776" y="172336"/>
                    <a:pt x="2007910" y="167269"/>
                  </a:cubicBezTo>
                  <a:cubicBezTo>
                    <a:pt x="2016798" y="162825"/>
                    <a:pt x="2027057" y="161757"/>
                    <a:pt x="2036190" y="157843"/>
                  </a:cubicBezTo>
                  <a:cubicBezTo>
                    <a:pt x="2049106" y="152307"/>
                    <a:pt x="2061056" y="144696"/>
                    <a:pt x="2073897" y="138989"/>
                  </a:cubicBezTo>
                  <a:cubicBezTo>
                    <a:pt x="2089360" y="132116"/>
                    <a:pt x="2105896" y="127703"/>
                    <a:pt x="2121031" y="120135"/>
                  </a:cubicBezTo>
                  <a:cubicBezTo>
                    <a:pt x="2131165" y="115068"/>
                    <a:pt x="2138704" y="105260"/>
                    <a:pt x="2149312" y="101282"/>
                  </a:cubicBezTo>
                  <a:cubicBezTo>
                    <a:pt x="2160867" y="96949"/>
                    <a:pt x="2245442" y="83941"/>
                    <a:pt x="2253006" y="82428"/>
                  </a:cubicBezTo>
                  <a:cubicBezTo>
                    <a:pt x="2265711" y="79887"/>
                    <a:pt x="2278009" y="75542"/>
                    <a:pt x="2290714" y="73001"/>
                  </a:cubicBezTo>
                  <a:cubicBezTo>
                    <a:pt x="2323394" y="66465"/>
                    <a:pt x="2381591" y="58672"/>
                    <a:pt x="2413262" y="54148"/>
                  </a:cubicBezTo>
                  <a:cubicBezTo>
                    <a:pt x="2468301" y="35802"/>
                    <a:pt x="2415151" y="51885"/>
                    <a:pt x="2498103" y="35294"/>
                  </a:cubicBezTo>
                  <a:cubicBezTo>
                    <a:pt x="2510808" y="32753"/>
                    <a:pt x="2523064" y="28185"/>
                    <a:pt x="2535811" y="25867"/>
                  </a:cubicBezTo>
                  <a:cubicBezTo>
                    <a:pt x="2678084" y="0"/>
                    <a:pt x="2782655" y="16441"/>
                    <a:pt x="2950590" y="1644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Oval 10"/>
            <p:cNvSpPr/>
            <p:nvPr/>
          </p:nvSpPr>
          <p:spPr>
            <a:xfrm>
              <a:off x="8003357" y="2281287"/>
              <a:ext cx="131975" cy="188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92652" y="2300140"/>
              <a:ext cx="141402" cy="12254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p:cNvSpPr/>
            <p:nvPr/>
          </p:nvSpPr>
          <p:spPr>
            <a:xfrm>
              <a:off x="5073239" y="5177627"/>
              <a:ext cx="135762" cy="12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8229600" y="1998483"/>
              <a:ext cx="301658" cy="320511"/>
              <a:chOff x="7758260" y="3091992"/>
              <a:chExt cx="301658" cy="320511"/>
            </a:xfrm>
          </p:grpSpPr>
          <p:cxnSp>
            <p:nvCxnSpPr>
              <p:cNvPr id="18" name="Straight Connector 17"/>
              <p:cNvCxnSpPr/>
              <p:nvPr/>
            </p:nvCxnSpPr>
            <p:spPr>
              <a:xfrm>
                <a:off x="7758260" y="3337089"/>
                <a:ext cx="113122" cy="75414"/>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flipV="1">
                <a:off x="7871381" y="3091992"/>
                <a:ext cx="188537" cy="301657"/>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2" name="Group 21"/>
            <p:cNvGrpSpPr/>
            <p:nvPr/>
          </p:nvGrpSpPr>
          <p:grpSpPr>
            <a:xfrm>
              <a:off x="6109520" y="4819557"/>
              <a:ext cx="301658" cy="320511"/>
              <a:chOff x="8860576" y="3140015"/>
              <a:chExt cx="301658" cy="320511"/>
            </a:xfrm>
          </p:grpSpPr>
          <p:cxnSp>
            <p:nvCxnSpPr>
              <p:cNvPr id="23" name="Straight Connector 22"/>
              <p:cNvCxnSpPr/>
              <p:nvPr/>
            </p:nvCxnSpPr>
            <p:spPr>
              <a:xfrm>
                <a:off x="8860576" y="3385112"/>
                <a:ext cx="113122" cy="75414"/>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flipV="1">
                <a:off x="8973697" y="3140015"/>
                <a:ext cx="188537" cy="301657"/>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Group 28"/>
            <p:cNvGrpSpPr/>
            <p:nvPr/>
          </p:nvGrpSpPr>
          <p:grpSpPr>
            <a:xfrm>
              <a:off x="6872141" y="2064470"/>
              <a:ext cx="273377" cy="254524"/>
              <a:chOff x="7475456" y="3327662"/>
              <a:chExt cx="273377" cy="254524"/>
            </a:xfrm>
          </p:grpSpPr>
          <p:cxnSp>
            <p:nvCxnSpPr>
              <p:cNvPr id="26" name="Straight Connector 25"/>
              <p:cNvCxnSpPr/>
              <p:nvPr/>
            </p:nvCxnSpPr>
            <p:spPr>
              <a:xfrm>
                <a:off x="7484882" y="3365369"/>
                <a:ext cx="226244" cy="20739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flipH="1">
                <a:off x="7475456" y="3327662"/>
                <a:ext cx="273377" cy="254524"/>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5082036" y="4841791"/>
              <a:ext cx="273377" cy="254524"/>
              <a:chOff x="6419071" y="3303651"/>
              <a:chExt cx="273377" cy="254524"/>
            </a:xfrm>
          </p:grpSpPr>
          <p:cxnSp>
            <p:nvCxnSpPr>
              <p:cNvPr id="31" name="Straight Connector 30"/>
              <p:cNvCxnSpPr/>
              <p:nvPr/>
            </p:nvCxnSpPr>
            <p:spPr>
              <a:xfrm>
                <a:off x="6428497" y="3341357"/>
                <a:ext cx="226244" cy="20739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flipH="1">
                <a:off x="6419071" y="3303651"/>
                <a:ext cx="273377" cy="254524"/>
              </a:xfrm>
              <a:prstGeom prst="line">
                <a:avLst/>
              </a:prstGeom>
            </p:spPr>
            <p:style>
              <a:lnRef idx="2">
                <a:schemeClr val="accent2"/>
              </a:lnRef>
              <a:fillRef idx="0">
                <a:schemeClr val="accent2"/>
              </a:fillRef>
              <a:effectRef idx="1">
                <a:schemeClr val="accent2"/>
              </a:effectRef>
              <a:fontRef idx="minor">
                <a:schemeClr val="tx1"/>
              </a:fontRef>
            </p:style>
          </p:cxnSp>
        </p:grpSp>
      </p:grpSp>
      <p:sp>
        <p:nvSpPr>
          <p:cNvPr id="35" name="TextBox 34"/>
          <p:cNvSpPr txBox="1"/>
          <p:nvPr/>
        </p:nvSpPr>
        <p:spPr>
          <a:xfrm>
            <a:off x="2544452" y="5358070"/>
            <a:ext cx="1140643" cy="307777"/>
          </a:xfrm>
          <a:prstGeom prst="rect">
            <a:avLst/>
          </a:prstGeom>
          <a:noFill/>
        </p:spPr>
        <p:txBody>
          <a:bodyPr wrap="square" rtlCol="0">
            <a:spAutoFit/>
          </a:bodyPr>
          <a:lstStyle/>
          <a:p>
            <a:r>
              <a:rPr lang="en-IN" dirty="0" smtClean="0"/>
              <a:t>Diabetics</a:t>
            </a:r>
            <a:endParaRPr lang="en-US" dirty="0"/>
          </a:p>
        </p:txBody>
      </p:sp>
      <p:sp>
        <p:nvSpPr>
          <p:cNvPr id="36" name="TextBox 35"/>
          <p:cNvSpPr txBox="1"/>
          <p:nvPr/>
        </p:nvSpPr>
        <p:spPr>
          <a:xfrm>
            <a:off x="9208008" y="2084832"/>
            <a:ext cx="2350008" cy="3323987"/>
          </a:xfrm>
          <a:prstGeom prst="rect">
            <a:avLst/>
          </a:prstGeom>
          <a:noFill/>
        </p:spPr>
        <p:txBody>
          <a:bodyPr wrap="square" rtlCol="0">
            <a:spAutoFit/>
          </a:bodyPr>
          <a:lstStyle/>
          <a:p>
            <a:r>
              <a:rPr lang="en-IN" dirty="0" smtClean="0"/>
              <a:t>The model has incorrectly classified in a couple of instances and correctly in other two.</a:t>
            </a:r>
          </a:p>
          <a:p>
            <a:endParaRPr lang="en-IN" dirty="0" smtClean="0"/>
          </a:p>
          <a:p>
            <a:r>
              <a:rPr lang="en-IN" dirty="0" smtClean="0"/>
              <a:t>Whenever there is a mistake done by model, the Log loss will increase. Substitute the value of </a:t>
            </a:r>
          </a:p>
          <a:p>
            <a:r>
              <a:rPr lang="en-IN" dirty="0" smtClean="0"/>
              <a:t>Yi = 0  for diabetics &amp;</a:t>
            </a:r>
          </a:p>
          <a:p>
            <a:r>
              <a:rPr lang="en-IN" dirty="0" smtClean="0"/>
              <a:t>Yi = 1 for non diabetics and find what happens to </a:t>
            </a:r>
            <a:r>
              <a:rPr lang="en-IN" smtClean="0"/>
              <a:t>the value of log loss</a:t>
            </a:r>
            <a:endParaRPr lang="en-IN" dirty="0" smtClean="0"/>
          </a:p>
          <a:p>
            <a:endParaRPr lang="en-IN" dirty="0" smtClean="0"/>
          </a:p>
          <a:p>
            <a:r>
              <a:rPr lang="en-IN"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Confusion Matrix</a:t>
            </a:r>
            <a:endParaRPr sz="3600" u="sng" dirty="0">
              <a:latin typeface="Times New Roman"/>
              <a:ea typeface="Times New Roman"/>
              <a:cs typeface="Times New Roman"/>
              <a:sym typeface="Times New Roman"/>
            </a:endParaRPr>
          </a:p>
        </p:txBody>
      </p:sp>
      <p:sp>
        <p:nvSpPr>
          <p:cNvPr id="131" name="Google Shape;131;p1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Well, it is a performance measurement for machine learning classification problem where output can be two or more classes. It is a table with 4 different combinations of predicted and actual values.</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p:txBody>
      </p:sp>
      <p:pic>
        <p:nvPicPr>
          <p:cNvPr id="132" name="Google Shape;132;p18" descr="C:\Users\Stock_BGL\Desktop\1.png"/>
          <p:cNvPicPr preferRelativeResize="0"/>
          <p:nvPr/>
        </p:nvPicPr>
        <p:blipFill rotWithShape="1">
          <a:blip r:embed="rId3">
            <a:alphaModFix/>
          </a:blip>
          <a:srcRect/>
          <a:stretch/>
        </p:blipFill>
        <p:spPr>
          <a:xfrm>
            <a:off x="3537993" y="3296919"/>
            <a:ext cx="3829458" cy="268586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CB1F6-8F85-43A2-83CC-57AFDA4B1C8E}"/>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Confusion matrix</a:t>
            </a:r>
          </a:p>
        </p:txBody>
      </p:sp>
      <p:graphicFrame>
        <p:nvGraphicFramePr>
          <p:cNvPr id="7" name="Content Placeholder 6">
            <a:extLst>
              <a:ext uri="{FF2B5EF4-FFF2-40B4-BE49-F238E27FC236}">
                <a16:creationId xmlns:a16="http://schemas.microsoft.com/office/drawing/2014/main" xmlns="" id="{73C85859-C630-4649-AAEC-81EB1DFFD2F3}"/>
              </a:ext>
            </a:extLst>
          </p:cNvPr>
          <p:cNvGraphicFramePr>
            <a:graphicFrameLocks noGrp="1"/>
          </p:cNvGraphicFramePr>
          <p:nvPr>
            <p:ph idx="1"/>
            <p:extLst/>
          </p:nvPr>
        </p:nvGraphicFramePr>
        <p:xfrm>
          <a:off x="1796430" y="1435528"/>
          <a:ext cx="2467409"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xmlns="" val="3927050299"/>
                    </a:ext>
                  </a:extLst>
                </a:gridCol>
                <a:gridCol w="442807">
                  <a:extLst>
                    <a:ext uri="{9D8B030D-6E8A-4147-A177-3AD203B41FA5}">
                      <a16:colId xmlns:a16="http://schemas.microsoft.com/office/drawing/2014/main" xmlns="" val="3956290648"/>
                    </a:ext>
                  </a:extLst>
                </a:gridCol>
                <a:gridCol w="780817">
                  <a:extLst>
                    <a:ext uri="{9D8B030D-6E8A-4147-A177-3AD203B41FA5}">
                      <a16:colId xmlns:a16="http://schemas.microsoft.com/office/drawing/2014/main" xmlns="" val="2221457942"/>
                    </a:ext>
                  </a:extLst>
                </a:gridCol>
                <a:gridCol w="780817">
                  <a:extLst>
                    <a:ext uri="{9D8B030D-6E8A-4147-A177-3AD203B41FA5}">
                      <a16:colId xmlns:a16="http://schemas.microsoft.com/office/drawing/2014/main" xmlns=""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xmlns=""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xmlns=""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4229231867"/>
                  </a:ext>
                </a:extLst>
              </a:tr>
            </a:tbl>
          </a:graphicData>
        </a:graphic>
      </p:graphicFrame>
      <p:sp>
        <p:nvSpPr>
          <p:cNvPr id="17" name="Callout: Up Arrow 16">
            <a:extLst>
              <a:ext uri="{FF2B5EF4-FFF2-40B4-BE49-F238E27FC236}">
                <a16:creationId xmlns:a16="http://schemas.microsoft.com/office/drawing/2014/main" xmlns="" id="{7927A519-9EA8-4801-9514-7F55D2E9CEED}"/>
              </a:ext>
            </a:extLst>
          </p:cNvPr>
          <p:cNvSpPr/>
          <p:nvPr/>
        </p:nvSpPr>
        <p:spPr>
          <a:xfrm>
            <a:off x="838200" y="4267634"/>
            <a:ext cx="4512000" cy="1154839"/>
          </a:xfrm>
          <a:prstGeom prst="upArrowCallout">
            <a:avLst>
              <a:gd name="adj1" fmla="val 64483"/>
              <a:gd name="adj2" fmla="val 46458"/>
              <a:gd name="adj3" fmla="val 17275"/>
              <a:gd name="adj4" fmla="val 70127"/>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t>Employees </a:t>
            </a:r>
            <a:r>
              <a:rPr lang="en-IN" sz="1733" b="1" i="1" dirty="0"/>
              <a:t>who will actually attrite </a:t>
            </a:r>
            <a:r>
              <a:rPr lang="en-IN" sz="1733" i="1" dirty="0"/>
              <a:t>but predicted as </a:t>
            </a:r>
            <a:r>
              <a:rPr lang="en-IN" sz="1733" b="1" i="1" dirty="0"/>
              <a:t>will not attrite</a:t>
            </a:r>
          </a:p>
        </p:txBody>
      </p:sp>
      <p:sp>
        <p:nvSpPr>
          <p:cNvPr id="20" name="Arrow: Left 19">
            <a:extLst>
              <a:ext uri="{FF2B5EF4-FFF2-40B4-BE49-F238E27FC236}">
                <a16:creationId xmlns:a16="http://schemas.microsoft.com/office/drawing/2014/main" xmlns="" id="{865E79F5-2BBA-458B-B187-1B5FF8209E0D}"/>
              </a:ext>
            </a:extLst>
          </p:cNvPr>
          <p:cNvSpPr/>
          <p:nvPr/>
        </p:nvSpPr>
        <p:spPr>
          <a:xfrm>
            <a:off x="4412523" y="2184919"/>
            <a:ext cx="4512000" cy="1163853"/>
          </a:xfrm>
          <a:prstGeom prst="leftArrow">
            <a:avLst>
              <a:gd name="adj1" fmla="val 68773"/>
              <a:gd name="adj2" fmla="val 50000"/>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latin typeface="+mj-lt"/>
              </a:rPr>
              <a:t>Employees who will actually not attrite but predicted as will attrite</a:t>
            </a:r>
          </a:p>
        </p:txBody>
      </p:sp>
    </p:spTree>
    <p:extLst>
      <p:ext uri="{BB962C8B-B14F-4D97-AF65-F5344CB8AC3E}">
        <p14:creationId xmlns:p14="http://schemas.microsoft.com/office/powerpoint/2010/main" xmlns="" val="163663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CB1F6-8F85-43A2-83CC-57AFDA4B1C8E}"/>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Confusion Matrix</a:t>
            </a:r>
          </a:p>
        </p:txBody>
      </p:sp>
      <p:graphicFrame>
        <p:nvGraphicFramePr>
          <p:cNvPr id="7" name="Content Placeholder 6">
            <a:extLst>
              <a:ext uri="{FF2B5EF4-FFF2-40B4-BE49-F238E27FC236}">
                <a16:creationId xmlns:a16="http://schemas.microsoft.com/office/drawing/2014/main" xmlns="" id="{73C85859-C630-4649-AAEC-81EB1DFFD2F3}"/>
              </a:ext>
            </a:extLst>
          </p:cNvPr>
          <p:cNvGraphicFramePr>
            <a:graphicFrameLocks noGrp="1"/>
          </p:cNvGraphicFramePr>
          <p:nvPr>
            <p:ph idx="1"/>
          </p:nvPr>
        </p:nvGraphicFramePr>
        <p:xfrm>
          <a:off x="550744" y="1760660"/>
          <a:ext cx="2467410"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xmlns="" val="3927050299"/>
                    </a:ext>
                  </a:extLst>
                </a:gridCol>
                <a:gridCol w="442807">
                  <a:extLst>
                    <a:ext uri="{9D8B030D-6E8A-4147-A177-3AD203B41FA5}">
                      <a16:colId xmlns:a16="http://schemas.microsoft.com/office/drawing/2014/main" xmlns="" val="3956290648"/>
                    </a:ext>
                  </a:extLst>
                </a:gridCol>
                <a:gridCol w="731704">
                  <a:extLst>
                    <a:ext uri="{9D8B030D-6E8A-4147-A177-3AD203B41FA5}">
                      <a16:colId xmlns:a16="http://schemas.microsoft.com/office/drawing/2014/main" xmlns="" val="2221457942"/>
                    </a:ext>
                  </a:extLst>
                </a:gridCol>
                <a:gridCol w="829931">
                  <a:extLst>
                    <a:ext uri="{9D8B030D-6E8A-4147-A177-3AD203B41FA5}">
                      <a16:colId xmlns:a16="http://schemas.microsoft.com/office/drawing/2014/main" xmlns=""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xmlns=""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xmlns=""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4229231867"/>
                  </a:ext>
                </a:extLst>
              </a:tr>
            </a:tbl>
          </a:graphicData>
        </a:graphic>
      </p:graphicFrame>
      <mc:AlternateContent xmlns:mc="http://schemas.openxmlformats.org/markup-compatibility/2006">
        <mc:Choice xmlns:a14="http://schemas.microsoft.com/office/drawing/2010/main" xmlns="" Requires="a14">
          <p:sp>
            <p:nvSpPr>
              <p:cNvPr id="10" name="Callout: Line 9">
                <a:extLst>
                  <a:ext uri="{FF2B5EF4-FFF2-40B4-BE49-F238E27FC236}">
                    <a16:creationId xmlns:a16="http://schemas.microsoft.com/office/drawing/2014/main" id="{6DBC5BCE-3D83-4549-8022-28A23BFE5915}"/>
                  </a:ext>
                </a:extLst>
              </p:cNvPr>
              <p:cNvSpPr/>
              <p:nvPr/>
            </p:nvSpPr>
            <p:spPr>
              <a:xfrm>
                <a:off x="3618879" y="4948018"/>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𝑅𝑒𝑐𝑎𝑙𝑙</m:t>
                      </m:r>
                      <m:r>
                        <a:rPr lang="en-IN" sz="2133" b="0" i="1" smtClean="0">
                          <a:latin typeface="Cambria Math" panose="02040503050406030204" pitchFamily="18" charset="0"/>
                        </a:rPr>
                        <m:t> </m:t>
                      </m:r>
                      <m:r>
                        <a:rPr lang="en-IN" sz="2133" b="0" i="1" smtClean="0">
                          <a:latin typeface="Cambria Math" panose="02040503050406030204" pitchFamily="18" charset="0"/>
                        </a:rPr>
                        <m:t>𝑜𝑟</m:t>
                      </m:r>
                      <m:r>
                        <a:rPr lang="en-IN" sz="2133" b="0" i="1" smtClean="0">
                          <a:latin typeface="Cambria Math" panose="02040503050406030204" pitchFamily="18" charset="0"/>
                        </a:rPr>
                        <m:t> </m:t>
                      </m:r>
                      <m:r>
                        <a:rPr lang="en-IN" sz="2133" i="1">
                          <a:latin typeface="Cambria Math" panose="02040503050406030204" pitchFamily="18" charset="0"/>
                        </a:rPr>
                        <m:t>𝑆𝑒𝑛𝑠𝑖𝑡𝑖𝑣𝑖𝑡𝑦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𝐹𝑁</m:t>
                          </m:r>
                        </m:den>
                      </m:f>
                    </m:oMath>
                  </m:oMathPara>
                </a14:m>
                <a:endParaRPr lang="en-IN" sz="2133" dirty="0"/>
              </a:p>
            </p:txBody>
          </p:sp>
        </mc:Choice>
        <mc:Fallback>
          <p:sp>
            <p:nvSpPr>
              <p:cNvPr id="10" name="Callout: Line 9">
                <a:extLst>
                  <a:ext uri="{FF2B5EF4-FFF2-40B4-BE49-F238E27FC236}">
                    <a16:creationId xmlns:a16="http://schemas.microsoft.com/office/drawing/2014/main" xmlns="" xmlns:a14="http://schemas.microsoft.com/office/drawing/2010/main" id="{6DBC5BCE-3D83-4549-8022-28A23BFE5915}"/>
                  </a:ext>
                </a:extLst>
              </p:cNvPr>
              <p:cNvSpPr>
                <a:spLocks noRot="1" noChangeAspect="1" noMove="1" noResize="1" noEditPoints="1" noAdjustHandles="1" noChangeArrowheads="1" noChangeShapeType="1" noTextEdit="1"/>
              </p:cNvSpPr>
              <p:nvPr/>
            </p:nvSpPr>
            <p:spPr>
              <a:xfrm>
                <a:off x="3618879" y="4948018"/>
                <a:ext cx="4255121" cy="815288"/>
              </a:xfrm>
              <a:prstGeom prst="borderCallout1">
                <a:avLst>
                  <a:gd name="adj1" fmla="val 54180"/>
                  <a:gd name="adj2" fmla="val 106"/>
                  <a:gd name="adj3" fmla="val -76458"/>
                  <a:gd name="adj4" fmla="val -11561"/>
                </a:avLst>
              </a:prstGeom>
              <a:blipFill>
                <a:blip r:embed="rId2"/>
                <a:stretch>
                  <a:fillRect/>
                </a:stretch>
              </a:blipFill>
              <a:ln>
                <a:solidFill>
                  <a:schemeClr val="accent5">
                    <a:lumMod val="7500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 name="Callout: Line 11">
                <a:extLst>
                  <a:ext uri="{FF2B5EF4-FFF2-40B4-BE49-F238E27FC236}">
                    <a16:creationId xmlns:a16="http://schemas.microsoft.com/office/drawing/2014/main" id="{1063103D-D4F7-48EC-8C8C-50F5189B13E7}"/>
                  </a:ext>
                </a:extLst>
              </p:cNvPr>
              <p:cNvSpPr/>
              <p:nvPr/>
            </p:nvSpPr>
            <p:spPr>
              <a:xfrm>
                <a:off x="3606057" y="1688072"/>
                <a:ext cx="3419140" cy="815288"/>
              </a:xfrm>
              <a:prstGeom prst="borderCallout1">
                <a:avLst>
                  <a:gd name="adj1" fmla="val 43443"/>
                  <a:gd name="adj2" fmla="val 74"/>
                  <a:gd name="adj3" fmla="val 151150"/>
                  <a:gd name="adj4" fmla="val -10502"/>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i="1">
                          <a:latin typeface="Cambria Math" panose="02040503050406030204" pitchFamily="18" charset="0"/>
                        </a:rPr>
                        <m:t>𝑆𝑝𝑒𝑐𝑖𝑓𝑖𝑐𝑖𝑡𝑦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𝑇𝑁</m:t>
                          </m:r>
                        </m:num>
                        <m:den>
                          <m:r>
                            <a:rPr lang="en-IN" sz="2133" i="1">
                              <a:latin typeface="Cambria Math" panose="02040503050406030204" pitchFamily="18" charset="0"/>
                            </a:rPr>
                            <m:t>𝑇𝑁</m:t>
                          </m:r>
                          <m:r>
                            <a:rPr lang="en-IN" sz="2133">
                              <a:latin typeface="Cambria Math" panose="02040503050406030204" pitchFamily="18" charset="0"/>
                            </a:rPr>
                            <m:t>+</m:t>
                          </m:r>
                          <m:r>
                            <a:rPr lang="en-IN" sz="2133" i="1">
                              <a:latin typeface="Cambria Math" panose="02040503050406030204" pitchFamily="18" charset="0"/>
                            </a:rPr>
                            <m:t>𝐹𝑃</m:t>
                          </m:r>
                        </m:den>
                      </m:f>
                    </m:oMath>
                  </m:oMathPara>
                </a14:m>
                <a:endParaRPr lang="en-IN" sz="2133" dirty="0"/>
              </a:p>
            </p:txBody>
          </p:sp>
        </mc:Choice>
        <mc:Fallback>
          <p:sp>
            <p:nvSpPr>
              <p:cNvPr id="12" name="Callout: Line 11">
                <a:extLst>
                  <a:ext uri="{FF2B5EF4-FFF2-40B4-BE49-F238E27FC236}">
                    <a16:creationId xmlns:a16="http://schemas.microsoft.com/office/drawing/2014/main" xmlns="" xmlns:a14="http://schemas.microsoft.com/office/drawing/2010/main" id="{1063103D-D4F7-48EC-8C8C-50F5189B13E7}"/>
                  </a:ext>
                </a:extLst>
              </p:cNvPr>
              <p:cNvSpPr>
                <a:spLocks noRot="1" noChangeAspect="1" noMove="1" noResize="1" noEditPoints="1" noAdjustHandles="1" noChangeArrowheads="1" noChangeShapeType="1" noTextEdit="1"/>
              </p:cNvSpPr>
              <p:nvPr/>
            </p:nvSpPr>
            <p:spPr>
              <a:xfrm>
                <a:off x="3606057" y="1688072"/>
                <a:ext cx="3419140" cy="815288"/>
              </a:xfrm>
              <a:prstGeom prst="borderCallout1">
                <a:avLst>
                  <a:gd name="adj1" fmla="val 43443"/>
                  <a:gd name="adj2" fmla="val 74"/>
                  <a:gd name="adj3" fmla="val 151150"/>
                  <a:gd name="adj4" fmla="val -10502"/>
                </a:avLst>
              </a:prstGeom>
              <a:blipFill>
                <a:blip r:embed="rId3"/>
                <a:stretch>
                  <a:fillRect/>
                </a:stretch>
              </a:blipFill>
            </p:spPr>
            <p:txBody>
              <a:bodyPr/>
              <a:lstStyle/>
              <a:p>
                <a:r>
                  <a:rPr lang="en-IN">
                    <a:noFill/>
                  </a:rPr>
                  <a:t> </a:t>
                </a:r>
              </a:p>
            </p:txBody>
          </p:sp>
        </mc:Fallback>
      </mc:AlternateContent>
      <p:sp>
        <p:nvSpPr>
          <p:cNvPr id="13" name="Rectangle: Rounded Corners 12">
            <a:extLst>
              <a:ext uri="{FF2B5EF4-FFF2-40B4-BE49-F238E27FC236}">
                <a16:creationId xmlns:a16="http://schemas.microsoft.com/office/drawing/2014/main" xmlns="" id="{228264BA-AF61-4BB8-B8BD-C02928BDBCF9}"/>
              </a:ext>
            </a:extLst>
          </p:cNvPr>
          <p:cNvSpPr/>
          <p:nvPr/>
        </p:nvSpPr>
        <p:spPr>
          <a:xfrm>
            <a:off x="1324759" y="2778712"/>
            <a:ext cx="1922963" cy="558681"/>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xmlns="" id="{87851079-2765-474E-BB5A-D20CB511FB7D}"/>
              </a:ext>
            </a:extLst>
          </p:cNvPr>
          <p:cNvSpPr/>
          <p:nvPr/>
        </p:nvSpPr>
        <p:spPr>
          <a:xfrm>
            <a:off x="1324758" y="3594633"/>
            <a:ext cx="1922964" cy="619668"/>
          </a:xfrm>
          <a:prstGeom prst="roundRect">
            <a:avLst/>
          </a:prstGeom>
          <a:noFill/>
          <a:ln>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xmlns="" Requires="a14">
          <p:sp>
            <p:nvSpPr>
              <p:cNvPr id="9" name="Callout: Line 8">
                <a:extLst>
                  <a:ext uri="{FF2B5EF4-FFF2-40B4-BE49-F238E27FC236}">
                    <a16:creationId xmlns:a16="http://schemas.microsoft.com/office/drawing/2014/main" id="{180EAA04-8C18-4DB2-9FB2-57150BC78E46}"/>
                  </a:ext>
                </a:extLst>
              </p:cNvPr>
              <p:cNvSpPr/>
              <p:nvPr/>
            </p:nvSpPr>
            <p:spPr>
              <a:xfrm>
                <a:off x="4021736" y="3496823"/>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𝑃𝑟𝑒𝑐𝑖𝑠𝑖𝑜𝑛</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m:t>
                          </m:r>
                          <m:r>
                            <a:rPr lang="en-IN" sz="2133" b="0" i="1" smtClean="0">
                              <a:latin typeface="Cambria Math" panose="02040503050406030204" pitchFamily="18" charset="0"/>
                            </a:rPr>
                            <m:t>𝑃</m:t>
                          </m:r>
                        </m:den>
                      </m:f>
                    </m:oMath>
                  </m:oMathPara>
                </a14:m>
                <a:endParaRPr lang="en-IN" sz="2133" dirty="0"/>
              </a:p>
            </p:txBody>
          </p:sp>
        </mc:Choice>
        <mc:Fallback>
          <p:sp>
            <p:nvSpPr>
              <p:cNvPr id="9" name="Callout: Line 8">
                <a:extLst>
                  <a:ext uri="{FF2B5EF4-FFF2-40B4-BE49-F238E27FC236}">
                    <a16:creationId xmlns:a16="http://schemas.microsoft.com/office/drawing/2014/main" xmlns="" xmlns:a14="http://schemas.microsoft.com/office/drawing/2010/main" id="{180EAA04-8C18-4DB2-9FB2-57150BC78E46}"/>
                  </a:ext>
                </a:extLst>
              </p:cNvPr>
              <p:cNvSpPr>
                <a:spLocks noRot="1" noChangeAspect="1" noMove="1" noResize="1" noEditPoints="1" noAdjustHandles="1" noChangeArrowheads="1" noChangeShapeType="1" noTextEdit="1"/>
              </p:cNvSpPr>
              <p:nvPr/>
            </p:nvSpPr>
            <p:spPr>
              <a:xfrm>
                <a:off x="4021736" y="3496823"/>
                <a:ext cx="4255121" cy="815288"/>
              </a:xfrm>
              <a:prstGeom prst="borderCallout1">
                <a:avLst>
                  <a:gd name="adj1" fmla="val 54180"/>
                  <a:gd name="adj2" fmla="val 106"/>
                  <a:gd name="adj3" fmla="val -76458"/>
                  <a:gd name="adj4" fmla="val -11561"/>
                </a:avLst>
              </a:prstGeom>
              <a:blipFill>
                <a:blip r:embed="rId4"/>
                <a:stretch>
                  <a:fillRect/>
                </a:stretch>
              </a:blipFill>
              <a:ln>
                <a:solidFill>
                  <a:schemeClr val="accent5">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xmlns="" val="8258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4256F-5433-480C-9678-DE0B8E4284B5}"/>
              </a:ext>
            </a:extLst>
          </p:cNvPr>
          <p:cNvSpPr>
            <a:spLocks noGrp="1"/>
          </p:cNvSpPr>
          <p:nvPr>
            <p:ph type="title"/>
          </p:nvPr>
        </p:nvSpPr>
        <p:spPr>
          <a:xfrm>
            <a:off x="748146" y="551728"/>
            <a:ext cx="10972800" cy="1143000"/>
          </a:xfrm>
        </p:spPr>
        <p:txBody>
          <a:bodyPr/>
          <a:lstStyle/>
          <a:p>
            <a:r>
              <a:rPr lang="en-IN" sz="3600" u="sng" dirty="0" smtClean="0">
                <a:latin typeface="Times New Roman" panose="02020603050405020304" pitchFamily="18" charset="0"/>
                <a:cs typeface="Times New Roman" panose="02020603050405020304" pitchFamily="18" charset="0"/>
              </a:rPr>
              <a:t>Why accuracy is not a good model performance measure?</a:t>
            </a:r>
            <a:endParaRPr lang="en-IN" sz="3600"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439E106E-4B7F-41F3-AE16-531099E00F97}"/>
              </a:ext>
            </a:extLst>
          </p:cNvPr>
          <p:cNvPicPr>
            <a:picLocks noGrp="1" noChangeAspect="1"/>
          </p:cNvPicPr>
          <p:nvPr>
            <p:ph idx="1"/>
          </p:nvPr>
        </p:nvPicPr>
        <p:blipFill>
          <a:blip r:embed="rId2"/>
          <a:stretch>
            <a:fillRect/>
          </a:stretch>
        </p:blipFill>
        <p:spPr>
          <a:xfrm>
            <a:off x="4177145" y="3916827"/>
            <a:ext cx="3837709" cy="2546475"/>
          </a:xfrm>
          <a:prstGeom prst="rect">
            <a:avLst/>
          </a:prstGeom>
        </p:spPr>
      </p:pic>
      <p:graphicFrame>
        <p:nvGraphicFramePr>
          <p:cNvPr id="9" name="Diagram 8">
            <a:extLst>
              <a:ext uri="{FF2B5EF4-FFF2-40B4-BE49-F238E27FC236}">
                <a16:creationId xmlns:a16="http://schemas.microsoft.com/office/drawing/2014/main" xmlns="" id="{D0FE3123-9D1F-492B-A38F-4FB1904F0332}"/>
              </a:ext>
            </a:extLst>
          </p:cNvPr>
          <p:cNvGraphicFramePr/>
          <p:nvPr>
            <p:extLst/>
          </p:nvPr>
        </p:nvGraphicFramePr>
        <p:xfrm>
          <a:off x="304800" y="1417638"/>
          <a:ext cx="11658600" cy="239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375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B3BD4E5C-62D9-4E79-9F9E-0EAF2FC3ECF1}"/>
                                            </p:graphicEl>
                                          </p:spTgt>
                                        </p:tgtEl>
                                        <p:attrNameLst>
                                          <p:attrName>style.visibility</p:attrName>
                                        </p:attrNameLst>
                                      </p:cBhvr>
                                      <p:to>
                                        <p:strVal val="visible"/>
                                      </p:to>
                                    </p:set>
                                    <p:animEffect transition="in" filter="wipe(left)">
                                      <p:cBhvr>
                                        <p:cTn id="7" dur="500"/>
                                        <p:tgtEl>
                                          <p:spTgt spid="9">
                                            <p:graphicEl>
                                              <a:dgm id="{B3BD4E5C-62D9-4E79-9F9E-0EAF2FC3EC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BD64422B-FBA2-40B2-9967-9F08749D9433}"/>
                                            </p:graphicEl>
                                          </p:spTgt>
                                        </p:tgtEl>
                                        <p:attrNameLst>
                                          <p:attrName>style.visibility</p:attrName>
                                        </p:attrNameLst>
                                      </p:cBhvr>
                                      <p:to>
                                        <p:strVal val="visible"/>
                                      </p:to>
                                    </p:set>
                                    <p:animEffect transition="in" filter="wipe(left)">
                                      <p:cBhvr>
                                        <p:cTn id="12" dur="500"/>
                                        <p:tgtEl>
                                          <p:spTgt spid="9">
                                            <p:graphicEl>
                                              <a:dgm id="{BD64422B-FBA2-40B2-9967-9F08749D943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graphicEl>
                                              <a:dgm id="{CD307272-CE15-4705-9B8D-4501C50D3080}"/>
                                            </p:graphicEl>
                                          </p:spTgt>
                                        </p:tgtEl>
                                        <p:attrNameLst>
                                          <p:attrName>style.visibility</p:attrName>
                                        </p:attrNameLst>
                                      </p:cBhvr>
                                      <p:to>
                                        <p:strVal val="visible"/>
                                      </p:to>
                                    </p:set>
                                    <p:animEffect transition="in" filter="wipe(left)">
                                      <p:cBhvr>
                                        <p:cTn id="15" dur="500"/>
                                        <p:tgtEl>
                                          <p:spTgt spid="9">
                                            <p:graphicEl>
                                              <a:dgm id="{CD307272-CE15-4705-9B8D-4501C50D308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graphicEl>
                                              <a:dgm id="{9BC4FBF0-1381-4735-948B-8B8F238A1313}"/>
                                            </p:graphicEl>
                                          </p:spTgt>
                                        </p:tgtEl>
                                        <p:attrNameLst>
                                          <p:attrName>style.visibility</p:attrName>
                                        </p:attrNameLst>
                                      </p:cBhvr>
                                      <p:to>
                                        <p:strVal val="visible"/>
                                      </p:to>
                                    </p:set>
                                    <p:animEffect transition="in" filter="wipe(left)">
                                      <p:cBhvr>
                                        <p:cTn id="20" dur="500"/>
                                        <p:tgtEl>
                                          <p:spTgt spid="9">
                                            <p:graphicEl>
                                              <a:dgm id="{9BC4FBF0-1381-4735-948B-8B8F238A1313}"/>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graphicEl>
                                              <a:dgm id="{5338E0FD-5ACB-4E99-95C1-1DB5C895782F}"/>
                                            </p:graphicEl>
                                          </p:spTgt>
                                        </p:tgtEl>
                                        <p:attrNameLst>
                                          <p:attrName>style.visibility</p:attrName>
                                        </p:attrNameLst>
                                      </p:cBhvr>
                                      <p:to>
                                        <p:strVal val="visible"/>
                                      </p:to>
                                    </p:set>
                                    <p:animEffect transition="in" filter="wipe(left)">
                                      <p:cBhvr>
                                        <p:cTn id="23" dur="500"/>
                                        <p:tgtEl>
                                          <p:spTgt spid="9">
                                            <p:graphicEl>
                                              <a:dgm id="{5338E0FD-5ACB-4E99-95C1-1DB5C895782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graphicEl>
                                              <a:dgm id="{1DCE4C69-E429-4E00-83CF-BA46E5A4725D}"/>
                                            </p:graphicEl>
                                          </p:spTgt>
                                        </p:tgtEl>
                                        <p:attrNameLst>
                                          <p:attrName>style.visibility</p:attrName>
                                        </p:attrNameLst>
                                      </p:cBhvr>
                                      <p:to>
                                        <p:strVal val="visible"/>
                                      </p:to>
                                    </p:set>
                                    <p:animEffect transition="in" filter="wipe(left)">
                                      <p:cBhvr>
                                        <p:cTn id="28" dur="500"/>
                                        <p:tgtEl>
                                          <p:spTgt spid="9">
                                            <p:graphicEl>
                                              <a:dgm id="{1DCE4C69-E429-4E00-83CF-BA46E5A4725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graphicEl>
                                              <a:dgm id="{A154FA3C-C1DC-46AF-BEA0-D214884A7A96}"/>
                                            </p:graphicEl>
                                          </p:spTgt>
                                        </p:tgtEl>
                                        <p:attrNameLst>
                                          <p:attrName>style.visibility</p:attrName>
                                        </p:attrNameLst>
                                      </p:cBhvr>
                                      <p:to>
                                        <p:strVal val="visible"/>
                                      </p:to>
                                    </p:set>
                                    <p:animEffect transition="in" filter="wipe(left)">
                                      <p:cBhvr>
                                        <p:cTn id="31" dur="500"/>
                                        <p:tgtEl>
                                          <p:spTgt spid="9">
                                            <p:graphicEl>
                                              <a:dgm id="{A154FA3C-C1DC-46AF-BEA0-D214884A7A9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graphicEl>
                                              <a:dgm id="{B56327F8-24B2-4D62-82AB-4120B2D0BEA0}"/>
                                            </p:graphicEl>
                                          </p:spTgt>
                                        </p:tgtEl>
                                        <p:attrNameLst>
                                          <p:attrName>style.visibility</p:attrName>
                                        </p:attrNameLst>
                                      </p:cBhvr>
                                      <p:to>
                                        <p:strVal val="visible"/>
                                      </p:to>
                                    </p:set>
                                    <p:animEffect transition="in" filter="wipe(left)">
                                      <p:cBhvr>
                                        <p:cTn id="36" dur="500"/>
                                        <p:tgtEl>
                                          <p:spTgt spid="9">
                                            <p:graphicEl>
                                              <a:dgm id="{B56327F8-24B2-4D62-82AB-4120B2D0BEA0}"/>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graphicEl>
                                              <a:dgm id="{8CB802E2-A70F-47D9-8257-2C67641FE685}"/>
                                            </p:graphicEl>
                                          </p:spTgt>
                                        </p:tgtEl>
                                        <p:attrNameLst>
                                          <p:attrName>style.visibility</p:attrName>
                                        </p:attrNameLst>
                                      </p:cBhvr>
                                      <p:to>
                                        <p:strVal val="visible"/>
                                      </p:to>
                                    </p:set>
                                    <p:animEffect transition="in" filter="wipe(left)">
                                      <p:cBhvr>
                                        <p:cTn id="39" dur="500"/>
                                        <p:tgtEl>
                                          <p:spTgt spid="9">
                                            <p:graphicEl>
                                              <a:dgm id="{8CB802E2-A70F-47D9-8257-2C67641FE68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F1 Score</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A single metric is not sufficient for the evaluation of classification models. We have seen that we need to use recall and precision together along with accuracy to evaluate </a:t>
            </a:r>
            <a:r>
              <a:rPr lang="en-IN" sz="2000" dirty="0">
                <a:latin typeface="Times New Roman" panose="02020603050405020304" pitchFamily="18" charset="0"/>
                <a:cs typeface="Times New Roman" panose="02020603050405020304" pitchFamily="18" charset="0"/>
              </a:rPr>
              <a:t>o</a:t>
            </a:r>
            <a:r>
              <a:rPr lang="en-IN" sz="2000" dirty="0" smtClean="0">
                <a:latin typeface="Times New Roman" panose="02020603050405020304" pitchFamily="18" charset="0"/>
                <a:cs typeface="Times New Roman" panose="02020603050405020304" pitchFamily="18" charset="0"/>
              </a:rPr>
              <a:t>ur model.</a:t>
            </a:r>
          </a:p>
          <a:p>
            <a:pPr marL="25400" indent="0">
              <a:buNone/>
            </a:pPr>
            <a:r>
              <a:rPr lang="en-IN" sz="2000" dirty="0" smtClean="0">
                <a:latin typeface="Times New Roman" panose="02020603050405020304" pitchFamily="18" charset="0"/>
                <a:cs typeface="Times New Roman" panose="02020603050405020304" pitchFamily="18" charset="0"/>
              </a:rPr>
              <a:t>Let us consider another metric that puts together the recall and precision metrics. We call it F1 Score.</a:t>
            </a:r>
          </a:p>
          <a:p>
            <a:pPr marL="25400" indent="0" algn="ctr">
              <a:buNone/>
            </a:pPr>
            <a:endParaRPr lang="en-IN" sz="2000" dirty="0" smtClean="0">
              <a:latin typeface="Times New Roman" panose="02020603050405020304" pitchFamily="18" charset="0"/>
              <a:cs typeface="Times New Roman" panose="02020603050405020304" pitchFamily="18" charset="0"/>
            </a:endParaRPr>
          </a:p>
          <a:p>
            <a:pPr marL="25400" indent="0" algn="ctr">
              <a:buNone/>
            </a:pPr>
            <a:r>
              <a:rPr lang="en-IN" sz="2600" b="1" dirty="0" smtClean="0">
                <a:latin typeface="Times New Roman" panose="02020603050405020304" pitchFamily="18" charset="0"/>
                <a:cs typeface="Times New Roman" panose="02020603050405020304" pitchFamily="18" charset="0"/>
              </a:rPr>
              <a:t>F1 Score = 2(precision*recall)/precision + recall</a:t>
            </a:r>
          </a:p>
          <a:p>
            <a:pPr marL="25400" indent="0" algn="ctr">
              <a:buNone/>
            </a:pPr>
            <a:endParaRPr lang="en-IN" sz="2000" b="1" dirty="0" smtClean="0">
              <a:latin typeface="Times New Roman" panose="02020603050405020304" pitchFamily="18" charset="0"/>
              <a:cs typeface="Times New Roman" panose="02020603050405020304" pitchFamily="18" charset="0"/>
            </a:endParaRPr>
          </a:p>
          <a:p>
            <a:pPr marL="25400" indent="0" algn="r">
              <a:buNone/>
            </a:pPr>
            <a:r>
              <a:rPr lang="en-IN" sz="2000" dirty="0" smtClean="0">
                <a:latin typeface="Times New Roman" panose="02020603050405020304" pitchFamily="18" charset="0"/>
                <a:cs typeface="Times New Roman" panose="02020603050405020304" pitchFamily="18" charset="0"/>
              </a:rPr>
              <a:t>-which is the harmonic mean of the two metrics.</a:t>
            </a: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The F1 score can also be used to evaluate the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6092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ROC and Gini Coefficient and Threshold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Roc is a curve which allows us to compare models.</a:t>
            </a:r>
          </a:p>
          <a:p>
            <a:r>
              <a:rPr lang="en-IN" sz="2000" dirty="0" smtClean="0">
                <a:latin typeface="Times New Roman" panose="02020603050405020304" pitchFamily="18" charset="0"/>
                <a:cs typeface="Times New Roman" panose="02020603050405020304" pitchFamily="18" charset="0"/>
              </a:rPr>
              <a:t>It is plot between TPR(true positive rates) and FPR(false positive ratio).</a:t>
            </a:r>
          </a:p>
          <a:p>
            <a:r>
              <a:rPr lang="en-IN" sz="2000" dirty="0" smtClean="0">
                <a:latin typeface="Times New Roman" panose="02020603050405020304" pitchFamily="18" charset="0"/>
                <a:cs typeface="Times New Roman" panose="02020603050405020304" pitchFamily="18" charset="0"/>
              </a:rPr>
              <a:t>The area under the ROC curve (AUC) is a measure of the how good a model is.</a:t>
            </a:r>
          </a:p>
          <a:p>
            <a:pPr marL="25400" indent="0">
              <a:buNone/>
            </a:pPr>
            <a:endParaRPr lang="en-IN" sz="2400" b="1" u="sng" dirty="0" smtClean="0">
              <a:latin typeface="Times New Roman" panose="02020603050405020304" pitchFamily="18" charset="0"/>
              <a:cs typeface="Times New Roman" panose="02020603050405020304" pitchFamily="18" charset="0"/>
            </a:endParaRPr>
          </a:p>
          <a:p>
            <a:pPr marL="25400" indent="0">
              <a:buNone/>
            </a:pPr>
            <a:r>
              <a:rPr lang="en-IN" sz="2400" u="sng" dirty="0" smtClean="0">
                <a:latin typeface="Times New Roman" panose="02020603050405020304" pitchFamily="18" charset="0"/>
                <a:cs typeface="Times New Roman" panose="02020603050405020304" pitchFamily="18" charset="0"/>
              </a:rPr>
              <a:t>Gini Coefficient:</a:t>
            </a:r>
            <a:endParaRPr lang="en-IN" sz="2000" u="sng"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It is also used to measure the goodness of a fit.</a:t>
            </a:r>
          </a:p>
          <a:p>
            <a:r>
              <a:rPr lang="en-IN" sz="2000" dirty="0" smtClean="0">
                <a:latin typeface="Times New Roman" panose="02020603050405020304" pitchFamily="18" charset="0"/>
                <a:cs typeface="Times New Roman" panose="02020603050405020304" pitchFamily="18" charset="0"/>
              </a:rPr>
              <a:t>It is the ratio of areas in a roc curve and is scaled version of the AUC.</a:t>
            </a:r>
          </a:p>
          <a:p>
            <a:r>
              <a:rPr lang="en-IN" sz="2000" dirty="0" smtClean="0">
                <a:latin typeface="Times New Roman" panose="02020603050405020304" pitchFamily="18" charset="0"/>
                <a:cs typeface="Times New Roman" panose="02020603050405020304" pitchFamily="18" charset="0"/>
              </a:rPr>
              <a:t>GI = 2*AUC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8290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2"/>
          </p:nvPr>
        </p:nvSpPr>
        <p:spPr/>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19</a:t>
            </a:fld>
            <a:endParaRPr lang="en-IN"/>
          </a:p>
        </p:txBody>
      </p:sp>
      <p:pic>
        <p:nvPicPr>
          <p:cNvPr id="1026" name="Picture 2"/>
          <p:cNvPicPr>
            <a:picLocks noChangeAspect="1" noChangeArrowheads="1"/>
          </p:cNvPicPr>
          <p:nvPr/>
        </p:nvPicPr>
        <p:blipFill>
          <a:blip r:embed="rId2"/>
          <a:srcRect/>
          <a:stretch>
            <a:fillRect/>
          </a:stretch>
        </p:blipFill>
        <p:spPr bwMode="auto">
          <a:xfrm>
            <a:off x="1271016" y="441132"/>
            <a:ext cx="9227122" cy="5715194"/>
          </a:xfrm>
          <a:prstGeom prst="rect">
            <a:avLst/>
          </a:prstGeom>
          <a:noFill/>
          <a:ln w="9525">
            <a:noFill/>
            <a:miter lim="800000"/>
            <a:headEnd/>
            <a:tailEnd/>
          </a:ln>
          <a:effectLst/>
        </p:spPr>
      </p:pic>
      <p:sp>
        <p:nvSpPr>
          <p:cNvPr id="7" name="TextBox 6"/>
          <p:cNvSpPr txBox="1"/>
          <p:nvPr/>
        </p:nvSpPr>
        <p:spPr>
          <a:xfrm>
            <a:off x="9674352" y="594360"/>
            <a:ext cx="2377440" cy="738664"/>
          </a:xfrm>
          <a:prstGeom prst="rect">
            <a:avLst/>
          </a:prstGeom>
          <a:noFill/>
        </p:spPr>
        <p:txBody>
          <a:bodyPr wrap="square" rtlCol="0">
            <a:spAutoFit/>
          </a:bodyPr>
          <a:lstStyle/>
          <a:p>
            <a:r>
              <a:rPr lang="en-IN" dirty="0" smtClean="0"/>
              <a:t>Strict models. Classifying all defaulter as defaulters -&gt; but cost??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dirty="0" smtClean="0">
                <a:solidFill>
                  <a:schemeClr val="dk1"/>
                </a:solidFill>
                <a:latin typeface="Times New Roman"/>
                <a:ea typeface="Times New Roman"/>
                <a:cs typeface="Times New Roman"/>
                <a:sym typeface="Times New Roman"/>
              </a:rPr>
              <a:t>Logistic Regression - Topics</a:t>
            </a:r>
            <a:endParaRPr dirty="0"/>
          </a:p>
        </p:txBody>
      </p:sp>
      <p:sp>
        <p:nvSpPr>
          <p:cNvPr id="95" name="Google Shape;95;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Introduction to </a:t>
            </a:r>
            <a:r>
              <a:rPr lang="en-IN" sz="2400" dirty="0" smtClean="0">
                <a:latin typeface="Times New Roman"/>
                <a:ea typeface="Times New Roman"/>
                <a:cs typeface="Times New Roman"/>
                <a:sym typeface="Times New Roman"/>
              </a:rPr>
              <a:t>Logistic Regression</a:t>
            </a:r>
            <a:endParaRPr sz="2400" dirty="0">
              <a:latin typeface="Times New Roman"/>
              <a:ea typeface="Times New Roman"/>
              <a:cs typeface="Times New Roman"/>
              <a:sym typeface="Times New Roman"/>
            </a:endParaRPr>
          </a:p>
          <a:p>
            <a:pPr marL="457200" lvl="0" indent="-381000" algn="l" rtl="0">
              <a:spcBef>
                <a:spcPts val="480"/>
              </a:spcBef>
              <a:spcAft>
                <a:spcPts val="0"/>
              </a:spcAft>
              <a:buSzPts val="2400"/>
              <a:buChar char="•"/>
            </a:pPr>
            <a:r>
              <a:rPr lang="en-IN" sz="2400" dirty="0">
                <a:latin typeface="Times New Roman"/>
                <a:ea typeface="Times New Roman"/>
                <a:cs typeface="Times New Roman"/>
                <a:sym typeface="Times New Roman"/>
              </a:rPr>
              <a:t>Logit function in Logistic Regression</a:t>
            </a:r>
            <a:endParaRPr sz="2400" dirty="0">
              <a:latin typeface="Corbel"/>
              <a:ea typeface="Corbel"/>
              <a:cs typeface="Corbel"/>
              <a:sym typeface="Corbel"/>
            </a:endParaRPr>
          </a:p>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Probability Examples</a:t>
            </a:r>
            <a:endParaRPr sz="2400" dirty="0">
              <a:latin typeface="Corbel"/>
              <a:ea typeface="Corbel"/>
              <a:cs typeface="Corbel"/>
              <a:sym typeface="Corbel"/>
            </a:endParaRPr>
          </a:p>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Confusion </a:t>
            </a:r>
            <a:r>
              <a:rPr lang="en-IN" sz="2400" dirty="0" smtClean="0">
                <a:latin typeface="Times New Roman"/>
                <a:ea typeface="Times New Roman"/>
                <a:cs typeface="Times New Roman"/>
                <a:sym typeface="Times New Roman"/>
              </a:rPr>
              <a:t>Matrix</a:t>
            </a: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F1 Score, </a:t>
            </a:r>
            <a:r>
              <a:rPr lang="en-IN" sz="2400" dirty="0" err="1" smtClean="0">
                <a:latin typeface="Times New Roman"/>
                <a:ea typeface="Times New Roman"/>
                <a:cs typeface="Times New Roman"/>
                <a:sym typeface="Times New Roman"/>
              </a:rPr>
              <a:t>gini</a:t>
            </a:r>
            <a:r>
              <a:rPr lang="en-IN" sz="2400" dirty="0" smtClean="0">
                <a:latin typeface="Times New Roman"/>
                <a:ea typeface="Times New Roman"/>
                <a:cs typeface="Times New Roman"/>
                <a:sym typeface="Times New Roman"/>
              </a:rPr>
              <a:t> index and ROC curve</a:t>
            </a: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Pros and Cons of Logistic Regression</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Case </a:t>
            </a:r>
            <a:r>
              <a:rPr lang="en-IN" sz="2400" dirty="0">
                <a:latin typeface="Times New Roman"/>
                <a:ea typeface="Times New Roman"/>
                <a:cs typeface="Times New Roman"/>
                <a:sym typeface="Times New Roman"/>
              </a:rPr>
              <a:t>study on Logistic Regression</a:t>
            </a:r>
            <a:endParaRPr sz="2400" dirty="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dirty="0">
              <a:latin typeface="Times New Roman"/>
              <a:ea typeface="Times New Roman"/>
              <a:cs typeface="Times New Roman"/>
              <a:sym typeface="Times New Roman"/>
            </a:endParaRPr>
          </a:p>
          <a:p>
            <a:pPr marL="152400" lvl="0" indent="0" algn="l" rtl="0">
              <a:lnSpc>
                <a:spcPct val="100000"/>
              </a:lnSpc>
              <a:spcBef>
                <a:spcPts val="480"/>
              </a:spcBef>
              <a:spcAft>
                <a:spcPts val="0"/>
              </a:spcAft>
              <a:buSzPts val="2400"/>
              <a:buNone/>
            </a:pPr>
            <a:endParaRPr sz="2400" b="0" i="0" u="none" dirty="0">
              <a:solidFill>
                <a:schemeClr val="dk1"/>
              </a:solidFill>
              <a:latin typeface="Times New Roman"/>
              <a:ea typeface="Times New Roman"/>
              <a:cs typeface="Times New Roman"/>
              <a:sym typeface="Times New Roman"/>
            </a:endParaRPr>
          </a:p>
        </p:txBody>
      </p:sp>
      <p:sp>
        <p:nvSpPr>
          <p:cNvPr id="96" name="Google Shape;96;p13"/>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Pros and Cons of logistic regression</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Pros:</a:t>
            </a:r>
          </a:p>
          <a:p>
            <a:r>
              <a:rPr lang="en-IN" sz="2000" dirty="0" smtClean="0">
                <a:latin typeface="Times New Roman" panose="02020603050405020304" pitchFamily="18" charset="0"/>
                <a:cs typeface="Times New Roman" panose="02020603050405020304" pitchFamily="18" charset="0"/>
              </a:rPr>
              <a:t>It is a model that gives probabilities.</a:t>
            </a:r>
          </a:p>
          <a:p>
            <a:r>
              <a:rPr lang="en-IN" sz="2000" dirty="0" smtClean="0">
                <a:latin typeface="Times New Roman" panose="02020603050405020304" pitchFamily="18" charset="0"/>
                <a:cs typeface="Times New Roman" panose="02020603050405020304" pitchFamily="18" charset="0"/>
              </a:rPr>
              <a:t>It can be easily scaled to multiple classes.</a:t>
            </a:r>
          </a:p>
          <a:p>
            <a:r>
              <a:rPr lang="en-IN" sz="2000" dirty="0" smtClean="0">
                <a:latin typeface="Times New Roman" panose="02020603050405020304" pitchFamily="18" charset="0"/>
                <a:cs typeface="Times New Roman" panose="02020603050405020304" pitchFamily="18" charset="0"/>
              </a:rPr>
              <a:t>It is very quick to train and very fast at classifying unknown </a:t>
            </a:r>
            <a:r>
              <a:rPr lang="en-IN" sz="2000" smtClean="0">
                <a:latin typeface="Times New Roman" panose="02020603050405020304" pitchFamily="18" charset="0"/>
                <a:cs typeface="Times New Roman" panose="02020603050405020304" pitchFamily="18" charset="0"/>
              </a:rPr>
              <a:t>records.</a:t>
            </a:r>
          </a:p>
          <a:p>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Cons:</a:t>
            </a:r>
          </a:p>
          <a:p>
            <a:r>
              <a:rPr lang="en-IN" sz="2000" dirty="0" smtClean="0">
                <a:latin typeface="Times New Roman" panose="02020603050405020304" pitchFamily="18" charset="0"/>
                <a:cs typeface="Times New Roman" panose="02020603050405020304" pitchFamily="18" charset="0"/>
              </a:rPr>
              <a:t>The classifies constructs liner boundaries.</a:t>
            </a:r>
          </a:p>
          <a:p>
            <a:r>
              <a:rPr lang="en-IN" sz="2000" dirty="0" smtClean="0">
                <a:latin typeface="Times New Roman" panose="02020603050405020304" pitchFamily="18" charset="0"/>
                <a:cs typeface="Times New Roman" panose="02020603050405020304" pitchFamily="18" charset="0"/>
              </a:rPr>
              <a:t>Assumes that the variables are independent.</a:t>
            </a:r>
          </a:p>
          <a:p>
            <a:r>
              <a:rPr lang="en-IN" sz="2000" dirty="0" smtClean="0">
                <a:latin typeface="Times New Roman" panose="02020603050405020304" pitchFamily="18" charset="0"/>
                <a:cs typeface="Times New Roman" panose="02020603050405020304" pitchFamily="18" charset="0"/>
              </a:rPr>
              <a:t>Interpretation of coefficients is difficult.</a:t>
            </a: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303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707221" y="1124522"/>
            <a:ext cx="7315200" cy="4846510"/>
          </a:xfrm>
        </p:spPr>
        <p:txBody>
          <a:bodyPr/>
          <a:lstStyle/>
          <a:p>
            <a:pPr fontAlgn="base"/>
            <a:r>
              <a:rPr lang="en-US" dirty="0" smtClean="0"/>
              <a:t>Confusion matrix: false positives, false negatives, true positives and true negatives.</a:t>
            </a:r>
          </a:p>
          <a:p>
            <a:pPr fontAlgn="base"/>
            <a:r>
              <a:rPr lang="en-US" dirty="0" smtClean="0"/>
              <a:t>Gain and lift: focus is on true positives.</a:t>
            </a:r>
          </a:p>
          <a:p>
            <a:pPr fontAlgn="base"/>
            <a:r>
              <a:rPr lang="en-US" dirty="0" smtClean="0"/>
              <a:t>ROC curve: focus on true positives vs. false positives.</a:t>
            </a:r>
          </a:p>
          <a:p>
            <a:pPr fontAlgn="base"/>
            <a:endParaRPr lang="en-IN" dirty="0" smtClean="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21</a:t>
            </a:fld>
            <a:endParaRPr lang="en-IN"/>
          </a:p>
        </p:txBody>
      </p:sp>
      <p:pic>
        <p:nvPicPr>
          <p:cNvPr id="1028" name="Picture 4" descr="False Positive vs False Negative"/>
          <p:cNvPicPr>
            <a:picLocks noChangeAspect="1" noChangeArrowheads="1"/>
          </p:cNvPicPr>
          <p:nvPr/>
        </p:nvPicPr>
        <p:blipFill>
          <a:blip r:embed="rId2"/>
          <a:srcRect/>
          <a:stretch>
            <a:fillRect/>
          </a:stretch>
        </p:blipFill>
        <p:spPr bwMode="auto">
          <a:xfrm>
            <a:off x="4846319" y="1844056"/>
            <a:ext cx="4038727" cy="421841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Hands on exercise on Logistic Regression</a:t>
            </a:r>
            <a:endParaRPr sz="3600" u="sng" dirty="0">
              <a:latin typeface="Times New Roman"/>
              <a:ea typeface="Times New Roman"/>
              <a:cs typeface="Times New Roman"/>
              <a:sym typeface="Times New Roman"/>
            </a:endParaRPr>
          </a:p>
        </p:txBody>
      </p:sp>
      <p:sp>
        <p:nvSpPr>
          <p:cNvPr id="138" name="Google Shape;138;p19"/>
          <p:cNvSpPr txBox="1">
            <a:spLocks noGrp="1"/>
          </p:cNvSpPr>
          <p:nvPr>
            <p:ph type="body" idx="1"/>
          </p:nvPr>
        </p:nvSpPr>
        <p:spPr>
          <a:xfrm>
            <a:off x="609600" y="1417637"/>
            <a:ext cx="10972800" cy="4708663"/>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b="1" dirty="0" smtClean="0">
                <a:latin typeface="Times New Roman"/>
                <a:ea typeface="Times New Roman"/>
                <a:cs typeface="Times New Roman"/>
                <a:sym typeface="Times New Roman"/>
              </a:rPr>
              <a:t>Problem Overview</a:t>
            </a:r>
          </a:p>
          <a:p>
            <a:pPr marL="25400" lvl="0" indent="0" algn="l" rtl="0">
              <a:lnSpc>
                <a:spcPct val="100000"/>
              </a:lnSpc>
              <a:spcBef>
                <a:spcPts val="640"/>
              </a:spcBef>
              <a:spcAft>
                <a:spcPts val="0"/>
              </a:spcAft>
              <a:buSzPts val="3200"/>
              <a:buNone/>
            </a:pPr>
            <a:endParaRPr lang="en-IN" sz="1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dirty="0" smtClean="0">
                <a:latin typeface="Times New Roman"/>
                <a:ea typeface="Times New Roman"/>
                <a:cs typeface="Times New Roman"/>
                <a:sym typeface="Times New Roman"/>
              </a:rPr>
              <a:t>The dataset used here is Credit risk data.</a:t>
            </a:r>
          </a:p>
          <a:p>
            <a:pPr marL="25400" lvl="0" indent="0" algn="l" rtl="0">
              <a:lnSpc>
                <a:spcPct val="100000"/>
              </a:lnSpc>
              <a:spcBef>
                <a:spcPts val="640"/>
              </a:spcBef>
              <a:spcAft>
                <a:spcPts val="0"/>
              </a:spcAft>
              <a:buSzPts val="3200"/>
              <a:buNone/>
            </a:pPr>
            <a:endParaRPr lang="en-IN" sz="1800" dirty="0" smtClean="0">
              <a:latin typeface="Times New Roman"/>
              <a:ea typeface="Times New Roman"/>
              <a:cs typeface="Times New Roman"/>
              <a:sym typeface="Times New Roman"/>
            </a:endParaRPr>
          </a:p>
          <a:p>
            <a:pPr marL="25400" lvl="0" indent="0">
              <a:buNone/>
            </a:pPr>
            <a:r>
              <a:rPr lang="en-US" sz="1800" dirty="0">
                <a:latin typeface="Times New Roman" panose="02020603050405020304" pitchFamily="18" charset="0"/>
                <a:cs typeface="Times New Roman" panose="02020603050405020304" pitchFamily="18" charset="0"/>
              </a:rPr>
              <a:t>Credit risk is nothing but the default in payment of any loan by the borrower. In Banking sector this is an important factor to be considered before approving the loan of an applicant</a:t>
            </a:r>
            <a:r>
              <a:rPr lang="en-US" sz="1800" dirty="0" smtClean="0">
                <a:latin typeface="Times New Roman" panose="02020603050405020304" pitchFamily="18" charset="0"/>
                <a:cs typeface="Times New Roman" panose="02020603050405020304" pitchFamily="18" charset="0"/>
              </a:rPr>
              <a:t>. Dream </a:t>
            </a:r>
            <a:r>
              <a:rPr lang="en-US" sz="1800" dirty="0">
                <a:latin typeface="Times New Roman" panose="02020603050405020304" pitchFamily="18" charset="0"/>
                <a:cs typeface="Times New Roman" panose="02020603050405020304" pitchFamily="18" charset="0"/>
              </a:rPr>
              <a:t>Housing Finance company deals in all home loans. They have presence across all urban, semi urban and rural areas. Customer first apply for home loan after that company validates the customer eligibility for loan</a:t>
            </a:r>
            <a:r>
              <a:rPr lang="en-US" sz="1800" dirty="0" smtClean="0">
                <a:latin typeface="Times New Roman" panose="02020603050405020304" pitchFamily="18" charset="0"/>
                <a:cs typeface="Times New Roman" panose="02020603050405020304" pitchFamily="18" charset="0"/>
              </a:rPr>
              <a:t>.</a:t>
            </a:r>
          </a:p>
          <a:p>
            <a:pPr marL="25400" lvl="0" indent="0">
              <a:buNone/>
            </a:pPr>
            <a:endParaRPr lang="en-US" sz="1800" dirty="0">
              <a:latin typeface="Times New Roman" panose="02020603050405020304" pitchFamily="18" charset="0"/>
              <a:cs typeface="Times New Roman" panose="02020603050405020304" pitchFamily="18" charset="0"/>
            </a:endParaRPr>
          </a:p>
          <a:p>
            <a:pPr marL="25400" lvl="0" indent="0">
              <a:buNone/>
            </a:pPr>
            <a:r>
              <a:rPr lang="en-US" sz="1800" dirty="0">
                <a:latin typeface="Times New Roman" panose="02020603050405020304" pitchFamily="18" charset="0"/>
                <a:cs typeface="Times New Roman" panose="02020603050405020304" pitchFamily="18" charset="0"/>
              </a:rPr>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Here they have provided a partial data set.</a:t>
            </a:r>
            <a:endParaRPr lang="en-US" sz="1800" dirty="0" smtClean="0">
              <a:latin typeface="Times New Roman" panose="02020603050405020304" pitchFamily="18" charset="0"/>
              <a:cs typeface="Times New Roman" panose="02020603050405020304" pitchFamily="18" charset="0"/>
            </a:endParaRPr>
          </a:p>
          <a:p>
            <a:pPr marL="25400" lvl="0" indent="0" algn="l" rtl="0">
              <a:lnSpc>
                <a:spcPct val="100000"/>
              </a:lnSpc>
              <a:spcBef>
                <a:spcPts val="640"/>
              </a:spcBef>
              <a:spcAft>
                <a:spcPts val="0"/>
              </a:spcAft>
              <a:buSzPts val="3200"/>
              <a:buNone/>
            </a:pPr>
            <a:endParaRPr lang="en-IN" sz="1800" dirty="0"/>
          </a:p>
          <a:p>
            <a:pPr marL="25400" lvl="0" indent="0" algn="l" rtl="0">
              <a:lnSpc>
                <a:spcPct val="100000"/>
              </a:lnSpc>
              <a:spcBef>
                <a:spcPts val="640"/>
              </a:spcBef>
              <a:spcAft>
                <a:spcPts val="0"/>
              </a:spcAft>
              <a:buSzPts val="3200"/>
              <a:buNone/>
            </a:pPr>
            <a:endParaRPr sz="1800" dirty="0"/>
          </a:p>
          <a:p>
            <a:pPr marL="25400" lvl="0" indent="0" algn="l" rtl="0">
              <a:lnSpc>
                <a:spcPct val="100000"/>
              </a:lnSpc>
              <a:spcBef>
                <a:spcPts val="640"/>
              </a:spcBef>
              <a:spcAft>
                <a:spcPts val="0"/>
              </a:spcAft>
              <a:buSzPts val="3200"/>
              <a:buNone/>
            </a:pPr>
            <a:endParaRPr sz="1800" i="1" dirty="0">
              <a:solidFill>
                <a:srgbClr val="0070C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Hands on Contd.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5105400"/>
          </a:xfrm>
        </p:spPr>
        <p:txBody>
          <a:bodyPr/>
          <a:lstStyle/>
          <a:p>
            <a:pPr marL="25400" indent="0">
              <a:buNone/>
            </a:pPr>
            <a:r>
              <a:rPr lang="en-US" sz="1800" b="1" dirty="0" smtClean="0">
                <a:latin typeface="Times New Roman" panose="02020603050405020304" pitchFamily="18" charset="0"/>
                <a:cs typeface="Times New Roman" panose="02020603050405020304" pitchFamily="18" charset="0"/>
              </a:rPr>
              <a:t>Dataset features:</a:t>
            </a:r>
          </a:p>
          <a:p>
            <a:pPr marL="2540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Variable Description</a:t>
            </a:r>
          </a:p>
          <a:p>
            <a:r>
              <a:rPr lang="en-US" sz="1800" dirty="0" err="1" smtClean="0">
                <a:latin typeface="Times New Roman" panose="02020603050405020304" pitchFamily="18" charset="0"/>
                <a:cs typeface="Times New Roman" panose="02020603050405020304" pitchFamily="18" charset="0"/>
              </a:rPr>
              <a:t>Loan_ID</a:t>
            </a:r>
            <a:r>
              <a:rPr lang="en-US" sz="1800" dirty="0" smtClean="0">
                <a:latin typeface="Times New Roman" panose="02020603050405020304" pitchFamily="18" charset="0"/>
                <a:cs typeface="Times New Roman" panose="02020603050405020304" pitchFamily="18" charset="0"/>
              </a:rPr>
              <a:t> Unique Loan ID</a:t>
            </a:r>
          </a:p>
          <a:p>
            <a:r>
              <a:rPr lang="en-US" sz="1800" dirty="0" smtClean="0">
                <a:latin typeface="Times New Roman" panose="02020603050405020304" pitchFamily="18" charset="0"/>
                <a:cs typeface="Times New Roman" panose="02020603050405020304" pitchFamily="18" charset="0"/>
              </a:rPr>
              <a:t>Gender Male/ Female</a:t>
            </a:r>
          </a:p>
          <a:p>
            <a:r>
              <a:rPr lang="en-US" sz="1800" dirty="0" smtClean="0">
                <a:latin typeface="Times New Roman" panose="02020603050405020304" pitchFamily="18" charset="0"/>
                <a:cs typeface="Times New Roman" panose="02020603050405020304" pitchFamily="18" charset="0"/>
              </a:rPr>
              <a:t>Married Applicant married (Y/N)</a:t>
            </a:r>
          </a:p>
          <a:p>
            <a:r>
              <a:rPr lang="en-US" sz="1800" dirty="0" smtClean="0">
                <a:latin typeface="Times New Roman" panose="02020603050405020304" pitchFamily="18" charset="0"/>
                <a:cs typeface="Times New Roman" panose="02020603050405020304" pitchFamily="18" charset="0"/>
              </a:rPr>
              <a:t>Dependents Number of dependents</a:t>
            </a:r>
          </a:p>
          <a:p>
            <a:r>
              <a:rPr lang="en-US" sz="1800" dirty="0" smtClean="0">
                <a:latin typeface="Times New Roman" panose="02020603050405020304" pitchFamily="18" charset="0"/>
                <a:cs typeface="Times New Roman" panose="02020603050405020304" pitchFamily="18" charset="0"/>
              </a:rPr>
              <a:t>Education Applicant Education (Graduate/ Under Graduate)</a:t>
            </a:r>
          </a:p>
          <a:p>
            <a:r>
              <a:rPr lang="en-US" sz="1800" dirty="0" err="1" smtClean="0">
                <a:latin typeface="Times New Roman" panose="02020603050405020304" pitchFamily="18" charset="0"/>
                <a:cs typeface="Times New Roman" panose="02020603050405020304" pitchFamily="18" charset="0"/>
              </a:rPr>
              <a:t>Self_Employed</a:t>
            </a:r>
            <a:r>
              <a:rPr lang="en-US" sz="1800" dirty="0" smtClean="0">
                <a:latin typeface="Times New Roman" panose="02020603050405020304" pitchFamily="18" charset="0"/>
                <a:cs typeface="Times New Roman" panose="02020603050405020304" pitchFamily="18" charset="0"/>
              </a:rPr>
              <a:t> Self employed (Y/N)</a:t>
            </a:r>
          </a:p>
          <a:p>
            <a:r>
              <a:rPr lang="en-US" sz="1800" dirty="0" err="1" smtClean="0">
                <a:latin typeface="Times New Roman" panose="02020603050405020304" pitchFamily="18" charset="0"/>
                <a:cs typeface="Times New Roman" panose="02020603050405020304" pitchFamily="18" charset="0"/>
              </a:rPr>
              <a:t>ApplicantIncome</a:t>
            </a:r>
            <a:r>
              <a:rPr lang="en-US" sz="1800" dirty="0" smtClean="0">
                <a:latin typeface="Times New Roman" panose="02020603050405020304" pitchFamily="18" charset="0"/>
                <a:cs typeface="Times New Roman" panose="02020603050405020304" pitchFamily="18" charset="0"/>
              </a:rPr>
              <a:t> Applicant income</a:t>
            </a:r>
          </a:p>
          <a:p>
            <a:pPr marL="25400" lvl="0" indent="0">
              <a:buNone/>
            </a:pP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42909" y="2348346"/>
            <a:ext cx="4433454"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CoapplicantIncome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Coapplicant</a:t>
            </a:r>
            <a:r>
              <a:rPr lang="en-US" sz="1800" dirty="0">
                <a:latin typeface="Times New Roman" panose="02020603050405020304" pitchFamily="18" charset="0"/>
                <a:cs typeface="Times New Roman" panose="02020603050405020304" pitchFamily="18" charset="0"/>
              </a:rPr>
              <a:t> income</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LoanAmount</a:t>
            </a:r>
            <a:r>
              <a:rPr lang="en-US" sz="1800" dirty="0">
                <a:latin typeface="Times New Roman" panose="02020603050405020304" pitchFamily="18" charset="0"/>
                <a:cs typeface="Times New Roman" panose="02020603050405020304" pitchFamily="18" charset="0"/>
              </a:rPr>
              <a:t> Loan amount in thousands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Loan_Amount_Term</a:t>
            </a:r>
            <a:r>
              <a:rPr lang="en-US" sz="1800" dirty="0">
                <a:latin typeface="Times New Roman" panose="02020603050405020304" pitchFamily="18" charset="0"/>
                <a:cs typeface="Times New Roman" panose="02020603050405020304" pitchFamily="18" charset="0"/>
              </a:rPr>
              <a:t> Term of loan in months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Credit_History</a:t>
            </a:r>
            <a:r>
              <a:rPr lang="en-US" sz="1800" dirty="0">
                <a:latin typeface="Times New Roman" panose="02020603050405020304" pitchFamily="18" charset="0"/>
                <a:cs typeface="Times New Roman" panose="02020603050405020304" pitchFamily="18" charset="0"/>
              </a:rPr>
              <a:t> credit history meets guidelines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Property_Area</a:t>
            </a:r>
            <a:r>
              <a:rPr lang="en-US" sz="1800" dirty="0">
                <a:latin typeface="Times New Roman" panose="02020603050405020304" pitchFamily="18" charset="0"/>
                <a:cs typeface="Times New Roman" panose="02020603050405020304" pitchFamily="18" charset="0"/>
              </a:rPr>
              <a:t> Urban/ Semi Urban/ Rural</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Loan_Status</a:t>
            </a:r>
            <a:r>
              <a:rPr lang="en-US" sz="1800" dirty="0">
                <a:latin typeface="Times New Roman" panose="02020603050405020304" pitchFamily="18" charset="0"/>
                <a:cs typeface="Times New Roman" panose="02020603050405020304" pitchFamily="18" charset="0"/>
              </a:rPr>
              <a:t> Loan approved (Y/N</a:t>
            </a:r>
          </a:p>
        </p:txBody>
      </p:sp>
    </p:spTree>
    <p:extLst>
      <p:ext uri="{BB962C8B-B14F-4D97-AF65-F5344CB8AC3E}">
        <p14:creationId xmlns:p14="http://schemas.microsoft.com/office/powerpoint/2010/main" xmlns="" val="99650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Hands on Contd.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lvl="0" indent="0">
              <a:buNone/>
            </a:pPr>
            <a:r>
              <a:rPr lang="en-IN" sz="1800" b="1" u="sng" dirty="0" smtClean="0">
                <a:latin typeface="Times New Roman" panose="02020603050405020304" pitchFamily="18" charset="0"/>
                <a:ea typeface="Times New Roman"/>
                <a:cs typeface="Times New Roman" panose="02020603050405020304" pitchFamily="18" charset="0"/>
                <a:sym typeface="Times New Roman"/>
              </a:rPr>
              <a:t>Steps to follow:</a:t>
            </a:r>
          </a:p>
          <a:p>
            <a:pPr marL="25400" lvl="0" indent="0">
              <a:buNone/>
            </a:pPr>
            <a:endParaRPr lang="en-IN" sz="1800" b="1" u="sng" dirty="0" smtClean="0">
              <a:latin typeface="Times New Roman" panose="02020603050405020304" pitchFamily="18" charset="0"/>
              <a:ea typeface="Times New Roman"/>
              <a:cs typeface="Times New Roman" panose="02020603050405020304" pitchFamily="18" charset="0"/>
              <a:sym typeface="Times New Roman"/>
            </a:endParaRP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1. Importing Libraries.</a:t>
            </a:r>
            <a:endParaRPr lang="en-IN" sz="1800" dirty="0" smtClean="0">
              <a:latin typeface="Times New Roman" panose="02020603050405020304" pitchFamily="18" charset="0"/>
              <a:ea typeface="Times New Roman"/>
              <a:cs typeface="Times New Roman" panose="02020603050405020304" pitchFamily="18" charset="0"/>
            </a:endParaRP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2. Check for the features, use the tools at your dispense to gather insights of the features.</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3. Identify the opportunities to do the required pre processing of your data.</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4. Get rid of the inconsistency, remove missing values.</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5. Take 70:30 training and test set.</a:t>
            </a:r>
            <a:endParaRPr lang="en-IN" sz="1800" dirty="0" smtClean="0">
              <a:latin typeface="Times New Roman" panose="02020603050405020304" pitchFamily="18" charset="0"/>
              <a:cs typeface="Times New Roman" panose="02020603050405020304" pitchFamily="18" charset="0"/>
            </a:endParaRPr>
          </a:p>
          <a:p>
            <a:pPr marL="25400" lvl="0" indent="0">
              <a:buNone/>
            </a:pPr>
            <a:r>
              <a:rPr lang="en-IN" sz="1800" dirty="0">
                <a:latin typeface="Times New Roman" panose="02020603050405020304" pitchFamily="18" charset="0"/>
                <a:ea typeface="Times New Roman"/>
                <a:cs typeface="Times New Roman" panose="02020603050405020304" pitchFamily="18" charset="0"/>
                <a:sym typeface="Times New Roman"/>
              </a:rPr>
              <a:t>6</a:t>
            </a:r>
            <a:r>
              <a:rPr lang="en-IN" sz="1800" dirty="0" smtClean="0">
                <a:latin typeface="Times New Roman" panose="02020603050405020304" pitchFamily="18" charset="0"/>
                <a:ea typeface="Times New Roman"/>
                <a:cs typeface="Times New Roman" panose="02020603050405020304" pitchFamily="18" charset="0"/>
                <a:sym typeface="Times New Roman"/>
              </a:rPr>
              <a:t>. Fit the model on train data.</a:t>
            </a:r>
          </a:p>
          <a:p>
            <a:pPr marL="25400" lvl="0" indent="0">
              <a:buNone/>
            </a:pPr>
            <a:r>
              <a:rPr lang="en-IN" sz="1800" dirty="0">
                <a:latin typeface="Times New Roman" panose="02020603050405020304" pitchFamily="18" charset="0"/>
                <a:cs typeface="Times New Roman" panose="02020603050405020304" pitchFamily="18" charset="0"/>
                <a:sym typeface="Times New Roman"/>
              </a:rPr>
              <a:t>7</a:t>
            </a:r>
            <a:r>
              <a:rPr lang="en-IN" sz="1800" dirty="0" smtClean="0">
                <a:latin typeface="Times New Roman" panose="02020603050405020304" pitchFamily="18" charset="0"/>
                <a:cs typeface="Times New Roman" panose="02020603050405020304" pitchFamily="18" charset="0"/>
                <a:sym typeface="Times New Roman"/>
              </a:rPr>
              <a:t>. Check for the fit on the test data.</a:t>
            </a: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7189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45" name="Google Shape;245;p34"/>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46" name="Google Shape;246;p34"/>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47" name="Google Shape;247;p34"/>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09600" y="593292"/>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Introduction to Logistic Regression</a:t>
            </a:r>
            <a:br>
              <a:rPr lang="en-IN" sz="3600" u="sng" dirty="0">
                <a:latin typeface="Times New Roman"/>
                <a:ea typeface="Times New Roman"/>
                <a:cs typeface="Times New Roman"/>
                <a:sym typeface="Times New Roman"/>
              </a:rPr>
            </a:br>
            <a:endParaRPr sz="3600" u="sng" dirty="0"/>
          </a:p>
        </p:txBody>
      </p:sp>
      <p:sp>
        <p:nvSpPr>
          <p:cNvPr id="103" name="Google Shape;103;p1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800" dirty="0">
                <a:latin typeface="Times New Roman"/>
                <a:ea typeface="Times New Roman"/>
                <a:cs typeface="Times New Roman"/>
                <a:sym typeface="Times New Roman"/>
              </a:rPr>
              <a:t>In statistics, the logistic model is a statistical model that is usually taken to apply to a binary dependent variable.</a:t>
            </a:r>
            <a:endParaRPr dirty="0"/>
          </a:p>
          <a:p>
            <a:pPr marL="457200" marR="0" lvl="0" indent="-228600" algn="l" rtl="0">
              <a:lnSpc>
                <a:spcPct val="100000"/>
              </a:lnSpc>
              <a:spcBef>
                <a:spcPts val="640"/>
              </a:spcBef>
              <a:spcAft>
                <a:spcPts val="0"/>
              </a:spcAft>
              <a:buClr>
                <a:schemeClr val="dk1"/>
              </a:buClr>
              <a:buSzPts val="3200"/>
              <a:buFont typeface="Arial"/>
              <a:buNone/>
            </a:pPr>
            <a:endParaRPr sz="2800" dirty="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dirty="0">
                <a:latin typeface="Times New Roman"/>
                <a:ea typeface="Times New Roman"/>
                <a:cs typeface="Times New Roman"/>
                <a:sym typeface="Times New Roman"/>
              </a:rPr>
              <a:t>In regression analysis, logistic regression or logit regression is estimating the parameters of a logistic model.</a:t>
            </a:r>
            <a:endParaRPr dirty="0"/>
          </a:p>
          <a:p>
            <a:pPr marL="457200" lvl="0" indent="-22860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dirty="0">
                <a:latin typeface="Times New Roman"/>
                <a:ea typeface="Times New Roman"/>
                <a:cs typeface="Times New Roman"/>
                <a:sym typeface="Times New Roman"/>
              </a:rPr>
              <a:t>In Logistic Regression, the dependent variable is binary rather than continuous and it can also be applied to ordered categories (ordinal data).</a:t>
            </a:r>
            <a:endParaRPr sz="2800" dirty="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Picture Placeholder 2"/>
          <p:cNvSpPr>
            <a:spLocks noGrp="1"/>
          </p:cNvSpPr>
          <p:nvPr>
            <p:ph type="pic" idx="2"/>
          </p:nvPr>
        </p:nvSpPr>
        <p:spPr/>
      </p:sp>
      <p:sp>
        <p:nvSpPr>
          <p:cNvPr id="4" name="Text Placeholder 3"/>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4</a:t>
            </a:fld>
            <a:endParaRPr lang="en-IN"/>
          </a:p>
        </p:txBody>
      </p:sp>
      <p:pic>
        <p:nvPicPr>
          <p:cNvPr id="1028" name="Picture 4" descr="Image result for logistic regression curve for loan defaulters"/>
          <p:cNvPicPr>
            <a:picLocks noChangeAspect="1" noChangeArrowheads="1"/>
          </p:cNvPicPr>
          <p:nvPr/>
        </p:nvPicPr>
        <p:blipFill>
          <a:blip r:embed="rId2"/>
          <a:srcRect/>
          <a:stretch>
            <a:fillRect/>
          </a:stretch>
        </p:blipFill>
        <p:spPr bwMode="auto">
          <a:xfrm>
            <a:off x="562708" y="857476"/>
            <a:ext cx="11629292" cy="515297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1B272-36A4-4D9D-BB96-23899019BF9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Odds vs Probability</a:t>
            </a:r>
            <a:endParaRPr lang="en-GB" u="sng"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A737C75F-4F09-40E8-8009-EFCD512CD442}"/>
                  </a:ext>
                </a:extLst>
              </p:cNvPr>
              <p:cNvSpPr>
                <a:spLocks noGrp="1"/>
              </p:cNvSpPr>
              <p:nvPr>
                <p:ph idx="1"/>
              </p:nvPr>
            </p:nvSpPr>
            <p:spPr/>
            <p:txBody>
              <a:bodyPr/>
              <a:lstStyle/>
              <a:p>
                <a:endParaRPr lang="en-IN" alt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What </a:t>
                </a:r>
                <a:r>
                  <a:rPr lang="en-IN" altLang="en-US" dirty="0">
                    <a:latin typeface="Times New Roman" panose="02020603050405020304" pitchFamily="18" charset="0"/>
                    <a:cs typeface="Times New Roman" panose="02020603050405020304" pitchFamily="18" charset="0"/>
                  </a:rPr>
                  <a:t>is probability of A– P(A)?</a:t>
                </a:r>
              </a:p>
              <a:p>
                <a14:m>
                  <m:oMath xmlns:m="http://schemas.openxmlformats.org/officeDocument/2006/math">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r>
                      <a:rPr lang="en-IN" altLang="en-US">
                        <a:latin typeface="Cambria Math" panose="02040503050406030204" pitchFamily="18" charset="0"/>
                      </a:rPr>
                      <m:t>= </m:t>
                    </m:r>
                    <m:f>
                      <m:fPr>
                        <m:ctrlPr>
                          <a:rPr lang="en-IN" altLang="en-US" i="1">
                            <a:latin typeface="Cambria Math" panose="02040503050406030204" pitchFamily="18" charset="0"/>
                          </a:rPr>
                        </m:ctrlPr>
                      </m:fPr>
                      <m:num>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num>
                      <m:den>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𝑛𝑜𝑡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den>
                    </m:f>
                  </m:oMath>
                </a14:m>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Odds ratio =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𝑃</m:t>
                        </m:r>
                      </m:num>
                      <m:den>
                        <m:r>
                          <a:rPr lang="en-IN" altLang="en-US">
                            <a:latin typeface="Cambria Math" panose="02040503050406030204" pitchFamily="18" charset="0"/>
                          </a:rPr>
                          <m:t>1−</m:t>
                        </m:r>
                        <m:r>
                          <a:rPr lang="en-IN" altLang="en-US">
                            <a:latin typeface="Cambria Math" panose="02040503050406030204" pitchFamily="18" charset="0"/>
                          </a:rPr>
                          <m:t>𝑃</m:t>
                        </m:r>
                      </m:den>
                    </m:f>
                  </m:oMath>
                </a14:m>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Probability=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num>
                      <m:den>
                        <m:r>
                          <a:rPr lang="en-IN" altLang="en-US">
                            <a:latin typeface="Cambria Math" panose="02040503050406030204" pitchFamily="18" charset="0"/>
                          </a:rPr>
                          <m:t>1+</m:t>
                        </m:r>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den>
                    </m:f>
                  </m:oMath>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xmlns="" xmlns:a14="http://schemas.microsoft.com/office/drawing/2010/main" id="{A737C75F-4F09-40E8-8009-EFCD512CD442}"/>
                  </a:ext>
                </a:extLst>
              </p:cNvPr>
              <p:cNvSpPr>
                <a:spLocks noGrp="1" noRot="1" noChangeAspect="1" noMove="1" noResize="1" noEditPoints="1" noAdjustHandles="1" noChangeArrowheads="1" noChangeShapeType="1" noTextEdit="1"/>
              </p:cNvSpPr>
              <p:nvPr>
                <p:ph idx="1"/>
              </p:nvPr>
            </p:nvSpPr>
            <p:spPr>
              <a:blipFill>
                <a:blip r:embed="rId2"/>
                <a:stretch>
                  <a:fillRect l="-1056"/>
                </a:stretch>
              </a:blipFill>
            </p:spPr>
            <p:txBody>
              <a:bodyPr/>
              <a:lstStyle/>
              <a:p>
                <a:r>
                  <a:rPr lang="en-IN">
                    <a:noFill/>
                  </a:rPr>
                  <a:t> </a:t>
                </a:r>
              </a:p>
            </p:txBody>
          </p:sp>
        </mc:Fallback>
      </mc:AlternateContent>
      <p:sp>
        <p:nvSpPr>
          <p:cNvPr id="5" name="TextBox 4"/>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xmlns="" val="32826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C64BE-62EF-4C97-AB80-40FD3F83F7A7}"/>
              </a:ext>
            </a:extLst>
          </p:cNvPr>
          <p:cNvSpPr>
            <a:spLocks noGrp="1"/>
          </p:cNvSpPr>
          <p:nvPr>
            <p:ph type="title"/>
          </p:nvPr>
        </p:nvSpPr>
        <p:spPr/>
        <p:txBody>
          <a:bodyPr/>
          <a:lstStyle/>
          <a:p>
            <a:r>
              <a:rPr lang="en-IN" sz="3600" u="sng" dirty="0">
                <a:latin typeface="Times New Roman" panose="02020603050405020304" pitchFamily="18" charset="0"/>
                <a:cs typeface="Times New Roman" panose="02020603050405020304" pitchFamily="18" charset="0"/>
              </a:rPr>
              <a:t>The term “Odds”</a:t>
            </a:r>
          </a:p>
        </p:txBody>
      </p:sp>
      <p:sp>
        <p:nvSpPr>
          <p:cNvPr id="3" name="Content Placeholder 2">
            <a:extLst>
              <a:ext uri="{FF2B5EF4-FFF2-40B4-BE49-F238E27FC236}">
                <a16:creationId xmlns:a16="http://schemas.microsoft.com/office/drawing/2014/main" xmlns="" id="{01AB8AA0-8E3C-477F-8ED6-EA8B142E904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Popular in horse races, sports, gambling, epidemiology, </a:t>
            </a:r>
          </a:p>
          <a:p>
            <a:r>
              <a:rPr lang="en-IN" dirty="0">
                <a:latin typeface="Times New Roman" panose="02020603050405020304" pitchFamily="18" charset="0"/>
                <a:cs typeface="Times New Roman" panose="02020603050405020304" pitchFamily="18" charset="0"/>
              </a:rPr>
              <a:t>Instead of talking about the </a:t>
            </a:r>
            <a:r>
              <a:rPr lang="en-IN" i="1" dirty="0">
                <a:latin typeface="Times New Roman" panose="02020603050405020304" pitchFamily="18" charset="0"/>
                <a:cs typeface="Times New Roman" panose="02020603050405020304" pitchFamily="18" charset="0"/>
              </a:rPr>
              <a:t>probability </a:t>
            </a:r>
            <a:r>
              <a:rPr lang="en-IN" dirty="0">
                <a:latin typeface="Times New Roman" panose="02020603050405020304" pitchFamily="18" charset="0"/>
                <a:cs typeface="Times New Roman" panose="02020603050405020304" pitchFamily="18" charset="0"/>
              </a:rPr>
              <a:t>of winning or contacting a disease, people talk about the </a:t>
            </a:r>
            <a:r>
              <a:rPr lang="en-IN" i="1" dirty="0">
                <a:latin typeface="Times New Roman" panose="02020603050405020304" pitchFamily="18" charset="0"/>
                <a:cs typeface="Times New Roman" panose="02020603050405020304" pitchFamily="18" charset="0"/>
              </a:rPr>
              <a:t>odds </a:t>
            </a:r>
            <a:r>
              <a:rPr lang="en-IN" dirty="0">
                <a:latin typeface="Times New Roman" panose="02020603050405020304" pitchFamily="18" charset="0"/>
                <a:cs typeface="Times New Roman" panose="02020603050405020304" pitchFamily="18" charset="0"/>
              </a:rPr>
              <a:t>of winning or contacting a disease</a:t>
            </a:r>
          </a:p>
          <a:p>
            <a:r>
              <a:rPr lang="en-IN" dirty="0">
                <a:latin typeface="Times New Roman" panose="02020603050405020304" pitchFamily="18" charset="0"/>
                <a:cs typeface="Times New Roman" panose="02020603050405020304" pitchFamily="18" charset="0"/>
              </a:rPr>
              <a:t>How are these two different?</a:t>
            </a:r>
          </a:p>
        </p:txBody>
      </p:sp>
      <p:sp>
        <p:nvSpPr>
          <p:cNvPr id="7" name="TextBox 6"/>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xmlns="" val="4196968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495300" lvl="0" indent="-342900" algn="l" rtl="0">
              <a:lnSpc>
                <a:spcPct val="100000"/>
              </a:lnSpc>
              <a:spcBef>
                <a:spcPts val="480"/>
              </a:spcBef>
              <a:spcAft>
                <a:spcPts val="0"/>
              </a:spcAft>
              <a:buSzPts val="2400"/>
              <a:buNone/>
            </a:pPr>
            <a:r>
              <a:rPr lang="en-IN" sz="3600" u="sng" dirty="0">
                <a:latin typeface="Times New Roman"/>
                <a:ea typeface="Times New Roman"/>
                <a:cs typeface="Times New Roman"/>
                <a:sym typeface="Times New Roman"/>
              </a:rPr>
              <a:t>Logit function in Logistic Regression</a:t>
            </a:r>
            <a:endParaRPr u="sng" dirty="0"/>
          </a:p>
        </p:txBody>
      </p:sp>
      <p:sp>
        <p:nvSpPr>
          <p:cNvPr id="109" name="Google Shape;109;p15"/>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a:latin typeface="Times New Roman"/>
                <a:ea typeface="Times New Roman"/>
                <a:cs typeface="Times New Roman"/>
                <a:sym typeface="Times New Roman"/>
              </a:rPr>
              <a:t>In logistic regression, the dependent variable is a logit, which is the natural log of the odds, that is,</a:t>
            </a:r>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p:txBody>
      </p:sp>
      <p:pic>
        <p:nvPicPr>
          <p:cNvPr id="110" name="Google Shape;110;p15" descr="C:\Users\Stock_BGL\Desktop\lo5.gif"/>
          <p:cNvPicPr preferRelativeResize="0"/>
          <p:nvPr/>
        </p:nvPicPr>
        <p:blipFill rotWithShape="1">
          <a:blip r:embed="rId3">
            <a:alphaModFix/>
          </a:blip>
          <a:srcRect/>
          <a:stretch/>
        </p:blipFill>
        <p:spPr>
          <a:xfrm>
            <a:off x="854120" y="3196225"/>
            <a:ext cx="1656670" cy="918573"/>
          </a:xfrm>
          <a:prstGeom prst="rect">
            <a:avLst/>
          </a:prstGeom>
          <a:noFill/>
          <a:ln>
            <a:noFill/>
          </a:ln>
        </p:spPr>
      </p:pic>
      <p:pic>
        <p:nvPicPr>
          <p:cNvPr id="111" name="Google Shape;111;p15" descr="C:\Users\Stock_BGL\Desktop\lo7.gif"/>
          <p:cNvPicPr preferRelativeResize="0"/>
          <p:nvPr/>
        </p:nvPicPr>
        <p:blipFill rotWithShape="1">
          <a:blip r:embed="rId4">
            <a:alphaModFix/>
          </a:blip>
          <a:srcRect/>
          <a:stretch/>
        </p:blipFill>
        <p:spPr>
          <a:xfrm>
            <a:off x="854120" y="4465455"/>
            <a:ext cx="3887698" cy="1216888"/>
          </a:xfrm>
          <a:prstGeom prst="rect">
            <a:avLst/>
          </a:prstGeom>
          <a:noFill/>
          <a:ln>
            <a:noFill/>
          </a:ln>
        </p:spPr>
      </p:pic>
      <p:sp>
        <p:nvSpPr>
          <p:cNvPr id="6" name="TextBox 5"/>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6"/>
          <p:cNvSpPr txBox="1">
            <a:spLocks noGrp="1"/>
          </p:cNvSpPr>
          <p:nvPr>
            <p:ph type="body" idx="1"/>
          </p:nvPr>
        </p:nvSpPr>
        <p:spPr>
          <a:xfrm>
            <a:off x="609600" y="1835331"/>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dirty="0">
                <a:latin typeface="Times New Roman"/>
                <a:ea typeface="Times New Roman"/>
                <a:cs typeface="Times New Roman"/>
                <a:sym typeface="Times New Roman"/>
              </a:rPr>
              <a:t>So a logit is a log of odds and odds are a function of P, the probability of a 1. In logistic regression, we find</a:t>
            </a:r>
            <a:endParaRPr dirty="0"/>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dirty="0">
                <a:latin typeface="Times New Roman"/>
                <a:ea typeface="Times New Roman"/>
                <a:cs typeface="Times New Roman"/>
                <a:sym typeface="Times New Roman"/>
              </a:rPr>
              <a:t>logit(P) = a + </a:t>
            </a:r>
            <a:r>
              <a:rPr lang="en-IN" sz="2400" dirty="0" err="1">
                <a:latin typeface="Times New Roman"/>
                <a:ea typeface="Times New Roman"/>
                <a:cs typeface="Times New Roman"/>
                <a:sym typeface="Times New Roman"/>
              </a:rPr>
              <a:t>bX</a:t>
            </a:r>
            <a:r>
              <a:rPr lang="en-IN" sz="2400" dirty="0">
                <a:latin typeface="Times New Roman"/>
                <a:ea typeface="Times New Roman"/>
                <a:cs typeface="Times New Roman"/>
                <a:sym typeface="Times New Roman"/>
              </a:rPr>
              <a:t>,</a:t>
            </a:r>
            <a:endParaRPr dirty="0"/>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p:txBody>
      </p:sp>
      <p:pic>
        <p:nvPicPr>
          <p:cNvPr id="118" name="Google Shape;118;p16" descr="C:\Users\Stock_BGL\Desktop\lo8.gif"/>
          <p:cNvPicPr preferRelativeResize="0"/>
          <p:nvPr/>
        </p:nvPicPr>
        <p:blipFill rotWithShape="1">
          <a:blip r:embed="rId3">
            <a:alphaModFix/>
          </a:blip>
          <a:srcRect/>
          <a:stretch/>
        </p:blipFill>
        <p:spPr>
          <a:xfrm>
            <a:off x="681990" y="3925661"/>
            <a:ext cx="2400300" cy="2533650"/>
          </a:xfrm>
          <a:prstGeom prst="rect">
            <a:avLst/>
          </a:prstGeom>
          <a:noFill/>
          <a:ln>
            <a:noFill/>
          </a:ln>
        </p:spPr>
      </p:pic>
      <p:sp>
        <p:nvSpPr>
          <p:cNvPr id="5" name="Title 1">
            <a:extLst>
              <a:ext uri="{FF2B5EF4-FFF2-40B4-BE49-F238E27FC236}">
                <a16:creationId xmlns:a16="http://schemas.microsoft.com/office/drawing/2014/main" xmlns="" id="{2621B272-36A4-4D9D-BB96-23899019BF96}"/>
              </a:ext>
            </a:extLst>
          </p:cNvPr>
          <p:cNvSpPr txBox="1">
            <a:spLocks/>
          </p:cNvSpPr>
          <p:nvPr/>
        </p:nvSpPr>
        <p:spPr>
          <a:xfrm>
            <a:off x="609600" y="482456"/>
            <a:ext cx="10972800" cy="1143000"/>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600" u="sng" dirty="0" smtClean="0">
                <a:latin typeface="Times New Roman" panose="02020603050405020304" pitchFamily="18" charset="0"/>
                <a:cs typeface="Times New Roman" panose="02020603050405020304" pitchFamily="18" charset="0"/>
              </a:rPr>
              <a:t>Math behind Logistic Regression</a:t>
            </a:r>
            <a:endParaRPr lang="en-GB" sz="36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1B272-36A4-4D9D-BB96-23899019BF96}"/>
              </a:ext>
            </a:extLst>
          </p:cNvPr>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Math behind Logistic Regression</a:t>
            </a:r>
            <a:endParaRPr lang="en-GB"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737C75F-4F09-40E8-8009-EFCD512CD442}"/>
              </a:ext>
            </a:extLst>
          </p:cNvPr>
          <p:cNvSpPr>
            <a:spLocks noGrp="1"/>
          </p:cNvSpPr>
          <p:nvPr>
            <p:ph idx="1"/>
          </p:nvPr>
        </p:nvSpPr>
        <p:spPr>
          <a:xfrm>
            <a:off x="228600" y="1500547"/>
            <a:ext cx="11734800" cy="4525963"/>
          </a:xfrm>
        </p:spPr>
        <p:txBody>
          <a:bodyPr/>
          <a:lstStyle/>
          <a:p>
            <a:r>
              <a:rPr lang="en-IN" dirty="0"/>
              <a:t>Predict likelihood or probability</a:t>
            </a:r>
          </a:p>
          <a:p>
            <a:r>
              <a:rPr lang="en-IN" dirty="0"/>
              <a:t>Predicted value - &gt;0 and &lt;1</a:t>
            </a:r>
          </a:p>
          <a:p>
            <a:r>
              <a:rPr lang="en-IN" dirty="0"/>
              <a:t>Use of sigmoid function to achieve this</a:t>
            </a:r>
          </a:p>
          <a:p>
            <a:endParaRPr lang="en-IN" dirty="0"/>
          </a:p>
        </p:txBody>
      </p:sp>
      <mc:AlternateContent xmlns:mc="http://schemas.openxmlformats.org/markup-compatibility/2006">
        <mc:Choice xmlns:a14="http://schemas.microsoft.com/office/drawing/2010/main" xmlns="" Requires="a14">
          <p:sp>
            <p:nvSpPr>
              <p:cNvPr id="4" name="TextBox 3">
                <a:extLst>
                  <a:ext uri="{FF2B5EF4-FFF2-40B4-BE49-F238E27FC236}">
                    <a16:creationId xmlns:a16="http://schemas.microsoft.com/office/drawing/2014/main" id="{07967B6A-A928-4D7A-B1A4-B6AD38070678}"/>
                  </a:ext>
                </a:extLst>
              </p:cNvPr>
              <p:cNvSpPr txBox="1"/>
              <p:nvPr/>
            </p:nvSpPr>
            <p:spPr>
              <a:xfrm>
                <a:off x="768152" y="3273188"/>
                <a:ext cx="3495124" cy="7149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𝑃𝑟𝑜𝑏𝑎𝑏𝑖𝑙𝑖𝑡𝑦</m:t>
                      </m:r>
                      <m:r>
                        <a:rPr lang="en-IN" sz="2400" i="1">
                          <a:latin typeface="Cambria Math" panose="02040503050406030204" pitchFamily="18" charset="0"/>
                        </a:rPr>
                        <m:t> </m:t>
                      </m:r>
                      <m:d>
                        <m:dPr>
                          <m:ctrlPr>
                            <a:rPr lang="en-IN" sz="2400" i="1">
                              <a:latin typeface="Cambria Math" panose="02040503050406030204" pitchFamily="18" charset="0"/>
                            </a:rPr>
                          </m:ctrlPr>
                        </m:dPr>
                        <m:e>
                          <m:r>
                            <a:rPr lang="en-IN" sz="2400" i="1">
                              <a:latin typeface="Cambria Math" panose="02040503050406030204" pitchFamily="18" charset="0"/>
                            </a:rPr>
                            <m:t>𝑃</m:t>
                          </m:r>
                        </m:e>
                      </m:d>
                      <m:r>
                        <a:rPr lang="en-IN" sz="2400" i="1">
                          <a:latin typeface="Cambria Math" panose="02040503050406030204" pitchFamily="18" charset="0"/>
                        </a:rPr>
                        <m:t>= </m:t>
                      </m:r>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num>
                        <m:den>
                          <m:r>
                            <a:rPr lang="en-IN" sz="2400" i="1">
                              <a:latin typeface="Cambria Math" panose="02040503050406030204" pitchFamily="18" charset="0"/>
                            </a:rPr>
                            <m:t>1+</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den>
                      </m:f>
                    </m:oMath>
                  </m:oMathPara>
                </a14:m>
                <a:endParaRPr lang="en-IN" sz="2400" dirty="0"/>
              </a:p>
            </p:txBody>
          </p:sp>
        </mc:Choice>
        <mc:Fallback>
          <p:sp>
            <p:nvSpPr>
              <p:cNvPr id="4" name="TextBox 3">
                <a:extLst>
                  <a:ext uri="{FF2B5EF4-FFF2-40B4-BE49-F238E27FC236}">
                    <a16:creationId xmlns:a16="http://schemas.microsoft.com/office/drawing/2014/main" xmlns="" xmlns:a14="http://schemas.microsoft.com/office/drawing/2010/main" id="{07967B6A-A928-4D7A-B1A4-B6AD38070678}"/>
                  </a:ext>
                </a:extLst>
              </p:cNvPr>
              <p:cNvSpPr txBox="1">
                <a:spLocks noRot="1" noChangeAspect="1" noMove="1" noResize="1" noEditPoints="1" noAdjustHandles="1" noChangeArrowheads="1" noChangeShapeType="1" noTextEdit="1"/>
              </p:cNvSpPr>
              <p:nvPr/>
            </p:nvSpPr>
            <p:spPr>
              <a:xfrm>
                <a:off x="768152" y="3273188"/>
                <a:ext cx="3495124" cy="71493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 name="TextBox 4">
                <a:extLst>
                  <a:ext uri="{FF2B5EF4-FFF2-40B4-BE49-F238E27FC236}">
                    <a16:creationId xmlns:a16="http://schemas.microsoft.com/office/drawing/2014/main" id="{BE43C3D9-188C-4D8B-8C02-EC9BCDBD82BB}"/>
                  </a:ext>
                </a:extLst>
              </p:cNvPr>
              <p:cNvSpPr txBox="1"/>
              <p:nvPr/>
            </p:nvSpPr>
            <p:spPr>
              <a:xfrm>
                <a:off x="4828024" y="3157568"/>
                <a:ext cx="1957748" cy="423832"/>
              </a:xfrm>
              <a:prstGeom prst="wedgeRectCallout">
                <a:avLst>
                  <a:gd name="adj1" fmla="val -92657"/>
                  <a:gd name="adj2" fmla="val -26080"/>
                </a:avLst>
              </a:prstGeom>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0</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𝑥</m:t>
                      </m:r>
                    </m:oMath>
                  </m:oMathPara>
                </a14:m>
                <a:endParaRPr lang="en-IN" sz="2000" dirty="0"/>
              </a:p>
            </p:txBody>
          </p:sp>
        </mc:Choice>
        <mc:Fallback>
          <p:sp>
            <p:nvSpPr>
              <p:cNvPr id="5" name="TextBox 4">
                <a:extLst>
                  <a:ext uri="{FF2B5EF4-FFF2-40B4-BE49-F238E27FC236}">
                    <a16:creationId xmlns:a16="http://schemas.microsoft.com/office/drawing/2014/main" xmlns="" xmlns:a14="http://schemas.microsoft.com/office/drawing/2010/main" id="{BE43C3D9-188C-4D8B-8C02-EC9BCDBD82BB}"/>
                  </a:ext>
                </a:extLst>
              </p:cNvPr>
              <p:cNvSpPr txBox="1">
                <a:spLocks noRot="1" noChangeAspect="1" noMove="1" noResize="1" noEditPoints="1" noAdjustHandles="1" noChangeArrowheads="1" noChangeShapeType="1" noTextEdit="1"/>
              </p:cNvSpPr>
              <p:nvPr/>
            </p:nvSpPr>
            <p:spPr>
              <a:xfrm>
                <a:off x="4828024" y="3157568"/>
                <a:ext cx="1957748" cy="423832"/>
              </a:xfrm>
              <a:prstGeom prst="wedgeRectCallout">
                <a:avLst>
                  <a:gd name="adj1" fmla="val -92657"/>
                  <a:gd name="adj2" fmla="val -26080"/>
                </a:avLst>
              </a:prstGeom>
              <a:blipFill>
                <a:blip r:embed="rId3"/>
                <a:stretch>
                  <a:fillRect b="-675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 name="TextBox 5">
                <a:extLst>
                  <a:ext uri="{FF2B5EF4-FFF2-40B4-BE49-F238E27FC236}">
                    <a16:creationId xmlns:a16="http://schemas.microsoft.com/office/drawing/2014/main" id="{FFDFDB36-5A1A-41B2-9961-41C171E5B346}"/>
                  </a:ext>
                </a:extLst>
              </p:cNvPr>
              <p:cNvSpPr txBox="1"/>
              <p:nvPr/>
            </p:nvSpPr>
            <p:spPr>
              <a:xfrm>
                <a:off x="859864" y="4139732"/>
                <a:ext cx="2808141"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oMath>
                  </m:oMathPara>
                </a14:m>
                <a:endParaRPr lang="en-IN" sz="2400" dirty="0"/>
              </a:p>
            </p:txBody>
          </p:sp>
        </mc:Choice>
        <mc:Fallback>
          <p:sp>
            <p:nvSpPr>
              <p:cNvPr id="6" name="TextBox 5">
                <a:extLst>
                  <a:ext uri="{FF2B5EF4-FFF2-40B4-BE49-F238E27FC236}">
                    <a16:creationId xmlns:a16="http://schemas.microsoft.com/office/drawing/2014/main" xmlns="" xmlns:a14="http://schemas.microsoft.com/office/drawing/2010/main" id="{FFDFDB36-5A1A-41B2-9961-41C171E5B346}"/>
                  </a:ext>
                </a:extLst>
              </p:cNvPr>
              <p:cNvSpPr txBox="1">
                <a:spLocks noRot="1" noChangeAspect="1" noMove="1" noResize="1" noEditPoints="1" noAdjustHandles="1" noChangeArrowheads="1" noChangeShapeType="1" noTextEdit="1"/>
              </p:cNvSpPr>
              <p:nvPr/>
            </p:nvSpPr>
            <p:spPr>
              <a:xfrm>
                <a:off x="859864" y="4139732"/>
                <a:ext cx="2808141" cy="68903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1E364DA4-7A34-465E-B81A-9311EEEDD0EE}"/>
                  </a:ext>
                </a:extLst>
              </p:cNvPr>
              <p:cNvSpPr txBox="1"/>
              <p:nvPr/>
            </p:nvSpPr>
            <p:spPr>
              <a:xfrm>
                <a:off x="685800" y="4887598"/>
                <a:ext cx="8001000" cy="614848"/>
              </a:xfrm>
              <a:prstGeom prst="rect">
                <a:avLst/>
              </a:prstGeom>
              <a:noFill/>
            </p:spPr>
            <p:txBody>
              <a:bodyPr wrap="square" rtlCol="0">
                <a:spAutoFit/>
              </a:bodyPr>
              <a:lstStyle/>
              <a:p>
                <a:r>
                  <a:rPr lang="en-IN" sz="2400" dirty="0"/>
                  <a:t>Substituting for P, </a:t>
                </a:r>
                <a14:m>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sup>
                    </m:sSup>
                  </m:oMath>
                </a14:m>
                <a:endParaRPr lang="en-IN" sz="2400" dirty="0"/>
              </a:p>
            </p:txBody>
          </p:sp>
        </mc:Choice>
        <mc:Fallback>
          <p:sp>
            <p:nvSpPr>
              <p:cNvPr id="7" name="TextBox 6">
                <a:extLst>
                  <a:ext uri="{FF2B5EF4-FFF2-40B4-BE49-F238E27FC236}">
                    <a16:creationId xmlns:a16="http://schemas.microsoft.com/office/drawing/2014/main" xmlns="" xmlns:a14="http://schemas.microsoft.com/office/drawing/2010/main" id="{1E364DA4-7A34-465E-B81A-9311EEEDD0EE}"/>
                  </a:ext>
                </a:extLst>
              </p:cNvPr>
              <p:cNvSpPr txBox="1">
                <a:spLocks noRot="1" noChangeAspect="1" noMove="1" noResize="1" noEditPoints="1" noAdjustHandles="1" noChangeArrowheads="1" noChangeShapeType="1" noTextEdit="1"/>
              </p:cNvSpPr>
              <p:nvPr/>
            </p:nvSpPr>
            <p:spPr>
              <a:xfrm>
                <a:off x="685800" y="4887598"/>
                <a:ext cx="8001000" cy="614848"/>
              </a:xfrm>
              <a:prstGeom prst="rect">
                <a:avLst/>
              </a:prstGeom>
              <a:blipFill>
                <a:blip r:embed="rId5"/>
                <a:stretch>
                  <a:fillRect l="-1220" b="-990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 name="TextBox 7">
                <a:extLst>
                  <a:ext uri="{FF2B5EF4-FFF2-40B4-BE49-F238E27FC236}">
                    <a16:creationId xmlns:a16="http://schemas.microsoft.com/office/drawing/2014/main" id="{7CA33029-BD8C-4961-A932-FFA901E1DC19}"/>
                  </a:ext>
                </a:extLst>
              </p:cNvPr>
              <p:cNvSpPr txBox="1"/>
              <p:nvPr/>
            </p:nvSpPr>
            <p:spPr>
              <a:xfrm>
                <a:off x="948721" y="6035413"/>
                <a:ext cx="2482539" cy="552715"/>
              </a:xfrm>
              <a:prstGeom prst="rect">
                <a:avLst/>
              </a:prstGeom>
              <a:noFill/>
            </p:spPr>
            <p:txBody>
              <a:bodyPr wrap="none" lIns="0" tIns="0" rIns="0" bIns="0" rtlCol="0">
                <a:spAutoFit/>
              </a:bodyPr>
              <a:lstStyle/>
              <a:p>
                <a14:m>
                  <m:oMath xmlns:m="http://schemas.openxmlformats.org/officeDocument/2006/math">
                    <m:r>
                      <m:rPr>
                        <m:sty m:val="p"/>
                      </m:rPr>
                      <a:rPr lang="en-IN" sz="2400">
                        <a:latin typeface="Cambria Math" panose="02040503050406030204" pitchFamily="18" charset="0"/>
                      </a:rPr>
                      <m:t>ln</m:t>
                    </m:r>
                    <m:r>
                      <a:rPr lang="en-IN" sz="2400" i="1">
                        <a:latin typeface="Cambria Math" panose="02040503050406030204" pitchFamily="18" charset="0"/>
                      </a:rPr>
                      <m:t>⁡</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e>
                    </m:d>
                  </m:oMath>
                </a14:m>
                <a:r>
                  <a:rPr lang="en-IN" sz="2400" dirty="0"/>
                  <a:t> = </a:t>
                </a:r>
                <a14:m>
                  <m:oMath xmlns:m="http://schemas.openxmlformats.org/officeDocument/2006/math">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oMath>
                </a14:m>
                <a:endParaRPr lang="en-IN" sz="2400" dirty="0"/>
              </a:p>
            </p:txBody>
          </p:sp>
        </mc:Choice>
        <mc:Fallback>
          <p:sp>
            <p:nvSpPr>
              <p:cNvPr id="8" name="TextBox 7">
                <a:extLst>
                  <a:ext uri="{FF2B5EF4-FFF2-40B4-BE49-F238E27FC236}">
                    <a16:creationId xmlns:a16="http://schemas.microsoft.com/office/drawing/2014/main" xmlns="" xmlns:a14="http://schemas.microsoft.com/office/drawing/2010/main" id="{7CA33029-BD8C-4961-A932-FFA901E1DC19}"/>
                  </a:ext>
                </a:extLst>
              </p:cNvPr>
              <p:cNvSpPr txBox="1">
                <a:spLocks noRot="1" noChangeAspect="1" noMove="1" noResize="1" noEditPoints="1" noAdjustHandles="1" noChangeArrowheads="1" noChangeShapeType="1" noTextEdit="1"/>
              </p:cNvSpPr>
              <p:nvPr/>
            </p:nvSpPr>
            <p:spPr>
              <a:xfrm>
                <a:off x="948721" y="6035413"/>
                <a:ext cx="2482539" cy="552715"/>
              </a:xfrm>
              <a:prstGeom prst="rect">
                <a:avLst/>
              </a:prstGeom>
              <a:blipFill>
                <a:blip r:embed="rId6"/>
                <a:stretch>
                  <a:fillRect b="-1758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D953A6F4-4DCF-4E6E-8CEF-AD53F2B593B7}"/>
                  </a:ext>
                </a:extLst>
              </p:cNvPr>
              <p:cNvSpPr txBox="1"/>
              <p:nvPr/>
            </p:nvSpPr>
            <p:spPr>
              <a:xfrm>
                <a:off x="3668005" y="5674935"/>
                <a:ext cx="5421459" cy="959584"/>
              </a:xfrm>
              <a:prstGeom prst="leftArrow">
                <a:avLst>
                  <a:gd name="adj1" fmla="val 85952"/>
                  <a:gd name="adj2" fmla="val 50000"/>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IN" sz="1200" dirty="0"/>
                  <a:t>Log(Odds) takes the form of linear regression</a:t>
                </a:r>
              </a:p>
              <a:p>
                <a:r>
                  <a:rPr lang="en-IN" sz="1200" dirty="0"/>
                  <a:t>intercept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endParaRPr lang="en-IN" sz="1200" dirty="0"/>
              </a:p>
              <a:p>
                <a:r>
                  <a:rPr lang="en-IN" sz="1200" dirty="0"/>
                  <a:t>Generalized Linear Model</a:t>
                </a:r>
              </a:p>
              <a:p>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r>
                  <a:rPr lang="en-IN" sz="1200" dirty="0"/>
                  <a:t> estimated using maximum likelihood estimation</a:t>
                </a:r>
              </a:p>
            </p:txBody>
          </p:sp>
        </mc:Choice>
        <mc:Fallback>
          <p:sp>
            <p:nvSpPr>
              <p:cNvPr id="9" name="TextBox 8">
                <a:extLst>
                  <a:ext uri="{FF2B5EF4-FFF2-40B4-BE49-F238E27FC236}">
                    <a16:creationId xmlns:a16="http://schemas.microsoft.com/office/drawing/2014/main" xmlns="" xmlns:a14="http://schemas.microsoft.com/office/drawing/2010/main" id="{D953A6F4-4DCF-4E6E-8CEF-AD53F2B593B7}"/>
                  </a:ext>
                </a:extLst>
              </p:cNvPr>
              <p:cNvSpPr txBox="1">
                <a:spLocks noRot="1" noChangeAspect="1" noMove="1" noResize="1" noEditPoints="1" noAdjustHandles="1" noChangeArrowheads="1" noChangeShapeType="1" noTextEdit="1"/>
              </p:cNvSpPr>
              <p:nvPr/>
            </p:nvSpPr>
            <p:spPr>
              <a:xfrm>
                <a:off x="3668005" y="5674935"/>
                <a:ext cx="5421459" cy="959584"/>
              </a:xfrm>
              <a:prstGeom prst="leftArrow">
                <a:avLst>
                  <a:gd name="adj1" fmla="val 85952"/>
                  <a:gd name="adj2" fmla="val 50000"/>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xmlns="" val="39705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4691</TotalTime>
  <Words>1142</Words>
  <Application>Microsoft Office PowerPoint</Application>
  <PresentationFormat>Custom</PresentationFormat>
  <Paragraphs>169</Paragraphs>
  <Slides>25</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Times New Roman</vt:lpstr>
      <vt:lpstr>Corbel</vt:lpstr>
      <vt:lpstr>Calibri</vt:lpstr>
      <vt:lpstr>Candara</vt:lpstr>
      <vt:lpstr>Office Theme</vt:lpstr>
      <vt:lpstr>5_Office Theme</vt:lpstr>
      <vt:lpstr>1_Office Theme</vt:lpstr>
      <vt:lpstr>Logistic Regression</vt:lpstr>
      <vt:lpstr>Logistic Regression - Topics</vt:lpstr>
      <vt:lpstr>Introduction to Logistic Regression </vt:lpstr>
      <vt:lpstr>Slide 4</vt:lpstr>
      <vt:lpstr>Odds vs Probability</vt:lpstr>
      <vt:lpstr>The term “Odds”</vt:lpstr>
      <vt:lpstr>Logit function in Logistic Regression</vt:lpstr>
      <vt:lpstr>Slide 8</vt:lpstr>
      <vt:lpstr>Math behind Logistic Regression</vt:lpstr>
      <vt:lpstr>Equation of logistic regression</vt:lpstr>
      <vt:lpstr>Probability Examples</vt:lpstr>
      <vt:lpstr>Slide 12</vt:lpstr>
      <vt:lpstr>Confusion Matrix</vt:lpstr>
      <vt:lpstr>Confusion matrix</vt:lpstr>
      <vt:lpstr>Confusion Matrix</vt:lpstr>
      <vt:lpstr>Why accuracy is not a good model performance measure?</vt:lpstr>
      <vt:lpstr>F1 Score</vt:lpstr>
      <vt:lpstr>ROC and Gini Coefficient and Threshold</vt:lpstr>
      <vt:lpstr>Slide 19</vt:lpstr>
      <vt:lpstr>Pros and Cons of logistic regression</vt:lpstr>
      <vt:lpstr>Slide 21</vt:lpstr>
      <vt:lpstr>Hands on exercise on Logistic Regression</vt:lpstr>
      <vt:lpstr>Hands on Contd.</vt:lpstr>
      <vt:lpstr>Hands on Contd.</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and Naive Bayes Classifier</dc:title>
  <cp:lastModifiedBy>Sathiyakailash Suryanarayanan</cp:lastModifiedBy>
  <cp:revision>38</cp:revision>
  <dcterms:modified xsi:type="dcterms:W3CDTF">2020-03-08T12:12:26Z</dcterms:modified>
</cp:coreProperties>
</file>