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5" r:id="rId6"/>
    <p:sldId id="356" r:id="rId7"/>
    <p:sldId id="357" r:id="rId8"/>
    <p:sldId id="358" r:id="rId9"/>
    <p:sldId id="362" r:id="rId10"/>
    <p:sldId id="359" r:id="rId11"/>
    <p:sldId id="360" r:id="rId12"/>
    <p:sldId id="361" r:id="rId13"/>
    <p:sldId id="363" r:id="rId14"/>
    <p:sldId id="364" r:id="rId15"/>
    <p:sldId id="374" r:id="rId16"/>
    <p:sldId id="383" r:id="rId17"/>
    <p:sldId id="365" r:id="rId18"/>
    <p:sldId id="366" r:id="rId19"/>
    <p:sldId id="367" r:id="rId20"/>
    <p:sldId id="368" r:id="rId21"/>
    <p:sldId id="369" r:id="rId22"/>
    <p:sldId id="370" r:id="rId23"/>
    <p:sldId id="382" r:id="rId24"/>
    <p:sldId id="371" r:id="rId25"/>
    <p:sldId id="372" r:id="rId26"/>
    <p:sldId id="373" r:id="rId27"/>
    <p:sldId id="375" r:id="rId28"/>
    <p:sldId id="376" r:id="rId29"/>
    <p:sldId id="377" r:id="rId30"/>
    <p:sldId id="378" r:id="rId31"/>
    <p:sldId id="379" r:id="rId32"/>
    <p:sldId id="380" r:id="rId33"/>
    <p:sldId id="289" r:id="rId34"/>
    <p:sldId id="323" r:id="rId35"/>
    <p:sldId id="322" r:id="rId36"/>
    <p:sldId id="324" r:id="rId37"/>
    <p:sldId id="321" r:id="rId38"/>
    <p:sldId id="326" r:id="rId39"/>
    <p:sldId id="341" r:id="rId40"/>
    <p:sldId id="327" r:id="rId41"/>
    <p:sldId id="329" r:id="rId42"/>
    <p:sldId id="328" r:id="rId43"/>
    <p:sldId id="346" r:id="rId44"/>
    <p:sldId id="347" r:id="rId45"/>
    <p:sldId id="348" r:id="rId46"/>
    <p:sldId id="349" r:id="rId47"/>
    <p:sldId id="330" r:id="rId48"/>
    <p:sldId id="331" r:id="rId49"/>
    <p:sldId id="325" r:id="rId50"/>
    <p:sldId id="333" r:id="rId51"/>
    <p:sldId id="335" r:id="rId52"/>
    <p:sldId id="336" r:id="rId53"/>
    <p:sldId id="337" r:id="rId54"/>
    <p:sldId id="334" r:id="rId55"/>
    <p:sldId id="340" r:id="rId56"/>
    <p:sldId id="339" r:id="rId57"/>
    <p:sldId id="350" r:id="rId58"/>
    <p:sldId id="351" r:id="rId59"/>
    <p:sldId id="35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6803" autoAdjust="0"/>
  </p:normalViewPr>
  <p:slideViewPr>
    <p:cSldViewPr>
      <p:cViewPr varScale="1">
        <p:scale>
          <a:sx n="70" d="100"/>
          <a:sy n="70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6E2A9-0F19-4CE3-A801-DF11D55FB38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872E-9223-420C-B5AB-DEF68F97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1AC5C59-515F-4E05-9B4A-B2F573CD4B4E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8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8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800DAD4-9C18-47D2-A0E9-380CF66ED9A0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6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0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2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B79E45-6B87-43AB-81B0-2720DA64CB40}" type="slidenum">
              <a:rPr lang="en-US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3A84-BE01-4A94-B40A-6BD040DBA375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CD70-5098-4CB5-B400-BE968E2B9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C943A-C515-43E1-8A29-B70DD944D894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B50B5-8F9C-49D4-89E6-05033BA54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0F50E-FF94-497E-B10F-1B1945FA7F9E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D819-EF58-4F13-A315-AF04AC6A1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AA78-9D86-4C97-B50A-F2D683D23FE3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31810-6F1A-407E-B73D-9B4F295A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43D8A-4A4F-4E7E-B0A8-302C0A79056D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6466-032D-41F8-9AEA-2114E54B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D817F-1EC1-44ED-9F8B-003DDA7F8EDD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2EC1C-034F-40FF-85B7-9B882D566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6D181-0F94-4F54-8C24-418DED21B9DF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3A39B-FC27-48F2-8985-9E31D212F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6CCB6-5305-404A-9345-1C3295E95D7C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1433A-629B-410E-A899-110002F0B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D9E5A-D450-404B-9C5F-C5F7187FD85E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E2937-2BCB-424D-8E30-9A44B9FFB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EFAC-2B83-423E-9303-6D1CF907C6B4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FA51-0378-45C6-8499-A76106DC6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0368F-8875-43D3-A5C1-DF70AFB14D69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28CF8-D579-42C7-9CAF-461A861CC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FC3EB-41D2-4A27-9549-4CED8C5BC8F0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D641-4048-40E9-8326-FC41D4A95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90550" y="990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531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2388"/>
            <a:ext cx="1981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2BE2E3-EB24-492B-ACBE-DEA59BDB859E}" type="datetime3">
              <a:rPr lang="en-US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CSE, BMSCE</a:t>
            </a:r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BFB5B6-F2CF-4F07-BBF5-54EB2B89B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rgbClr val="003366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rgbClr val="003366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rgbClr val="003366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rgbClr val="003366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003366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Course – Computer Organization and Architecture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Course Instructor </a:t>
            </a:r>
          </a:p>
          <a:p>
            <a:pPr eaLnBrk="1" hangingPunct="1"/>
            <a:r>
              <a:rPr lang="en-US" altLang="en-US" smtClean="0"/>
              <a:t>	Dr. Umadevi V</a:t>
            </a:r>
          </a:p>
          <a:p>
            <a:pPr eaLnBrk="1" hangingPunct="1"/>
            <a:r>
              <a:rPr lang="en-US" altLang="en-US" smtClean="0"/>
              <a:t>	Department of CSE, BMSCE</a:t>
            </a:r>
          </a:p>
          <a:p>
            <a:pPr eaLnBrk="1" hangingPunct="1"/>
            <a:r>
              <a:rPr lang="en-US" altLang="en-US" sz="2000" smtClean="0"/>
              <a:t>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7B68C7-B910-4563-A8D6-1C25E5897A54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65850"/>
            <a:ext cx="1905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0C385D-ABB3-4982-B222-44CADD589F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pic>
        <p:nvPicPr>
          <p:cNvPr id="307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65738"/>
            <a:ext cx="9144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Load </a:t>
            </a:r>
            <a:r>
              <a:rPr lang="en-IN" sz="1400" b="1" dirty="0" smtClean="0"/>
              <a:t>Instructions</a:t>
            </a:r>
          </a:p>
          <a:p>
            <a:pPr marL="0" indent="0">
              <a:buNone/>
            </a:pPr>
            <a:r>
              <a:rPr lang="en-IN" sz="1400" dirty="0"/>
              <a:t>Consider the instruction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>
                <a:solidFill>
                  <a:srgbClr val="0000FF"/>
                </a:solidFill>
              </a:rPr>
              <a:t>Load </a:t>
            </a:r>
            <a:r>
              <a:rPr lang="en-IN" sz="1400" b="1" dirty="0">
                <a:solidFill>
                  <a:srgbClr val="0000FF"/>
                </a:solidFill>
              </a:rPr>
              <a:t>R5, X(R7) </a:t>
            </a:r>
            <a:endParaRPr lang="en-IN" sz="1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sz="1400" dirty="0" smtClean="0"/>
              <a:t>which </a:t>
            </a:r>
            <a:r>
              <a:rPr lang="en-IN" sz="1400" dirty="0"/>
              <a:t>uses the Index addressing mode to load a word of data from memory location X + [R7] into register R5. </a:t>
            </a: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Fetch and Execution </a:t>
            </a:r>
            <a:r>
              <a:rPr lang="en-IN" sz="1400" dirty="0"/>
              <a:t>of this instruction involves the following actions: </a:t>
            </a:r>
            <a:endParaRPr lang="en-IN" sz="1400" dirty="0" smtClean="0"/>
          </a:p>
          <a:p>
            <a:pPr marL="0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. Fetch the instruction and increment the program counter.</a:t>
            </a:r>
          </a:p>
          <a:p>
            <a:pPr marL="0" indent="0">
              <a:buNone/>
            </a:pPr>
            <a:r>
              <a:rPr lang="en-US" sz="1400" dirty="0"/>
              <a:t>2. Decode the instruction and read the contents of register R7 in the register file.</a:t>
            </a:r>
          </a:p>
          <a:p>
            <a:pPr marL="0" indent="0">
              <a:buNone/>
            </a:pPr>
            <a:r>
              <a:rPr lang="en-US" sz="1400" dirty="0"/>
              <a:t>3. Compute the effective address.</a:t>
            </a:r>
          </a:p>
          <a:p>
            <a:pPr marL="0" indent="0">
              <a:buNone/>
            </a:pPr>
            <a:r>
              <a:rPr lang="en-US" sz="1400" dirty="0"/>
              <a:t>4. Read the memory source operand.</a:t>
            </a:r>
          </a:p>
          <a:p>
            <a:pPr marL="0" indent="0">
              <a:buNone/>
            </a:pPr>
            <a:r>
              <a:rPr lang="en-US" sz="1400" dirty="0"/>
              <a:t>5. Load the operand into the destination register, R5.</a:t>
            </a:r>
            <a:endParaRPr lang="en-I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4038600" cy="19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</a:t>
            </a:r>
            <a:r>
              <a:rPr lang="en-IN" dirty="0" smtClean="0"/>
              <a:t>Execution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Arithmetic and Logic </a:t>
            </a:r>
            <a:r>
              <a:rPr lang="en-IN" sz="1600" b="1" dirty="0" smtClean="0"/>
              <a:t>Instructions:</a:t>
            </a:r>
          </a:p>
          <a:p>
            <a:pPr marL="0" indent="0">
              <a:buNone/>
            </a:pPr>
            <a:r>
              <a:rPr lang="en-IN" sz="1600" dirty="0"/>
              <a:t>A typical instruction of this type is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Add </a:t>
            </a:r>
            <a:r>
              <a:rPr lang="en-IN" sz="1600" dirty="0"/>
              <a:t>R3, R4, R5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Fetch </a:t>
            </a:r>
            <a:r>
              <a:rPr lang="en-IN" sz="1600" dirty="0"/>
              <a:t>and Execution of this instruction involves the following actions: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Fetch the instruction and increment the program counter.</a:t>
            </a:r>
          </a:p>
          <a:p>
            <a:pPr marL="0" indent="0">
              <a:buNone/>
            </a:pPr>
            <a:r>
              <a:rPr lang="en-US" sz="1600" dirty="0"/>
              <a:t>2. Decode the instruction and </a:t>
            </a:r>
            <a:r>
              <a:rPr lang="en-US" sz="1600" dirty="0" smtClean="0"/>
              <a:t>read </a:t>
            </a:r>
            <a:r>
              <a:rPr lang="en-US" sz="1600" dirty="0"/>
              <a:t>registers R4 and R5.</a:t>
            </a:r>
          </a:p>
          <a:p>
            <a:pPr marL="0" indent="0">
              <a:buNone/>
            </a:pPr>
            <a:r>
              <a:rPr lang="pt-BR" sz="1600" dirty="0"/>
              <a:t>3. Compute the sum [R4] + [R5</a:t>
            </a:r>
            <a:r>
              <a:rPr lang="pt-BR" sz="1600" dirty="0" smtClean="0"/>
              <a:t>].</a:t>
            </a:r>
          </a:p>
          <a:p>
            <a:pPr marL="0" indent="0">
              <a:buNone/>
            </a:pPr>
            <a:r>
              <a:rPr lang="en-US" sz="1600" dirty="0"/>
              <a:t>4. No action.</a:t>
            </a:r>
          </a:p>
          <a:p>
            <a:pPr marL="0" indent="0">
              <a:buNone/>
            </a:pPr>
            <a:r>
              <a:rPr lang="en-US" sz="1600" dirty="0"/>
              <a:t>5. Load the result into the destination register, R3.</a:t>
            </a:r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65300"/>
            <a:ext cx="4038600" cy="19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Execution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 smtClean="0"/>
              <a:t>Store Instruction</a:t>
            </a:r>
          </a:p>
          <a:p>
            <a:pPr marL="0" indent="0">
              <a:buNone/>
            </a:pPr>
            <a:r>
              <a:rPr lang="en-IN" sz="1600" dirty="0" smtClean="0"/>
              <a:t>Store </a:t>
            </a:r>
            <a:r>
              <a:rPr lang="en-IN" sz="1600" dirty="0"/>
              <a:t>R6, X(R8)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stores </a:t>
            </a:r>
            <a:r>
              <a:rPr lang="en-IN" sz="1600" dirty="0"/>
              <a:t>the contents of register R6 into memory location X + [R8].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Fetch and Execution of this instruction involves the following actions: </a:t>
            </a:r>
          </a:p>
          <a:p>
            <a:pPr marL="0" indent="0">
              <a:buNone/>
            </a:pPr>
            <a:r>
              <a:rPr lang="en-IN" sz="1600" dirty="0" smtClean="0"/>
              <a:t>1. Fetch </a:t>
            </a:r>
            <a:r>
              <a:rPr lang="en-IN" sz="1600" dirty="0"/>
              <a:t>the instruction and increment the program counter. 2. Decode the instruction and read registers R6 and R8.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3</a:t>
            </a:r>
            <a:r>
              <a:rPr lang="en-IN" sz="1600" dirty="0"/>
              <a:t>. Compute the effective address X + [R8].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4</a:t>
            </a:r>
            <a:r>
              <a:rPr lang="en-IN" sz="1600" dirty="0"/>
              <a:t>. Store the contents of register R6 into memory location X + [R8</a:t>
            </a:r>
            <a:r>
              <a:rPr lang="en-IN" sz="1600" dirty="0" smtClean="0"/>
              <a:t>].</a:t>
            </a:r>
          </a:p>
          <a:p>
            <a:pPr marL="0" indent="0">
              <a:buNone/>
            </a:pPr>
            <a:r>
              <a:rPr lang="en-IN" sz="1600" dirty="0" smtClean="0"/>
              <a:t>5. No action</a:t>
            </a:r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33985"/>
            <a:ext cx="4038600" cy="19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discussion </a:t>
            </a:r>
            <a:r>
              <a:rPr lang="en-US" sz="1600" dirty="0" smtClean="0"/>
              <a:t>in previous slides </a:t>
            </a:r>
            <a:r>
              <a:rPr lang="en-US" sz="1600" dirty="0"/>
              <a:t>indicates that all instructions of a RISC-style processor can be </a:t>
            </a:r>
            <a:r>
              <a:rPr lang="en-US" sz="1600" dirty="0" smtClean="0"/>
              <a:t>executed using </a:t>
            </a:r>
            <a:r>
              <a:rPr lang="en-US" sz="1600" dirty="0"/>
              <a:t>the five-step </a:t>
            </a:r>
            <a:r>
              <a:rPr lang="en-US" sz="1600" dirty="0" smtClean="0"/>
              <a:t>sequence. </a:t>
            </a:r>
            <a:r>
              <a:rPr lang="en-US" sz="1600" dirty="0"/>
              <a:t>Hence, the processor hardware may </a:t>
            </a:r>
            <a:r>
              <a:rPr lang="en-US" sz="1600" dirty="0" smtClean="0"/>
              <a:t>be organized </a:t>
            </a:r>
            <a:r>
              <a:rPr lang="en-US" sz="1600" dirty="0"/>
              <a:t>in five stages, such that each stage performs the actions needed in one of </a:t>
            </a:r>
            <a:r>
              <a:rPr lang="en-US" sz="1600" dirty="0" smtClean="0"/>
              <a:t>the steps.</a:t>
            </a:r>
          </a:p>
          <a:p>
            <a:pPr marL="0" indent="0">
              <a:buNone/>
            </a:pPr>
            <a:r>
              <a:rPr lang="en-US" sz="1600" b="1" dirty="0"/>
              <a:t>Register </a:t>
            </a:r>
            <a:r>
              <a:rPr lang="en-US" sz="1600" b="1" dirty="0" smtClean="0"/>
              <a:t>File</a:t>
            </a:r>
          </a:p>
          <a:p>
            <a:pPr eaLnBrk="1" hangingPunct="1"/>
            <a:r>
              <a:rPr lang="en-US" altLang="en-US" sz="1600" dirty="0"/>
              <a:t>A </a:t>
            </a:r>
            <a:r>
              <a:rPr lang="en-US" altLang="en-US" sz="1600" dirty="0">
                <a:solidFill>
                  <a:srgbClr val="0000FF"/>
                </a:solidFill>
              </a:rPr>
              <a:t>2-port register file </a:t>
            </a:r>
            <a:r>
              <a:rPr lang="en-US" altLang="en-US" sz="1600" dirty="0"/>
              <a:t>is needed to read the two source registers at the same time.</a:t>
            </a:r>
          </a:p>
          <a:p>
            <a:pPr eaLnBrk="1" hangingPunct="1"/>
            <a:r>
              <a:rPr lang="en-US" altLang="en-US" sz="1600" dirty="0"/>
              <a:t>It may be implemented using a 2-port memory.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406939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Hardware </a:t>
            </a:r>
            <a:r>
              <a:rPr lang="en-US" sz="2400" dirty="0" smtClean="0"/>
              <a:t>Components: </a:t>
            </a:r>
            <a:r>
              <a:rPr lang="en-US" sz="2400" b="1" dirty="0" smtClean="0"/>
              <a:t>ALU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400" dirty="0" smtClean="0"/>
              <a:t>- Two source </a:t>
            </a:r>
            <a:r>
              <a:rPr lang="en-US" altLang="en-US" sz="1400" dirty="0"/>
              <a:t>operands </a:t>
            </a:r>
            <a:r>
              <a:rPr lang="en-US" altLang="en-US" sz="1400" dirty="0" smtClean="0"/>
              <a:t>are from registers.</a:t>
            </a:r>
            <a:endParaRPr lang="en-US" altLang="en-US" sz="1400" dirty="0"/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040005"/>
            <a:ext cx="544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Conceptual view of the hardware needed for computation.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0117"/>
            <a:ext cx="4648200" cy="434142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576888" y="1340212"/>
            <a:ext cx="32575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rgbClr val="003366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rgbClr val="003366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rgbClr val="003366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003366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Both source operands and the destination location are in the  register file.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endParaRPr lang="en-US" altLang="en-US" sz="1800" kern="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[RA] and [RB] denote values of registers that are identified by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r>
              <a:rPr lang="en-US" altLang="en-US" sz="1800" kern="0" dirty="0" smtClean="0">
                <a:ea typeface="ＭＳ Ｐゴシック" panose="020B0600070205080204" pitchFamily="34" charset="-128"/>
              </a:rPr>
              <a:t>addresses A and B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endParaRPr lang="en-US" altLang="en-US" sz="1800" kern="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new [RC] denotes the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r>
              <a:rPr lang="en-US" altLang="en-US" sz="1800" kern="0" dirty="0" smtClean="0">
                <a:ea typeface="ＭＳ Ｐゴシック" panose="020B0600070205080204" pitchFamily="34" charset="-128"/>
              </a:rPr>
              <a:t>result that is stored to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r>
              <a:rPr lang="en-US" altLang="en-US" sz="1800" kern="0" dirty="0" smtClean="0">
                <a:ea typeface="ＭＳ Ｐゴシック" panose="020B0600070205080204" pitchFamily="34" charset="-128"/>
              </a:rPr>
              <a:t>the register identified</a:t>
            </a:r>
            <a:br>
              <a:rPr lang="en-US" altLang="en-US" sz="1800" kern="0" dirty="0" smtClean="0">
                <a:ea typeface="ＭＳ Ｐゴシック" panose="020B0600070205080204" pitchFamily="34" charset="-128"/>
              </a:rPr>
            </a:br>
            <a:r>
              <a:rPr lang="en-US" altLang="en-US" sz="1800" kern="0" dirty="0" smtClean="0">
                <a:ea typeface="ＭＳ Ｐゴシック" panose="020B0600070205080204" pitchFamily="34" charset="-128"/>
              </a:rPr>
              <a:t>by address C</a:t>
            </a:r>
          </a:p>
        </p:txBody>
      </p:sp>
    </p:spTree>
    <p:extLst>
      <p:ext uri="{BB962C8B-B14F-4D97-AF65-F5344CB8AC3E}">
        <p14:creationId xmlns:p14="http://schemas.microsoft.com/office/powerpoint/2010/main" val="31617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Hardware </a:t>
            </a:r>
            <a:r>
              <a:rPr lang="en-US" sz="2400" dirty="0" smtClean="0"/>
              <a:t>Components: </a:t>
            </a:r>
            <a:r>
              <a:rPr lang="en-US" sz="2400" b="1" dirty="0" smtClean="0"/>
              <a:t>ALU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 smtClean="0"/>
              <a:t>- </a:t>
            </a:r>
            <a:r>
              <a:rPr lang="en-US" altLang="en-US" sz="1600" dirty="0"/>
              <a:t>One of the source operands is the immediate value in the IR.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204" y="5890720"/>
            <a:ext cx="544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Conceptual view of the hardware needed for computation.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" y="1676400"/>
            <a:ext cx="4799076" cy="416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ive-step </a:t>
            </a:r>
            <a:r>
              <a:rPr lang="en-US" sz="2400" dirty="0"/>
              <a:t>sequence of actions to fetch and execute an instruction.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five-step sequence of actions to fetch and execute an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4" y="1905000"/>
            <a:ext cx="635993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Components: </a:t>
            </a:r>
            <a:r>
              <a:rPr lang="en-US" b="1" dirty="0" err="1" smtClean="0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44650"/>
            <a:ext cx="3810000" cy="4375150"/>
          </a:xfrm>
        </p:spPr>
        <p:txBody>
          <a:bodyPr/>
          <a:lstStyle/>
          <a:p>
            <a:pPr eaLnBrk="1" hangingPunct="1">
              <a:spcAft>
                <a:spcPts val="4200"/>
              </a:spcAft>
            </a:pPr>
            <a:r>
              <a:rPr lang="en-US" altLang="en-US" sz="1800" dirty="0" smtClean="0"/>
              <a:t>Instruction processing moves from stage to stage in every clock cycle, starting with fetch.</a:t>
            </a:r>
          </a:p>
          <a:p>
            <a:pPr eaLnBrk="1" hangingPunct="1">
              <a:spcBef>
                <a:spcPts val="1200"/>
              </a:spcBef>
              <a:spcAft>
                <a:spcPts val="4800"/>
              </a:spcAft>
            </a:pPr>
            <a:r>
              <a:rPr lang="en-US" altLang="en-US" sz="1800" dirty="0" smtClean="0"/>
              <a:t>The instruction is decoded and the source registers are read in stage 2.</a:t>
            </a:r>
          </a:p>
          <a:p>
            <a:pPr eaLnBrk="1" hangingPunct="1"/>
            <a:r>
              <a:rPr lang="en-US" altLang="en-US" sz="1800" dirty="0" smtClean="0"/>
              <a:t>Computation takes place in the ALU in stage 3.</a:t>
            </a:r>
          </a:p>
          <a:p>
            <a:pPr eaLnBrk="1" hangingPunct="1"/>
            <a:endParaRPr lang="en-US" altLang="en-US" sz="1800" dirty="0" smtClean="0"/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1571490"/>
            <a:ext cx="3413125" cy="470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8200" y="1219200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five-stage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Components: </a:t>
            </a:r>
            <a:r>
              <a:rPr lang="en-US" b="1" dirty="0" err="1" smtClean="0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219200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five-stage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66813"/>
            <a:ext cx="4424363" cy="5189537"/>
          </a:xfrm>
        </p:spPr>
        <p:txBody>
          <a:bodyPr/>
          <a:lstStyle/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>
              <a:buFont typeface="Arial" charset="0"/>
              <a:buNone/>
            </a:pPr>
            <a:endParaRPr lang="en-US" altLang="en-US" sz="2000" dirty="0" smtClean="0"/>
          </a:p>
          <a:p>
            <a:pPr eaLnBrk="1" hangingPunct="1">
              <a:spcAft>
                <a:spcPts val="4400"/>
              </a:spcAft>
            </a:pPr>
            <a:endParaRPr lang="en-US" altLang="en-US" sz="2000" dirty="0" smtClean="0"/>
          </a:p>
          <a:p>
            <a:pPr eaLnBrk="1" hangingPunct="1">
              <a:spcAft>
                <a:spcPts val="4400"/>
              </a:spcAft>
            </a:pPr>
            <a:r>
              <a:rPr lang="en-US" altLang="en-US" sz="2000" dirty="0" smtClean="0"/>
              <a:t>If a memory operation is involved, it takes place in stage 4.</a:t>
            </a:r>
          </a:p>
          <a:p>
            <a:pPr eaLnBrk="1" hangingPunct="1"/>
            <a:r>
              <a:rPr lang="en-US" altLang="en-US" sz="2000" dirty="0" smtClean="0"/>
              <a:t>The result of the instruction is stored in the destination register in stage 5.</a:t>
            </a: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987425"/>
            <a:ext cx="3851275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6527042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1230868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4002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Unit-5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algn="just"/>
            <a:r>
              <a:rPr lang="en-US" sz="1600" dirty="0" smtClean="0"/>
              <a:t>Some </a:t>
            </a:r>
            <a:r>
              <a:rPr lang="en-US" sz="1600" dirty="0"/>
              <a:t>Fundamental Concepts, Fundamental </a:t>
            </a:r>
            <a:r>
              <a:rPr lang="en-IN" sz="1600" dirty="0"/>
              <a:t>Basic Processing Unit: Some Fundamental Concepts , Instruction Execution, Hardware Components, Instruction Fetch and Execution Steps, Control Signals, Hardwired Control </a:t>
            </a:r>
            <a:endParaRPr lang="en-IN" sz="1600" dirty="0" smtClean="0"/>
          </a:p>
          <a:p>
            <a:pPr algn="just"/>
            <a:r>
              <a:rPr lang="en-IN" sz="1600" b="1" dirty="0" smtClean="0"/>
              <a:t>Parallel </a:t>
            </a:r>
            <a:r>
              <a:rPr lang="en-IN" sz="1600" b="1" dirty="0"/>
              <a:t>Computer Architecture:</a:t>
            </a:r>
            <a:r>
              <a:rPr lang="en-IN" sz="1600" dirty="0"/>
              <a:t> Processor Architecture and Technology Trends, Flynn’s Taxonomy of Parallel Architectures, Memory Organization of Parallel Computers: Computers with Distributed Memory Organization, Computers with Shared Memory Organization, Thread-Level Parallelism: Simultaneous Multithreading, Multicore Processors</a:t>
            </a:r>
            <a:endParaRPr lang="en-US" sz="1600" dirty="0"/>
          </a:p>
        </p:txBody>
      </p:sp>
      <p:sp>
        <p:nvSpPr>
          <p:cNvPr id="1434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D6176D-F806-4B44-9E5B-EE57B1378AF2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6E5185-AD93-4201-BEC2-0FF3C3E79C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611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230868"/>
            <a:ext cx="403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</a:t>
            </a:r>
            <a:endParaRPr lang="en-US" sz="1600" dirty="0" smtClean="0"/>
          </a:p>
          <a:p>
            <a:r>
              <a:rPr lang="en-US" sz="1600" dirty="0" smtClean="0"/>
              <a:t>to </a:t>
            </a:r>
            <a:r>
              <a:rPr lang="en-US" sz="1600" dirty="0"/>
              <a:t>fetch and execute the instruction: </a:t>
            </a:r>
            <a:endParaRPr lang="en-US" sz="1600" dirty="0" smtClean="0"/>
          </a:p>
          <a:p>
            <a:r>
              <a:rPr lang="en-US" sz="1600" b="1" dirty="0" smtClean="0"/>
              <a:t>Add </a:t>
            </a:r>
            <a:r>
              <a:rPr lang="en-US" sz="1600" b="1" dirty="0"/>
              <a:t>R3, R4, R5</a:t>
            </a:r>
            <a:r>
              <a:rPr lang="en-US" sz="16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144452"/>
            <a:ext cx="4705350" cy="3265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18215"/>
            <a:ext cx="4419600" cy="6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230868"/>
            <a:ext cx="375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to </a:t>
            </a:r>
            <a:endParaRPr lang="en-US" sz="1600" dirty="0" smtClean="0"/>
          </a:p>
          <a:p>
            <a:r>
              <a:rPr lang="en-US" sz="1600" dirty="0" smtClean="0"/>
              <a:t>fetch </a:t>
            </a:r>
            <a:r>
              <a:rPr lang="en-US" sz="1600" dirty="0"/>
              <a:t>and execute the instruction: </a:t>
            </a:r>
            <a:endParaRPr lang="en-US" sz="1600" dirty="0" smtClean="0"/>
          </a:p>
          <a:p>
            <a:r>
              <a:rPr lang="en-US" sz="1600" b="1" dirty="0" smtClean="0"/>
              <a:t>Load </a:t>
            </a:r>
            <a:r>
              <a:rPr lang="en-US" sz="1600" b="1" dirty="0"/>
              <a:t>R5, X(R7)</a:t>
            </a:r>
            <a:r>
              <a:rPr lang="en-US" sz="16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2" y="2041936"/>
            <a:ext cx="4495800" cy="336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62" y="419730"/>
            <a:ext cx="4543059" cy="59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230868"/>
            <a:ext cx="375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to </a:t>
            </a:r>
            <a:endParaRPr lang="en-US" sz="1600" dirty="0" smtClean="0"/>
          </a:p>
          <a:p>
            <a:r>
              <a:rPr lang="en-US" sz="1600" dirty="0" smtClean="0"/>
              <a:t>fetch </a:t>
            </a:r>
            <a:r>
              <a:rPr lang="en-US" sz="1600" dirty="0"/>
              <a:t>and execute the instruction: </a:t>
            </a:r>
            <a:endParaRPr lang="en-US" sz="1600" dirty="0" smtClean="0"/>
          </a:p>
          <a:p>
            <a:r>
              <a:rPr lang="en-US" sz="1600" b="1" dirty="0"/>
              <a:t>Store R6, X(R8)</a:t>
            </a:r>
            <a:r>
              <a:rPr lang="en-US" sz="16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7" y="2061864"/>
            <a:ext cx="4349683" cy="350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21732"/>
            <a:ext cx="4539255" cy="6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ive-step </a:t>
            </a:r>
            <a:r>
              <a:rPr lang="en-US" sz="2400" dirty="0"/>
              <a:t>sequence of actions to fetch and execute an instruction.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five-step sequence of actions to fetch and execute an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4" y="1905000"/>
            <a:ext cx="635993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8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812"/>
            <a:ext cx="4378325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9676" y="1337895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to </a:t>
            </a:r>
            <a:endParaRPr lang="en-US" sz="1600" dirty="0" smtClean="0"/>
          </a:p>
          <a:p>
            <a:r>
              <a:rPr lang="en-US" sz="1600" dirty="0" smtClean="0"/>
              <a:t>fetch </a:t>
            </a:r>
            <a:r>
              <a:rPr lang="en-US" sz="1600" dirty="0"/>
              <a:t>and execute the instruction: </a:t>
            </a:r>
            <a:endParaRPr lang="en-US" sz="1600" dirty="0" smtClean="0"/>
          </a:p>
          <a:p>
            <a:r>
              <a:rPr lang="en-US" sz="1600" b="1" dirty="0" smtClean="0"/>
              <a:t>Unconditional Branch Instruction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6" y="2168892"/>
            <a:ext cx="4288724" cy="33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35" y="459589"/>
            <a:ext cx="4378325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9676" y="1337895"/>
            <a:ext cx="37553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to </a:t>
            </a:r>
            <a:endParaRPr lang="en-US" sz="1600" dirty="0" smtClean="0"/>
          </a:p>
          <a:p>
            <a:r>
              <a:rPr lang="en-US" sz="1600" dirty="0" smtClean="0"/>
              <a:t>fetch </a:t>
            </a:r>
            <a:r>
              <a:rPr lang="en-US" sz="1600" dirty="0"/>
              <a:t>and execute the instruction: </a:t>
            </a:r>
            <a:endParaRPr lang="en-US" sz="1600" dirty="0" smtClean="0"/>
          </a:p>
          <a:p>
            <a:r>
              <a:rPr lang="en-US" sz="1600" b="1" dirty="0"/>
              <a:t>C</a:t>
            </a:r>
            <a:r>
              <a:rPr lang="en-US" sz="1600" b="1" dirty="0" smtClean="0"/>
              <a:t>onditional Branch Instruction</a:t>
            </a:r>
          </a:p>
          <a:p>
            <a:r>
              <a:rPr lang="en-IN" sz="1600" dirty="0" err="1">
                <a:solidFill>
                  <a:srgbClr val="0000FF"/>
                </a:solidFill>
              </a:rPr>
              <a:t>Branch_if</a:t>
            </a:r>
            <a:r>
              <a:rPr lang="en-IN" sz="1600" dirty="0">
                <a:solidFill>
                  <a:srgbClr val="0000FF"/>
                </a:solidFill>
              </a:rPr>
              <a:t>_[R5]=[R6] </a:t>
            </a:r>
            <a:r>
              <a:rPr lang="en-IN" sz="1600" dirty="0" smtClean="0">
                <a:solidFill>
                  <a:srgbClr val="0000FF"/>
                </a:solidFill>
              </a:rPr>
              <a:t>LOOP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5891"/>
            <a:ext cx="4929187" cy="26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Components: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DataPath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35" y="459589"/>
            <a:ext cx="4378325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1143000"/>
            <a:ext cx="4264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Sequence of actions needed to </a:t>
            </a:r>
            <a:endParaRPr lang="en-US" sz="1600" dirty="0" smtClean="0"/>
          </a:p>
          <a:p>
            <a:r>
              <a:rPr lang="en-US" sz="1600" dirty="0" smtClean="0"/>
              <a:t>fetch </a:t>
            </a:r>
            <a:r>
              <a:rPr lang="en-US" sz="1600" dirty="0"/>
              <a:t>and execute the instruction: </a:t>
            </a:r>
            <a:endParaRPr lang="en-US" sz="1600" dirty="0" smtClean="0"/>
          </a:p>
          <a:p>
            <a:r>
              <a:rPr lang="en-IN" sz="1600" b="1" dirty="0"/>
              <a:t>Subroutine Call </a:t>
            </a:r>
            <a:r>
              <a:rPr lang="en-IN" sz="1600" b="1" dirty="0" smtClean="0"/>
              <a:t>Instructions</a:t>
            </a:r>
          </a:p>
          <a:p>
            <a:r>
              <a:rPr lang="en-IN" sz="1600" dirty="0" err="1" smtClean="0">
                <a:solidFill>
                  <a:srgbClr val="0000FF"/>
                </a:solidFill>
              </a:rPr>
              <a:t>Call_Register</a:t>
            </a:r>
            <a:r>
              <a:rPr lang="en-IN" sz="1600" dirty="0" smtClean="0">
                <a:solidFill>
                  <a:srgbClr val="0000FF"/>
                </a:solidFill>
              </a:rPr>
              <a:t> R9</a:t>
            </a:r>
          </a:p>
          <a:p>
            <a:r>
              <a:rPr lang="en-IN" sz="1600" dirty="0" smtClean="0"/>
              <a:t>which </a:t>
            </a:r>
            <a:r>
              <a:rPr lang="en-IN" sz="1600" dirty="0"/>
              <a:t>calls a subroutine whose </a:t>
            </a:r>
            <a:r>
              <a:rPr lang="en-IN" sz="1600" dirty="0" smtClean="0"/>
              <a:t>address</a:t>
            </a:r>
          </a:p>
          <a:p>
            <a:r>
              <a:rPr lang="en-IN" sz="1600" dirty="0" smtClean="0"/>
              <a:t>is </a:t>
            </a:r>
            <a:r>
              <a:rPr lang="en-IN" sz="1600" dirty="0"/>
              <a:t>in register R9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7735" y="5977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in a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12660"/>
            <a:ext cx="4851035" cy="34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Select multiplexer inputs to guide the flow of data.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Set the function performed by the ALU.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Determine when data are written into the PC, the IR,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the register file, and the memory.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Inter-stage registers are always enabled because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their contents are only relevant in the cycles for which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the stages connected to the register outputs are active.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0"/>
            <a:ext cx="4038600" cy="60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9109" y="6094512"/>
            <a:ext cx="3114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</a:rPr>
              <a:t>Control signals for the </a:t>
            </a:r>
            <a:r>
              <a:rPr lang="en-IN" sz="1400" dirty="0" err="1" smtClean="0">
                <a:solidFill>
                  <a:srgbClr val="0000FF"/>
                </a:solidFill>
              </a:rPr>
              <a:t>datapath</a:t>
            </a:r>
            <a:endParaRPr lang="en-IN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Rough Slide: to Explain Control Signals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smtClean="0"/>
              <a:t>Register File Control Signals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1095692"/>
            <a:ext cx="5180012" cy="273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388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Rough Slide: to Explain Control Signals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smtClean="0"/>
              <a:t>ALU Control Signals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04" y="1676400"/>
            <a:ext cx="460152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6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Basic Processing Unit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011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Rough Slide: to Explain Control Signals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smtClean="0"/>
              <a:t>Result Selection Signals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553785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9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Control signal generation: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Actions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fetch &amp; execute instructions have been described. 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 necessary control signals have also been described.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Circuitry must be implemented to generate control signals 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so actions take place in correct sequence and at correct time.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There are two basic approaches: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		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Hardwired </a:t>
            </a:r>
            <a:r>
              <a:rPr lang="en-US" altLang="en-US" sz="1800" dirty="0">
                <a:ea typeface="ＭＳ Ｐゴシック" panose="020B0600070205080204" pitchFamily="34" charset="-128"/>
              </a:rPr>
              <a:t>control and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Microprogramming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Hardwired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22" y="1143000"/>
            <a:ext cx="4581788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31569" y="5459470"/>
            <a:ext cx="40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Generation of the control signals.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4771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Hardwired</a:t>
            </a:r>
            <a:r>
              <a:rPr lang="en-US" altLang="en-US" sz="12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control</a:t>
            </a:r>
            <a:r>
              <a:rPr lang="en-US" altLang="en-US" sz="1200" dirty="0">
                <a:ea typeface="ＭＳ Ｐゴシック" panose="020B0600070205080204" pitchFamily="34" charset="-128"/>
              </a:rPr>
              <a:t> involves implementing circuitry that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considers step counter, IR, ALU result, and external inputs.</a:t>
            </a:r>
          </a:p>
          <a:p>
            <a:r>
              <a:rPr lang="en-US" altLang="en-US" sz="1200" dirty="0">
                <a:ea typeface="ＭＳ Ｐゴシック" panose="020B0600070205080204" pitchFamily="34" charset="-128"/>
              </a:rPr>
              <a:t>Step counter keeps track of execution progress,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one clock cycle for each of the five steps described earlier</a:t>
            </a:r>
            <a:br>
              <a:rPr lang="en-US" altLang="en-US" sz="1200" dirty="0">
                <a:ea typeface="ＭＳ Ｐゴシック" panose="020B0600070205080204" pitchFamily="34" charset="-128"/>
              </a:rPr>
            </a:br>
            <a:r>
              <a:rPr lang="en-US" altLang="en-US" sz="1200" dirty="0">
                <a:ea typeface="ＭＳ Ｐゴシック" panose="020B0600070205080204" pitchFamily="34" charset="-128"/>
              </a:rPr>
              <a:t>(unless a memory access takes longer than one cycle).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46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Parallel Computer Architecture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sz="2000" b="1" dirty="0"/>
              <a:t>Parallel Computer Architecture: </a:t>
            </a:r>
            <a:r>
              <a:rPr lang="en-IN" sz="2000" dirty="0"/>
              <a:t>Processor Architecture and Technology Trends, Flynn’s Taxonomy of Parallel Architectures, </a:t>
            </a:r>
            <a:r>
              <a:rPr lang="en-IN" sz="2000" b="1" dirty="0"/>
              <a:t>Memory Organization of Parallel Computers: </a:t>
            </a:r>
            <a:r>
              <a:rPr lang="en-IN" sz="2000" dirty="0"/>
              <a:t>Computers with Distributed Memory Organization, Computers with Shared Memory Organization, </a:t>
            </a:r>
            <a:endParaRPr lang="en-IN" sz="2000" dirty="0" smtClean="0"/>
          </a:p>
          <a:p>
            <a:pPr eaLnBrk="1" hangingPunct="1">
              <a:lnSpc>
                <a:spcPct val="80000"/>
              </a:lnSpc>
            </a:pPr>
            <a:r>
              <a:rPr lang="en-IN" sz="2000" b="1" dirty="0" smtClean="0"/>
              <a:t>Thread-Level </a:t>
            </a:r>
            <a:r>
              <a:rPr lang="en-IN" sz="2000" b="1" dirty="0"/>
              <a:t>Parallelism:</a:t>
            </a:r>
            <a:r>
              <a:rPr lang="en-IN" sz="2000" dirty="0"/>
              <a:t> Simultaneous Multithreading, Multicore Processors</a:t>
            </a:r>
            <a:endParaRPr lang="en-US" altLang="en-US" sz="2000" dirty="0" smtClean="0"/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691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What is Parallel Computing ?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Serial vs Parallel Computing </a:t>
            </a:r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2337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Serial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Traditionally, software has been written for </a:t>
            </a:r>
            <a:r>
              <a:rPr lang="en-US" sz="1400" b="1" i="1" dirty="0"/>
              <a:t>serial</a:t>
            </a:r>
            <a:r>
              <a:rPr lang="en-US" sz="1400" dirty="0"/>
              <a:t> computation</a:t>
            </a:r>
            <a:r>
              <a:rPr lang="en-US" sz="1400" dirty="0" smtClean="0"/>
              <a:t>: A </a:t>
            </a:r>
            <a:r>
              <a:rPr lang="en-US" sz="1400" dirty="0"/>
              <a:t>problem is broken into a discrete series of instructions</a:t>
            </a:r>
          </a:p>
          <a:p>
            <a:r>
              <a:rPr lang="en-US" sz="1400" dirty="0"/>
              <a:t>Instructions are executed sequentially one after another</a:t>
            </a:r>
          </a:p>
          <a:p>
            <a:r>
              <a:rPr lang="en-US" sz="1400" dirty="0"/>
              <a:t>Executed on a single processor</a:t>
            </a:r>
          </a:p>
          <a:p>
            <a:r>
              <a:rPr lang="en-US" sz="1400" dirty="0"/>
              <a:t>Only one instruction may execute at any moment in time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89104"/>
            <a:ext cx="6700766" cy="277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5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In the simplest sense, </a:t>
            </a:r>
            <a:r>
              <a:rPr lang="en-US" sz="1400" b="1" i="1" dirty="0"/>
              <a:t>parallel computing</a:t>
            </a:r>
            <a:r>
              <a:rPr lang="en-US" sz="1400" dirty="0"/>
              <a:t> is the simultaneous use of multiple compute resources to solve a computational problem</a:t>
            </a:r>
            <a:r>
              <a:rPr lang="en-US" sz="1400" dirty="0" smtClean="0"/>
              <a:t>: A </a:t>
            </a:r>
            <a:r>
              <a:rPr lang="en-US" sz="1400" dirty="0"/>
              <a:t>problem is broken into discrete parts that can be solved concurrently</a:t>
            </a:r>
          </a:p>
          <a:p>
            <a:r>
              <a:rPr lang="en-US" sz="1400" dirty="0"/>
              <a:t>Each part is further broken down to a series of instructions</a:t>
            </a:r>
          </a:p>
          <a:p>
            <a:r>
              <a:rPr lang="en-US" sz="1400" dirty="0"/>
              <a:t>Instructions from each part execute simultaneously on different processors</a:t>
            </a:r>
          </a:p>
          <a:p>
            <a:r>
              <a:rPr lang="en-US" sz="1400" dirty="0"/>
              <a:t>An overall control/coordination mechanism is employed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48573"/>
            <a:ext cx="6172200" cy="336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1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Internal Parallelism Levels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Question: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List and Explain different levels of Internal Parallelism ?</a:t>
            </a:r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8191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Parallelism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1. Bit </a:t>
            </a:r>
            <a:r>
              <a:rPr lang="en-US" altLang="en-US" sz="2400" dirty="0"/>
              <a:t>level </a:t>
            </a:r>
            <a:r>
              <a:rPr lang="en-US" altLang="en-US" sz="2400" dirty="0" smtClean="0"/>
              <a:t>parallelism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2</a:t>
            </a:r>
            <a:r>
              <a:rPr lang="en-US" altLang="en-US" sz="2400" dirty="0"/>
              <a:t>. Parallelism by </a:t>
            </a:r>
            <a:r>
              <a:rPr lang="en-US" altLang="en-US" sz="2400" dirty="0" smtClean="0"/>
              <a:t>pipelining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3. Parallelism by multiple functional </a:t>
            </a:r>
            <a:r>
              <a:rPr lang="en-US" sz="2400" dirty="0" smtClean="0"/>
              <a:t>units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4. Parallelism at process or thread level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1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Parallelism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400" b="1" dirty="0" smtClean="0"/>
              <a:t>1. Bit </a:t>
            </a:r>
            <a:r>
              <a:rPr lang="en-US" altLang="en-US" sz="1400" b="1" dirty="0"/>
              <a:t>level parallelism:</a:t>
            </a:r>
            <a:r>
              <a:rPr lang="en-US" altLang="en-US" sz="1400" dirty="0"/>
              <a:t> 1970 to ~1985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400" dirty="0"/>
              <a:t>4 bits, 8 bit, 16 bit, </a:t>
            </a:r>
            <a:r>
              <a:rPr lang="en-US" altLang="en-US" sz="1400" dirty="0" smtClean="0"/>
              <a:t>32, 64  </a:t>
            </a:r>
            <a:r>
              <a:rPr lang="en-US" altLang="en-US" sz="1400" dirty="0"/>
              <a:t>bit microprocessors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400" b="1" dirty="0" smtClean="0"/>
              <a:t>2</a:t>
            </a:r>
            <a:r>
              <a:rPr lang="en-US" altLang="en-US" sz="1400" b="1" dirty="0"/>
              <a:t>. Parallelism by </a:t>
            </a:r>
            <a:r>
              <a:rPr lang="en-US" altLang="en-US" sz="1400" b="1" dirty="0" smtClean="0"/>
              <a:t>pipelining: </a:t>
            </a:r>
            <a:r>
              <a:rPr lang="en-US" altLang="en-US" sz="1400" dirty="0"/>
              <a:t>~1985 through today</a:t>
            </a:r>
            <a:endParaRPr lang="en-US" altLang="en-US" sz="1400" dirty="0" smtClean="0"/>
          </a:p>
          <a:p>
            <a:r>
              <a:rPr lang="en-US" altLang="en-US" sz="1400" dirty="0" smtClean="0"/>
              <a:t>Instruction </a:t>
            </a:r>
            <a:r>
              <a:rPr lang="en-US" altLang="en-US" sz="1400" dirty="0"/>
              <a:t>level parallelism (ILP): </a:t>
            </a:r>
            <a:r>
              <a:rPr lang="en-US" sz="1400" dirty="0"/>
              <a:t>The idea of pipelining at instruction level is an </a:t>
            </a:r>
            <a:r>
              <a:rPr lang="en-US" sz="1400" dirty="0" smtClean="0"/>
              <a:t>overlapping of </a:t>
            </a:r>
            <a:r>
              <a:rPr lang="en-US" sz="1400" dirty="0"/>
              <a:t>the execution of multiple instructions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The execution of each </a:t>
            </a:r>
            <a:r>
              <a:rPr lang="en-US" sz="1400" dirty="0" smtClean="0"/>
              <a:t>instruction is </a:t>
            </a:r>
            <a:r>
              <a:rPr lang="en-US" sz="1400" dirty="0"/>
              <a:t>partitioned into several steps which are performed by dedicated </a:t>
            </a:r>
            <a:r>
              <a:rPr lang="en-US" sz="1400" dirty="0" smtClean="0"/>
              <a:t>hardware units </a:t>
            </a:r>
            <a:r>
              <a:rPr lang="en-US" sz="1400" dirty="0"/>
              <a:t>(pipeline stages) one after another. A typical partitioning could result in </a:t>
            </a:r>
            <a:r>
              <a:rPr lang="en-US" sz="1400" dirty="0" smtClean="0"/>
              <a:t>the following </a:t>
            </a:r>
            <a:r>
              <a:rPr lang="en-US" sz="1400" dirty="0"/>
              <a:t>steps:</a:t>
            </a:r>
          </a:p>
          <a:p>
            <a:pPr marL="438150" lvl="1" indent="0">
              <a:buNone/>
            </a:pPr>
            <a:r>
              <a:rPr lang="en-US" sz="1400" dirty="0"/>
              <a:t>(a) </a:t>
            </a:r>
            <a:r>
              <a:rPr lang="en-US" sz="1400" i="1" dirty="0">
                <a:solidFill>
                  <a:srgbClr val="C00000"/>
                </a:solidFill>
              </a:rPr>
              <a:t>fetch</a:t>
            </a:r>
            <a:r>
              <a:rPr lang="en-US" sz="1400" dirty="0"/>
              <a:t>: fetch the next instruction to be executed from memory;</a:t>
            </a:r>
          </a:p>
          <a:p>
            <a:pPr marL="438150" lvl="1" indent="0">
              <a:buNone/>
            </a:pPr>
            <a:r>
              <a:rPr lang="en-US" sz="1400" dirty="0"/>
              <a:t>(b) </a:t>
            </a:r>
            <a:r>
              <a:rPr lang="en-US" sz="1400" i="1" dirty="0">
                <a:solidFill>
                  <a:srgbClr val="C00000"/>
                </a:solidFill>
              </a:rPr>
              <a:t>decode</a:t>
            </a:r>
            <a:r>
              <a:rPr lang="en-US" sz="1400" dirty="0"/>
              <a:t>: decode the instruction fetched in step (a);</a:t>
            </a:r>
          </a:p>
          <a:p>
            <a:pPr marL="438150" lvl="1" indent="0">
              <a:buNone/>
            </a:pPr>
            <a:r>
              <a:rPr lang="en-US" sz="1400" dirty="0"/>
              <a:t>(c) </a:t>
            </a:r>
            <a:r>
              <a:rPr lang="en-US" sz="1400" i="1" dirty="0">
                <a:solidFill>
                  <a:srgbClr val="C00000"/>
                </a:solidFill>
              </a:rPr>
              <a:t>execute</a:t>
            </a:r>
            <a:r>
              <a:rPr lang="en-US" sz="1400" dirty="0"/>
              <a:t>: load the operands specified and execute the instruction;</a:t>
            </a:r>
          </a:p>
          <a:p>
            <a:pPr marL="438150" lvl="1" indent="0">
              <a:buNone/>
            </a:pPr>
            <a:r>
              <a:rPr lang="en-US" sz="1400" dirty="0"/>
              <a:t>(d) </a:t>
            </a:r>
            <a:r>
              <a:rPr lang="en-US" sz="1400" i="1" dirty="0">
                <a:solidFill>
                  <a:srgbClr val="C00000"/>
                </a:solidFill>
              </a:rPr>
              <a:t>write-back</a:t>
            </a:r>
            <a:r>
              <a:rPr lang="en-US" sz="1400" dirty="0"/>
              <a:t>: write the result into the target </a:t>
            </a:r>
            <a:r>
              <a:rPr lang="en-US" sz="1400" dirty="0" smtClean="0"/>
              <a:t>register/memory.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 smtClean="0"/>
              <a:t>   </a:t>
            </a:r>
            <a:endParaRPr lang="en-US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4157949"/>
            <a:ext cx="446325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7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Fundamental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Processor fetches one instruction at a time and perform the operation specified.</a:t>
            </a:r>
          </a:p>
          <a:p>
            <a:r>
              <a:rPr lang="en-US" altLang="en-US" sz="2000" dirty="0" smtClean="0"/>
              <a:t>Instructions are fetched from successive memory locations until a branch or a jump instruction is encountered.</a:t>
            </a:r>
          </a:p>
          <a:p>
            <a:r>
              <a:rPr lang="en-US" altLang="en-US" sz="2000" dirty="0" smtClean="0"/>
              <a:t>Processor keeps track of the address of the memory location containing the next instruction to be fetched using Program Counter (PC).</a:t>
            </a:r>
          </a:p>
          <a:p>
            <a:r>
              <a:rPr lang="en-US" altLang="en-US" sz="2000" dirty="0" smtClean="0"/>
              <a:t>Instruction Register (IR)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Internal Parallelism </a:t>
            </a:r>
            <a:r>
              <a:rPr lang="en-US" sz="2800" dirty="0" smtClean="0"/>
              <a:t>Levels (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b="1" dirty="0" smtClean="0"/>
              <a:t>3. Parallelism </a:t>
            </a:r>
            <a:r>
              <a:rPr lang="en-US" sz="1600" b="1" dirty="0"/>
              <a:t>by multiple functional units</a:t>
            </a:r>
            <a:r>
              <a:rPr lang="en-US" sz="1600" dirty="0" smtClean="0"/>
              <a:t>:</a:t>
            </a:r>
          </a:p>
          <a:p>
            <a:pPr algn="just"/>
            <a:r>
              <a:rPr lang="en-US" sz="1600" dirty="0"/>
              <a:t>Many processors are </a:t>
            </a:r>
            <a:r>
              <a:rPr lang="en-US" sz="1600" i="1" dirty="0" smtClean="0"/>
              <a:t>multiple-issue processors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They </a:t>
            </a:r>
            <a:r>
              <a:rPr lang="en-US" sz="1600" dirty="0"/>
              <a:t>use multiple, independent functional units like ALUs (</a:t>
            </a:r>
            <a:r>
              <a:rPr lang="en-US" sz="1600" i="1" dirty="0" smtClean="0"/>
              <a:t>arithmetic logical </a:t>
            </a:r>
            <a:r>
              <a:rPr lang="en-US" sz="1600" i="1" dirty="0"/>
              <a:t>units</a:t>
            </a:r>
            <a:r>
              <a:rPr lang="en-US" sz="1600" dirty="0"/>
              <a:t>), FPUs (</a:t>
            </a:r>
            <a:r>
              <a:rPr lang="en-US" sz="1600" i="1" dirty="0"/>
              <a:t>floating-point units</a:t>
            </a:r>
            <a:r>
              <a:rPr lang="en-US" sz="1600" dirty="0"/>
              <a:t>), load/store units, or branch units.</a:t>
            </a:r>
          </a:p>
          <a:p>
            <a:pPr algn="just"/>
            <a:r>
              <a:rPr lang="en-US" sz="1600" dirty="0"/>
              <a:t>These units can work in parallel, i.e., different independent instructions can </a:t>
            </a:r>
            <a:r>
              <a:rPr lang="en-US" sz="1600" dirty="0" smtClean="0"/>
              <a:t>be executed </a:t>
            </a:r>
            <a:r>
              <a:rPr lang="en-US" sz="1600" dirty="0"/>
              <a:t>in parallel by different functional units. Thus, the average execution </a:t>
            </a:r>
            <a:r>
              <a:rPr lang="en-US" sz="1600" dirty="0" smtClean="0"/>
              <a:t>rate of </a:t>
            </a:r>
            <a:r>
              <a:rPr lang="en-US" sz="1600" dirty="0"/>
              <a:t>instructions can be increased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b="1" dirty="0" smtClean="0"/>
              <a:t>4. </a:t>
            </a:r>
            <a:r>
              <a:rPr lang="en-US" sz="1600" b="1" dirty="0"/>
              <a:t>Parallelism at process or thread level</a:t>
            </a:r>
            <a:r>
              <a:rPr lang="en-US" sz="1600" dirty="0" smtClean="0"/>
              <a:t>:</a:t>
            </a:r>
          </a:p>
          <a:p>
            <a:pPr algn="just"/>
            <a:r>
              <a:rPr lang="en-US" sz="1600" dirty="0"/>
              <a:t>The three techniques described so </a:t>
            </a:r>
            <a:r>
              <a:rPr lang="en-US" sz="1600" dirty="0" smtClean="0"/>
              <a:t>far assume </a:t>
            </a:r>
            <a:r>
              <a:rPr lang="en-US" sz="1600" dirty="0"/>
              <a:t>a </a:t>
            </a:r>
            <a:r>
              <a:rPr lang="en-US" sz="1600" i="1" dirty="0"/>
              <a:t>single sequential </a:t>
            </a:r>
            <a:r>
              <a:rPr lang="en-US" sz="1600" dirty="0"/>
              <a:t>control flow which is provided by the compiler </a:t>
            </a:r>
            <a:r>
              <a:rPr lang="en-US" sz="1600" dirty="0" smtClean="0"/>
              <a:t>and which </a:t>
            </a:r>
            <a:r>
              <a:rPr lang="en-US" sz="1600" dirty="0"/>
              <a:t>determines the execution order if there are dependencies between instructions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/>
              <a:t>An alternative approach </a:t>
            </a:r>
            <a:r>
              <a:rPr lang="en-US" sz="1600" dirty="0" smtClean="0"/>
              <a:t>is to </a:t>
            </a:r>
            <a:r>
              <a:rPr lang="en-US" sz="1600" dirty="0"/>
              <a:t>use </a:t>
            </a:r>
            <a:r>
              <a:rPr lang="en-US" sz="1600" dirty="0" smtClean="0"/>
              <a:t>add multiple</a:t>
            </a:r>
            <a:r>
              <a:rPr lang="en-US" sz="1600" dirty="0"/>
              <a:t>, independent processor cores onto a single processor chip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This approach </a:t>
            </a:r>
            <a:r>
              <a:rPr lang="en-US" sz="1600" dirty="0"/>
              <a:t>has been used for typical desktop processors since 2005. The </a:t>
            </a:r>
            <a:r>
              <a:rPr lang="en-US" sz="1600" dirty="0" smtClean="0"/>
              <a:t>resulting processor </a:t>
            </a:r>
            <a:r>
              <a:rPr lang="en-US" sz="1600" dirty="0"/>
              <a:t>chips are called </a:t>
            </a:r>
            <a:r>
              <a:rPr lang="en-US" sz="1600" b="1" dirty="0"/>
              <a:t>multicore processors</a:t>
            </a:r>
            <a:r>
              <a:rPr lang="en-US" sz="1600" dirty="0" smtClean="0"/>
              <a:t>. Example: Dual Core, </a:t>
            </a:r>
            <a:r>
              <a:rPr lang="en-US" sz="1600" dirty="0" err="1" smtClean="0"/>
              <a:t>Quadcore</a:t>
            </a:r>
            <a:r>
              <a:rPr lang="en-US" sz="1600" dirty="0" smtClean="0"/>
              <a:t> processor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2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Flynn’s T</a:t>
            </a:r>
            <a:r>
              <a:rPr lang="en-US" sz="2400" dirty="0" smtClean="0"/>
              <a:t>axonomy of Parallel Computers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Question: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List and Explain different classifications of Parallel Computer according to Flynn’s Taxonomy ?</a:t>
            </a:r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291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Flynn’s Taxonomy of Parallel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Flynn’s </a:t>
            </a:r>
            <a:r>
              <a:rPr lang="en-US" sz="1200" dirty="0" smtClean="0"/>
              <a:t>Taxonomy: Classification according to </a:t>
            </a:r>
            <a:r>
              <a:rPr lang="en-US" sz="1200" dirty="0"/>
              <a:t>important characteristics of a parallel computer.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Four categories are </a:t>
            </a:r>
            <a:r>
              <a:rPr lang="en-US" sz="1200" dirty="0" smtClean="0"/>
              <a:t>distinguished based on:</a:t>
            </a:r>
          </a:p>
          <a:p>
            <a:pPr>
              <a:buFontTx/>
              <a:buChar char="-"/>
            </a:pPr>
            <a:r>
              <a:rPr lang="en-US" sz="1200" dirty="0" smtClean="0"/>
              <a:t>How Many Instruction Streams</a:t>
            </a:r>
          </a:p>
          <a:p>
            <a:pPr>
              <a:buFontTx/>
              <a:buChar char="-"/>
            </a:pPr>
            <a:r>
              <a:rPr lang="en-US" sz="1200" dirty="0" smtClean="0"/>
              <a:t>How Many Data Streams</a:t>
            </a:r>
          </a:p>
          <a:p>
            <a:pPr marL="457200" indent="-457200">
              <a:buAutoNum type="arabicPeriod"/>
            </a:pPr>
            <a:r>
              <a:rPr lang="en-US" sz="1400" b="1" dirty="0" smtClean="0"/>
              <a:t>Single-Instruction</a:t>
            </a:r>
            <a:r>
              <a:rPr lang="en-US" sz="1400" b="1" dirty="0"/>
              <a:t>, Single-Data (SISD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sz="1400" b="1" dirty="0" smtClean="0"/>
              <a:t>Multiple-Instruction</a:t>
            </a:r>
            <a:r>
              <a:rPr lang="en-US" sz="1400" b="1" dirty="0"/>
              <a:t>, Single-Data (MISD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Single-Instruction, Multiple-Data (SIMD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Multiple-Instruction, Multiple-Data (MIMD)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Flynn’s Taxonomy of Parallel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Flynn’s </a:t>
            </a:r>
            <a:r>
              <a:rPr lang="en-US" sz="1200" dirty="0" smtClean="0"/>
              <a:t>Taxonomy: Classification according to </a:t>
            </a:r>
            <a:r>
              <a:rPr lang="en-US" sz="1200" dirty="0"/>
              <a:t>important characteristics of a parallel computer.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Four categories are </a:t>
            </a:r>
            <a:r>
              <a:rPr lang="en-US" sz="1200" dirty="0" smtClean="0"/>
              <a:t>distinguished based on:</a:t>
            </a:r>
          </a:p>
          <a:p>
            <a:pPr>
              <a:buFontTx/>
              <a:buChar char="-"/>
            </a:pPr>
            <a:r>
              <a:rPr lang="en-US" sz="1200" dirty="0" smtClean="0"/>
              <a:t>How Many Instruction Streams</a:t>
            </a:r>
          </a:p>
          <a:p>
            <a:pPr>
              <a:buFontTx/>
              <a:buChar char="-"/>
            </a:pPr>
            <a:r>
              <a:rPr lang="en-US" sz="1200" dirty="0" smtClean="0"/>
              <a:t>How Many Data Streams</a:t>
            </a:r>
          </a:p>
          <a:p>
            <a:pPr marL="457200" indent="-457200">
              <a:buAutoNum type="arabicPeriod"/>
            </a:pPr>
            <a:r>
              <a:rPr lang="en-US" sz="1400" b="1" dirty="0" smtClean="0"/>
              <a:t>Single-Instruction</a:t>
            </a:r>
            <a:r>
              <a:rPr lang="en-US" sz="1400" b="1" dirty="0"/>
              <a:t>, Single-Data (SISD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sz="1400" b="1" dirty="0" smtClean="0"/>
              <a:t>Multiple-Instruction</a:t>
            </a:r>
            <a:r>
              <a:rPr lang="en-US" sz="1400" b="1" dirty="0"/>
              <a:t>, Single-Data (MISD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Single-Instruction, Multiple-Data (SIMD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Multiple-Instruction, Multiple-Data (MIMD)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29309"/>
              </p:ext>
            </p:extLst>
          </p:nvPr>
        </p:nvGraphicFramePr>
        <p:xfrm>
          <a:off x="304800" y="3657600"/>
          <a:ext cx="33528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Instruction Stream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 Stream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SSID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MISD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1704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91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Flynn’s Taxonomy of Parallel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Flynn’s </a:t>
            </a:r>
            <a:r>
              <a:rPr lang="en-US" sz="1200" dirty="0" smtClean="0"/>
              <a:t>Taxonomy: Classification according to </a:t>
            </a:r>
            <a:r>
              <a:rPr lang="en-US" sz="1200" dirty="0"/>
              <a:t>important characteristics of a parallel computer.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Four categories are </a:t>
            </a:r>
            <a:r>
              <a:rPr lang="en-US" sz="1200" dirty="0" smtClean="0"/>
              <a:t>distinguished based on:</a:t>
            </a:r>
          </a:p>
          <a:p>
            <a:pPr>
              <a:buFontTx/>
              <a:buChar char="-"/>
            </a:pPr>
            <a:r>
              <a:rPr lang="en-US" sz="1200" dirty="0" smtClean="0"/>
              <a:t>How Many Instruction Streams</a:t>
            </a:r>
          </a:p>
          <a:p>
            <a:pPr>
              <a:buFontTx/>
              <a:buChar char="-"/>
            </a:pPr>
            <a:r>
              <a:rPr lang="en-US" sz="1200" dirty="0" smtClean="0"/>
              <a:t>How Many Data Streams</a:t>
            </a:r>
          </a:p>
          <a:p>
            <a:pPr marL="457200" indent="-457200">
              <a:buAutoNum type="arabicPeriod"/>
            </a:pPr>
            <a:r>
              <a:rPr lang="en-US" sz="1400" b="1" dirty="0" smtClean="0"/>
              <a:t>Single-Instruction</a:t>
            </a:r>
            <a:r>
              <a:rPr lang="en-US" sz="1400" b="1" dirty="0"/>
              <a:t>, Single-Data (SISD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sz="1400" b="1" dirty="0" smtClean="0"/>
              <a:t>Multiple-Instruction</a:t>
            </a:r>
            <a:r>
              <a:rPr lang="en-US" sz="1400" b="1" dirty="0"/>
              <a:t>, Single-Data (MISD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Single-Instruction, Multiple-Data (SIMD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Multiple-Instruction, Multiple-Data (MIMD)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8410"/>
              </p:ext>
            </p:extLst>
          </p:nvPr>
        </p:nvGraphicFramePr>
        <p:xfrm>
          <a:off x="304800" y="3657600"/>
          <a:ext cx="33528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Instruction Stream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 Stream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SSID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MISD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96224"/>
            <a:ext cx="1828800" cy="163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1704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Flynn’s Taxonomy of Parallel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Flynn’s </a:t>
            </a:r>
            <a:r>
              <a:rPr lang="en-US" sz="1200" dirty="0" smtClean="0"/>
              <a:t>Taxonomy: Classification according to </a:t>
            </a:r>
            <a:r>
              <a:rPr lang="en-US" sz="1200" dirty="0"/>
              <a:t>important characteristics of a parallel computer.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Four categories are </a:t>
            </a:r>
            <a:r>
              <a:rPr lang="en-US" sz="1200" dirty="0" smtClean="0"/>
              <a:t>distinguished based on:</a:t>
            </a:r>
          </a:p>
          <a:p>
            <a:pPr>
              <a:buFontTx/>
              <a:buChar char="-"/>
            </a:pPr>
            <a:r>
              <a:rPr lang="en-US" sz="1200" dirty="0" smtClean="0"/>
              <a:t>How Many Instruction Streams</a:t>
            </a:r>
          </a:p>
          <a:p>
            <a:pPr>
              <a:buFontTx/>
              <a:buChar char="-"/>
            </a:pPr>
            <a:r>
              <a:rPr lang="en-US" sz="1200" dirty="0" smtClean="0"/>
              <a:t>How Many Data Streams</a:t>
            </a:r>
          </a:p>
          <a:p>
            <a:pPr marL="457200" indent="-457200">
              <a:buAutoNum type="arabicPeriod"/>
            </a:pPr>
            <a:r>
              <a:rPr lang="en-US" sz="1400" b="1" dirty="0" smtClean="0"/>
              <a:t>Single-Instruction</a:t>
            </a:r>
            <a:r>
              <a:rPr lang="en-US" sz="1400" b="1" dirty="0"/>
              <a:t>, Single-Data (SISD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sz="1400" b="1" dirty="0" smtClean="0"/>
              <a:t>Multiple-Instruction</a:t>
            </a:r>
            <a:r>
              <a:rPr lang="en-US" sz="1400" b="1" dirty="0"/>
              <a:t>, Single-Data (MISD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Single-Instruction, Multiple-Data (SIMD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Multiple-Instruction, Multiple-Data (MIMD)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0216"/>
              </p:ext>
            </p:extLst>
          </p:nvPr>
        </p:nvGraphicFramePr>
        <p:xfrm>
          <a:off x="304800" y="3657600"/>
          <a:ext cx="33528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Instruction Stream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 Stream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SSID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MISD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9007"/>
            <a:ext cx="1828800" cy="163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9383"/>
            <a:ext cx="1704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19030"/>
            <a:ext cx="1905000" cy="17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448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Flynn’s Taxonomy of Parallel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Flynn’s </a:t>
            </a:r>
            <a:r>
              <a:rPr lang="en-US" sz="1200" dirty="0" smtClean="0"/>
              <a:t>Taxonomy: Classification according to </a:t>
            </a:r>
            <a:r>
              <a:rPr lang="en-US" sz="1200" dirty="0"/>
              <a:t>important characteristics of a parallel computer.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Four categories are </a:t>
            </a:r>
            <a:r>
              <a:rPr lang="en-US" sz="1200" dirty="0" smtClean="0"/>
              <a:t>distinguished based on:</a:t>
            </a:r>
          </a:p>
          <a:p>
            <a:pPr>
              <a:buFontTx/>
              <a:buChar char="-"/>
            </a:pPr>
            <a:r>
              <a:rPr lang="en-US" sz="1200" dirty="0" smtClean="0"/>
              <a:t>How Many Instruction Streams</a:t>
            </a:r>
          </a:p>
          <a:p>
            <a:pPr>
              <a:buFontTx/>
              <a:buChar char="-"/>
            </a:pPr>
            <a:r>
              <a:rPr lang="en-US" sz="1200" dirty="0" smtClean="0"/>
              <a:t>How Many Data Streams</a:t>
            </a:r>
          </a:p>
          <a:p>
            <a:pPr marL="457200" indent="-457200">
              <a:buAutoNum type="arabicPeriod"/>
            </a:pPr>
            <a:r>
              <a:rPr lang="en-US" sz="1400" b="1" dirty="0" smtClean="0"/>
              <a:t>Single-Instruction</a:t>
            </a:r>
            <a:r>
              <a:rPr lang="en-US" sz="1400" b="1" dirty="0"/>
              <a:t>, Single-Data (SISD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sz="1400" b="1" dirty="0" smtClean="0"/>
              <a:t>Multiple-Instruction</a:t>
            </a:r>
            <a:r>
              <a:rPr lang="en-US" sz="1400" b="1" dirty="0"/>
              <a:t>, Single-Data (MISD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Single-Instruction, Multiple-Data (SIMD</a:t>
            </a:r>
            <a:r>
              <a:rPr lang="en-US" sz="1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400" b="1" dirty="0"/>
              <a:t>Multiple-Instruction, Multiple-Data (MIMD)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12784"/>
              </p:ext>
            </p:extLst>
          </p:nvPr>
        </p:nvGraphicFramePr>
        <p:xfrm>
          <a:off x="304800" y="3657600"/>
          <a:ext cx="33528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Instruction Stream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 Stream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SSID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MISD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SIMD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MIMD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9007"/>
            <a:ext cx="1828800" cy="163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9383"/>
            <a:ext cx="1704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19030"/>
            <a:ext cx="1905000" cy="17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63241"/>
            <a:ext cx="27051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94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Flynn’s Taxonomy of Parallel </a:t>
            </a:r>
            <a:r>
              <a:rPr lang="en-US" sz="2000" dirty="0" smtClean="0"/>
              <a:t>Computers 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en-US" sz="1600" b="1" dirty="0" smtClean="0"/>
              <a:t>Single-Instruction</a:t>
            </a:r>
            <a:r>
              <a:rPr lang="en-US" sz="1600" b="1" dirty="0"/>
              <a:t>, Single-Data (SISD)</a:t>
            </a:r>
            <a:r>
              <a:rPr lang="en-US" sz="1600" dirty="0"/>
              <a:t>: There is one processing element </a:t>
            </a:r>
            <a:r>
              <a:rPr lang="en-US" sz="1600" dirty="0" smtClean="0"/>
              <a:t>which has </a:t>
            </a:r>
            <a:r>
              <a:rPr lang="en-US" sz="1600" dirty="0"/>
              <a:t>access to a single program and data storage. In each step, the </a:t>
            </a:r>
            <a:r>
              <a:rPr lang="en-US" sz="1600" dirty="0" smtClean="0"/>
              <a:t>processing element </a:t>
            </a:r>
            <a:r>
              <a:rPr lang="en-US" sz="1600" dirty="0"/>
              <a:t>loads an instruction and the corresponding data and executes the instruction</a:t>
            </a:r>
            <a:r>
              <a:rPr lang="en-US" sz="1600" dirty="0" smtClean="0"/>
              <a:t>. The </a:t>
            </a:r>
            <a:r>
              <a:rPr lang="en-US" sz="1600" dirty="0"/>
              <a:t>result is stored back in the data storage. Thus, SISD is the </a:t>
            </a:r>
            <a:r>
              <a:rPr lang="en-US" sz="1600" dirty="0" smtClean="0"/>
              <a:t>conventional sequential </a:t>
            </a:r>
            <a:r>
              <a:rPr lang="en-US" sz="1600" dirty="0"/>
              <a:t>computer according to the </a:t>
            </a:r>
            <a:r>
              <a:rPr lang="en-US" sz="1600" i="1" dirty="0"/>
              <a:t>von Neumann model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b="1" dirty="0"/>
              <a:t>Multiple-Instruction, Single-Data (MISD)</a:t>
            </a:r>
            <a:r>
              <a:rPr lang="en-US" sz="1600" dirty="0"/>
              <a:t>: There are multiple processing </a:t>
            </a:r>
            <a:r>
              <a:rPr lang="en-US" sz="1600" dirty="0" smtClean="0"/>
              <a:t>elements each </a:t>
            </a:r>
            <a:r>
              <a:rPr lang="en-US" sz="1600" dirty="0"/>
              <a:t>of which has a private program memory, but there is only one </a:t>
            </a:r>
            <a:r>
              <a:rPr lang="en-US" sz="1600" dirty="0" smtClean="0"/>
              <a:t>common access </a:t>
            </a:r>
            <a:r>
              <a:rPr lang="en-US" sz="1600" dirty="0"/>
              <a:t>to a single global data memory. In each step, each processing </a:t>
            </a:r>
            <a:r>
              <a:rPr lang="en-US" sz="1600" dirty="0" smtClean="0"/>
              <a:t>element obtains </a:t>
            </a:r>
            <a:r>
              <a:rPr lang="en-US" sz="1600" dirty="0"/>
              <a:t>the </a:t>
            </a:r>
            <a:r>
              <a:rPr lang="en-US" sz="1600" i="1" dirty="0"/>
              <a:t>same </a:t>
            </a:r>
            <a:r>
              <a:rPr lang="en-US" sz="1600" dirty="0"/>
              <a:t>data element from the data memory and loads an </a:t>
            </a:r>
            <a:r>
              <a:rPr lang="en-US" sz="1600" dirty="0" smtClean="0"/>
              <a:t>instruction from </a:t>
            </a:r>
            <a:r>
              <a:rPr lang="en-US" sz="1600" dirty="0"/>
              <a:t>its private program memory. These possibly different instructions are </a:t>
            </a:r>
            <a:r>
              <a:rPr lang="en-US" sz="1600" dirty="0" smtClean="0"/>
              <a:t>then executed </a:t>
            </a:r>
            <a:r>
              <a:rPr lang="en-US" sz="1600" dirty="0"/>
              <a:t>in parallel by the processing elements using the previously </a:t>
            </a:r>
            <a:r>
              <a:rPr lang="en-US" sz="1600" dirty="0" smtClean="0"/>
              <a:t>obtained (</a:t>
            </a:r>
            <a:r>
              <a:rPr lang="en-US" sz="1600" dirty="0"/>
              <a:t>identical) data element as operand. This execution model is very </a:t>
            </a:r>
            <a:r>
              <a:rPr lang="en-US" sz="1600" dirty="0" smtClean="0"/>
              <a:t>restrictive  and no </a:t>
            </a:r>
            <a:r>
              <a:rPr lang="en-US" sz="1600" dirty="0"/>
              <a:t>commercial parallel computer of this type has ever been built.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Flynn’s Taxonomy of Parallel Computers (</a:t>
            </a:r>
            <a:r>
              <a:rPr lang="en-US" sz="2400" dirty="0" err="1"/>
              <a:t>Contd</a:t>
            </a:r>
            <a:r>
              <a:rPr lang="en-US" sz="24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400" dirty="0"/>
              <a:t>3. </a:t>
            </a:r>
            <a:r>
              <a:rPr lang="en-US" sz="1400" b="1" dirty="0"/>
              <a:t>Single-Instruction, Multiple-Data (SIMD)</a:t>
            </a:r>
            <a:r>
              <a:rPr lang="en-US" sz="1400" dirty="0"/>
              <a:t>: There are multiple processing </a:t>
            </a:r>
            <a:r>
              <a:rPr lang="en-US" sz="1400" dirty="0" smtClean="0"/>
              <a:t>elements each </a:t>
            </a:r>
            <a:r>
              <a:rPr lang="en-US" sz="1400" dirty="0"/>
              <a:t>of which has a private access to a (shared or distributed) data </a:t>
            </a:r>
            <a:r>
              <a:rPr lang="en-US" sz="1400" dirty="0" smtClean="0"/>
              <a:t>memory. </a:t>
            </a:r>
            <a:r>
              <a:rPr lang="en-US" sz="1400" dirty="0"/>
              <a:t>But </a:t>
            </a:r>
            <a:r>
              <a:rPr lang="en-US" sz="1400" dirty="0" smtClean="0"/>
              <a:t>there is </a:t>
            </a:r>
            <a:r>
              <a:rPr lang="en-US" sz="1400" dirty="0"/>
              <a:t>only one program memory from which a special control processor fetches </a:t>
            </a:r>
            <a:r>
              <a:rPr lang="en-US" sz="1400" dirty="0" smtClean="0"/>
              <a:t>and dispatches </a:t>
            </a:r>
            <a:r>
              <a:rPr lang="en-US" sz="1400" dirty="0"/>
              <a:t>instructions. In each step, each processing element obtains from </a:t>
            </a:r>
            <a:r>
              <a:rPr lang="en-US" sz="1400" dirty="0" smtClean="0"/>
              <a:t>the control </a:t>
            </a:r>
            <a:r>
              <a:rPr lang="en-US" sz="1400" dirty="0"/>
              <a:t>processor the </a:t>
            </a:r>
            <a:r>
              <a:rPr lang="en-US" sz="1400" i="1" dirty="0"/>
              <a:t>same </a:t>
            </a:r>
            <a:r>
              <a:rPr lang="en-US" sz="1400" dirty="0"/>
              <a:t>instruction and loads a separate data element </a:t>
            </a:r>
            <a:r>
              <a:rPr lang="en-US" sz="1400" dirty="0" smtClean="0"/>
              <a:t>through its </a:t>
            </a:r>
            <a:r>
              <a:rPr lang="en-US" sz="1400" dirty="0"/>
              <a:t>private data access on which the instruction is performed. Thus, the instruction</a:t>
            </a:r>
          </a:p>
          <a:p>
            <a:pPr marL="0" indent="0" algn="just">
              <a:buNone/>
            </a:pPr>
            <a:r>
              <a:rPr lang="en-US" sz="1400" dirty="0"/>
              <a:t>is synchronously applied in parallel by all processing elements to different </a:t>
            </a:r>
            <a:r>
              <a:rPr lang="en-US" sz="1400" dirty="0" smtClean="0"/>
              <a:t>data elements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r>
              <a:rPr lang="en-US" sz="1400" dirty="0"/>
              <a:t>For applications with a significant degree of data parallelism, the </a:t>
            </a:r>
            <a:r>
              <a:rPr lang="en-US" sz="1400" dirty="0" smtClean="0"/>
              <a:t>SIMD approach </a:t>
            </a:r>
            <a:r>
              <a:rPr lang="en-US" sz="1400" dirty="0"/>
              <a:t>can be very efficient. Examples are multimedia applications or </a:t>
            </a:r>
            <a:r>
              <a:rPr lang="en-US" sz="1400" dirty="0" smtClean="0"/>
              <a:t>computer graphics </a:t>
            </a:r>
            <a:r>
              <a:rPr lang="en-US" sz="1400" dirty="0"/>
              <a:t>algorithms to generate realistic three-dimensional views </a:t>
            </a:r>
            <a:r>
              <a:rPr lang="en-US" sz="1400" dirty="0" smtClean="0"/>
              <a:t>of computer-generated </a:t>
            </a:r>
            <a:r>
              <a:rPr lang="en-US" sz="1400" dirty="0"/>
              <a:t>environments.</a:t>
            </a:r>
          </a:p>
          <a:p>
            <a:pPr marL="0" indent="0" algn="just">
              <a:buNone/>
            </a:pPr>
            <a:r>
              <a:rPr lang="en-US" sz="1400" dirty="0"/>
              <a:t>4. </a:t>
            </a:r>
            <a:r>
              <a:rPr lang="en-US" sz="1400" b="1" dirty="0"/>
              <a:t>Multiple-Instruction, Multiple-Data (MIMD)</a:t>
            </a:r>
            <a:r>
              <a:rPr lang="en-US" sz="1400" dirty="0"/>
              <a:t>: There are multiple </a:t>
            </a:r>
            <a:r>
              <a:rPr lang="en-US" sz="1400" dirty="0" smtClean="0"/>
              <a:t>processing elements </a:t>
            </a:r>
            <a:r>
              <a:rPr lang="en-US" sz="1400" dirty="0"/>
              <a:t>each of which has a separate instruction and data access to a (</a:t>
            </a:r>
            <a:r>
              <a:rPr lang="en-US" sz="1400" dirty="0" smtClean="0"/>
              <a:t>shared or </a:t>
            </a:r>
            <a:r>
              <a:rPr lang="en-US" sz="1400" dirty="0"/>
              <a:t>distributed) program and data memory. In each step, each processing </a:t>
            </a:r>
            <a:r>
              <a:rPr lang="en-US" sz="1400" dirty="0" smtClean="0"/>
              <a:t>element loads </a:t>
            </a:r>
            <a:r>
              <a:rPr lang="en-US" sz="1400" dirty="0"/>
              <a:t>a separate instruction and a separate data element, applies the </a:t>
            </a:r>
            <a:r>
              <a:rPr lang="en-US" sz="1400" dirty="0" smtClean="0"/>
              <a:t>instruction to </a:t>
            </a:r>
            <a:r>
              <a:rPr lang="en-US" sz="1400" dirty="0"/>
              <a:t>the data element, and stores a possible result back into the data storage. </a:t>
            </a:r>
            <a:r>
              <a:rPr lang="en-US" sz="1400" dirty="0" smtClean="0"/>
              <a:t>The processing </a:t>
            </a:r>
            <a:r>
              <a:rPr lang="en-US" sz="1400" dirty="0"/>
              <a:t>elements work asynchronously with each other. Multicore </a:t>
            </a:r>
            <a:r>
              <a:rPr lang="en-US" sz="1400" dirty="0" smtClean="0"/>
              <a:t>processors or </a:t>
            </a:r>
            <a:r>
              <a:rPr lang="en-US" sz="1400" dirty="0"/>
              <a:t>cluster systems are examples for the MIMD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4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Memory Organization of Parallel Computers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r>
              <a:rPr lang="en-US" sz="2000" dirty="0" smtClean="0"/>
              <a:t>A Further </a:t>
            </a:r>
            <a:r>
              <a:rPr lang="en-US" sz="2000" dirty="0">
                <a:solidFill>
                  <a:srgbClr val="C00000"/>
                </a:solidFill>
              </a:rPr>
              <a:t>classification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C00000"/>
                </a:solidFill>
              </a:rPr>
              <a:t>MIMD computers </a:t>
            </a:r>
            <a:r>
              <a:rPr lang="en-US" sz="2000" dirty="0"/>
              <a:t>can be done according to their </a:t>
            </a:r>
            <a:r>
              <a:rPr lang="en-US" sz="2000" dirty="0" smtClean="0"/>
              <a:t>memory organization</a:t>
            </a:r>
            <a:r>
              <a:rPr lang="en-US" sz="2000" dirty="0"/>
              <a:t>:</a:t>
            </a:r>
            <a:endParaRPr lang="en-US" sz="20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/>
              <a:t>1. Computers </a:t>
            </a:r>
            <a:r>
              <a:rPr lang="en-US" sz="2000" b="1" i="1" dirty="0"/>
              <a:t>with </a:t>
            </a:r>
            <a:r>
              <a:rPr lang="en-US" sz="2000" b="1" i="1" dirty="0">
                <a:solidFill>
                  <a:srgbClr val="0000FF"/>
                </a:solidFill>
              </a:rPr>
              <a:t>Distributed</a:t>
            </a:r>
            <a:r>
              <a:rPr lang="en-US" sz="2000" b="1" i="1" dirty="0"/>
              <a:t> Memory Organization</a:t>
            </a:r>
            <a:endParaRPr lang="en-US" sz="20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/>
              <a:t>2. Computers </a:t>
            </a:r>
            <a:r>
              <a:rPr lang="en-US" sz="2000" b="1" i="1" dirty="0"/>
              <a:t>with </a:t>
            </a:r>
            <a:r>
              <a:rPr lang="en-US" sz="2000" b="1" i="1" dirty="0">
                <a:solidFill>
                  <a:srgbClr val="0000FF"/>
                </a:solidFill>
              </a:rPr>
              <a:t>Shared</a:t>
            </a:r>
            <a:r>
              <a:rPr lang="en-US" sz="2000" b="1" i="1" dirty="0"/>
              <a:t> Memory Organization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953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Fundamental Concepts (</a:t>
            </a:r>
            <a:r>
              <a:rPr lang="en-US" altLang="en-US" dirty="0" err="1" smtClean="0"/>
              <a:t>Contd</a:t>
            </a:r>
            <a:r>
              <a:rPr lang="en-US" alt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219200"/>
            <a:ext cx="81248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9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Shared vs. Distributed Memory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/>
              <a:t>The simplest and most useful way to classify modern parallel computers is by their memory model</a:t>
            </a:r>
            <a:r>
              <a:rPr lang="en-US" sz="1800" dirty="0" smtClean="0"/>
              <a:t>:</a:t>
            </a:r>
          </a:p>
          <a:p>
            <a:pPr marL="0" indent="0" algn="just">
              <a:buNone/>
            </a:pPr>
            <a:r>
              <a:rPr lang="en-US" sz="1800" dirty="0"/>
              <a:t>S</a:t>
            </a:r>
            <a:r>
              <a:rPr lang="en-US" sz="1800" dirty="0" smtClean="0"/>
              <a:t>hared memory and Distributed </a:t>
            </a:r>
            <a:r>
              <a:rPr lang="en-US" sz="1800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6" y="2286000"/>
            <a:ext cx="6842393" cy="398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680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Illustration of computers with distributed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400" dirty="0"/>
              <a:t>Illustration of computers with distributed memory: (</a:t>
            </a:r>
            <a:r>
              <a:rPr lang="en-US" sz="1400" b="1" dirty="0"/>
              <a:t>a</a:t>
            </a:r>
            <a:r>
              <a:rPr lang="en-US" sz="1400" dirty="0"/>
              <a:t>) abstract structure,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(</a:t>
            </a:r>
            <a:r>
              <a:rPr lang="en-US" sz="1400" b="1" dirty="0"/>
              <a:t>b</a:t>
            </a:r>
            <a:r>
              <a:rPr lang="en-US" sz="1400" dirty="0"/>
              <a:t>) </a:t>
            </a:r>
            <a:r>
              <a:rPr lang="en-US" sz="1400" dirty="0" smtClean="0"/>
              <a:t>computer with </a:t>
            </a:r>
            <a:r>
              <a:rPr lang="en-US" sz="1400" dirty="0"/>
              <a:t>distributed memory and hypercube as interconnection structure,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(</a:t>
            </a:r>
            <a:r>
              <a:rPr lang="en-US" sz="1400" b="1" dirty="0"/>
              <a:t>c</a:t>
            </a:r>
            <a:r>
              <a:rPr lang="en-US" sz="1400" dirty="0"/>
              <a:t>) DMA (direct </a:t>
            </a:r>
            <a:r>
              <a:rPr lang="en-US" sz="1400" dirty="0" smtClean="0"/>
              <a:t>memory access</a:t>
            </a:r>
            <a:r>
              <a:rPr lang="en-US" sz="1400" dirty="0"/>
              <a:t>), </a:t>
            </a:r>
            <a:r>
              <a:rPr lang="en-US" sz="1400" dirty="0" smtClean="0"/>
              <a:t>(</a:t>
            </a:r>
            <a:r>
              <a:rPr lang="en-US" sz="1400" b="1" dirty="0"/>
              <a:t>d</a:t>
            </a:r>
            <a:r>
              <a:rPr lang="en-US" sz="1400" dirty="0"/>
              <a:t>) processor–memory node with router, and (</a:t>
            </a:r>
            <a:r>
              <a:rPr lang="en-US" sz="1400" b="1" dirty="0"/>
              <a:t>e</a:t>
            </a:r>
            <a:r>
              <a:rPr lang="en-US" sz="1400" dirty="0"/>
              <a:t>) interconnection network in the form of </a:t>
            </a:r>
            <a:r>
              <a:rPr lang="en-US" sz="1400" dirty="0" smtClean="0"/>
              <a:t>a mesh </a:t>
            </a:r>
            <a:r>
              <a:rPr lang="en-US" sz="1400" dirty="0"/>
              <a:t>to connect the routers of the different processor–memory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438400"/>
            <a:ext cx="433403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2837529"/>
            <a:ext cx="4462462" cy="363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938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Illustration of </a:t>
            </a:r>
            <a:r>
              <a:rPr lang="en-US" sz="1800" dirty="0" smtClean="0"/>
              <a:t>a computer </a:t>
            </a:r>
            <a:r>
              <a:rPr lang="en-US" sz="1800" dirty="0"/>
              <a:t>with </a:t>
            </a:r>
            <a:r>
              <a:rPr lang="en-US" sz="1800" dirty="0" smtClean="0"/>
              <a:t>shared memory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Illustration of </a:t>
            </a:r>
            <a:r>
              <a:rPr lang="en-US" sz="1400" dirty="0" smtClean="0"/>
              <a:t>a computer </a:t>
            </a:r>
            <a:r>
              <a:rPr lang="en-US" sz="1400" dirty="0"/>
              <a:t>with </a:t>
            </a:r>
            <a:r>
              <a:rPr lang="en-US" sz="1400" dirty="0" smtClean="0"/>
              <a:t>shared memory</a:t>
            </a:r>
            <a:r>
              <a:rPr lang="en-US" sz="1400" dirty="0"/>
              <a:t>: (</a:t>
            </a:r>
            <a:r>
              <a:rPr lang="en-US" sz="1400" b="1" dirty="0"/>
              <a:t>a</a:t>
            </a:r>
            <a:r>
              <a:rPr lang="en-US" sz="1400" dirty="0"/>
              <a:t>) abstract </a:t>
            </a:r>
            <a:r>
              <a:rPr lang="en-US" sz="1400" dirty="0" smtClean="0"/>
              <a:t>view and </a:t>
            </a:r>
            <a:r>
              <a:rPr lang="en-US" sz="1400" dirty="0"/>
              <a:t>(</a:t>
            </a:r>
            <a:r>
              <a:rPr lang="en-US" sz="1400" b="1" dirty="0"/>
              <a:t>b</a:t>
            </a:r>
            <a:r>
              <a:rPr lang="en-US" sz="1400" dirty="0"/>
              <a:t>) implementation of </a:t>
            </a:r>
            <a:r>
              <a:rPr lang="en-US" sz="1400" dirty="0" smtClean="0"/>
              <a:t>the shared </a:t>
            </a:r>
            <a:r>
              <a:rPr lang="en-US" sz="1400" dirty="0"/>
              <a:t>memory with </a:t>
            </a:r>
            <a:r>
              <a:rPr lang="en-US" sz="1400" dirty="0" smtClean="0"/>
              <a:t>memory modules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2087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76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Illustration of the architecture of computers with shared memory: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Illustration of the architecture of computers with shared memory: (</a:t>
            </a:r>
            <a:r>
              <a:rPr lang="en-US" sz="1400" b="1" dirty="0"/>
              <a:t>a</a:t>
            </a:r>
            <a:r>
              <a:rPr lang="en-US" sz="1400" dirty="0"/>
              <a:t>) SMP – </a:t>
            </a:r>
            <a:r>
              <a:rPr lang="en-US" sz="1400" dirty="0" smtClean="0"/>
              <a:t>symmetric multiprocessors</a:t>
            </a:r>
            <a:r>
              <a:rPr lang="en-US" sz="1400" dirty="0"/>
              <a:t>, (</a:t>
            </a:r>
            <a:r>
              <a:rPr lang="en-US" sz="1400" b="1" dirty="0"/>
              <a:t>b</a:t>
            </a:r>
            <a:r>
              <a:rPr lang="en-US" sz="1400" dirty="0"/>
              <a:t>) NUMA – non-uniform memory access, (</a:t>
            </a:r>
            <a:r>
              <a:rPr lang="en-US" sz="1400" b="1" dirty="0"/>
              <a:t>c</a:t>
            </a:r>
            <a:r>
              <a:rPr lang="en-US" sz="1400" dirty="0"/>
              <a:t>) CC-NUMA – </a:t>
            </a:r>
            <a:r>
              <a:rPr lang="en-US" sz="1400" dirty="0" smtClean="0"/>
              <a:t>cache-coherent NUMA</a:t>
            </a:r>
            <a:r>
              <a:rPr lang="en-US" sz="1400" dirty="0"/>
              <a:t>, and (</a:t>
            </a:r>
            <a:r>
              <a:rPr lang="en-US" sz="1400" b="1" dirty="0"/>
              <a:t>d</a:t>
            </a:r>
            <a:r>
              <a:rPr lang="en-US" sz="1400" dirty="0"/>
              <a:t>) COMA – cache-only memory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962400" cy="297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0"/>
            <a:ext cx="3757971" cy="316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201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Thread-Level Parallelism</a:t>
            </a:r>
            <a:endParaRPr lang="en-US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291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Thread w.r.t Computers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Thread: </a:t>
            </a:r>
            <a:r>
              <a:rPr lang="en-US" sz="2000" dirty="0" smtClean="0"/>
              <a:t>A Process (or Program) </a:t>
            </a:r>
            <a:r>
              <a:rPr lang="en-US" sz="2000" dirty="0"/>
              <a:t>with own instructions and data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- </a:t>
            </a:r>
            <a:r>
              <a:rPr lang="en-US" sz="2000" dirty="0"/>
              <a:t>Each thread has all the state </a:t>
            </a:r>
            <a:r>
              <a:rPr lang="en-US" sz="2000" dirty="0" smtClean="0"/>
              <a:t> (instructions</a:t>
            </a:r>
            <a:r>
              <a:rPr lang="en-US" sz="2000" dirty="0"/>
              <a:t>, data, PC, register state, and so on) necessary to allow it to </a:t>
            </a:r>
            <a:r>
              <a:rPr lang="en-US" sz="2000" dirty="0" smtClean="0"/>
              <a:t>execute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5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Multi-Core Processors</a:t>
            </a:r>
            <a:r>
              <a:rPr lang="en-US" sz="2000" dirty="0" smtClean="0"/>
              <a:t>: Placement </a:t>
            </a:r>
            <a:r>
              <a:rPr lang="en-US" sz="2000" dirty="0"/>
              <a:t>of multiple independent </a:t>
            </a:r>
            <a:r>
              <a:rPr lang="en-US" sz="2000" dirty="0" smtClean="0"/>
              <a:t>execution cores </a:t>
            </a:r>
            <a:r>
              <a:rPr lang="en-US" sz="2000" dirty="0"/>
              <a:t>with all execution resources onto a single processor </a:t>
            </a:r>
            <a:r>
              <a:rPr lang="en-US" sz="2000" dirty="0" smtClean="0"/>
              <a:t>chip.</a:t>
            </a:r>
          </a:p>
          <a:p>
            <a:pPr marL="0" indent="0" algn="just">
              <a:buNone/>
            </a:pPr>
            <a:r>
              <a:rPr lang="en-US" sz="2000" dirty="0"/>
              <a:t>Design choices for multicore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 bwMode="auto">
          <a:xfrm>
            <a:off x="609600" y="3050103"/>
            <a:ext cx="2624245" cy="30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9019" y="2743682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</a:t>
            </a:r>
            <a:r>
              <a:rPr lang="en-US" sz="1600" b="1" dirty="0" smtClean="0">
                <a:solidFill>
                  <a:srgbClr val="0000FF"/>
                </a:solidFill>
              </a:rPr>
              <a:t>ierarchical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26336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Multi-Core Processors</a:t>
            </a:r>
            <a:r>
              <a:rPr lang="en-US" sz="2000" dirty="0" smtClean="0"/>
              <a:t>: Placement </a:t>
            </a:r>
            <a:r>
              <a:rPr lang="en-US" sz="2000" dirty="0"/>
              <a:t>of multiple independent </a:t>
            </a:r>
            <a:r>
              <a:rPr lang="en-US" sz="2000" dirty="0" smtClean="0"/>
              <a:t>execution cores </a:t>
            </a:r>
            <a:r>
              <a:rPr lang="en-US" sz="2000" dirty="0"/>
              <a:t>with all execution resources onto a single processor </a:t>
            </a:r>
            <a:r>
              <a:rPr lang="en-US" sz="2000" dirty="0" smtClean="0"/>
              <a:t>chip.</a:t>
            </a:r>
          </a:p>
          <a:p>
            <a:pPr marL="0" indent="0" algn="just">
              <a:buNone/>
            </a:pPr>
            <a:r>
              <a:rPr lang="en-US" sz="2000" dirty="0"/>
              <a:t>Design choices for multicore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2"/>
          <a:stretch/>
        </p:blipFill>
        <p:spPr bwMode="auto">
          <a:xfrm>
            <a:off x="609601" y="3050103"/>
            <a:ext cx="5219254" cy="30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9019" y="2743682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</a:t>
            </a:r>
            <a:r>
              <a:rPr lang="en-US" sz="1600" b="1" dirty="0" smtClean="0">
                <a:solidFill>
                  <a:srgbClr val="0000FF"/>
                </a:solidFill>
              </a:rPr>
              <a:t>ierarchical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2766198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</a:rPr>
              <a:t>ipelined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20486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Multi-Core Processors</a:t>
            </a:r>
            <a:r>
              <a:rPr lang="en-US" sz="2000" dirty="0" smtClean="0"/>
              <a:t>: Placement </a:t>
            </a:r>
            <a:r>
              <a:rPr lang="en-US" sz="2000" dirty="0"/>
              <a:t>of multiple independent </a:t>
            </a:r>
            <a:r>
              <a:rPr lang="en-US" sz="2000" dirty="0" smtClean="0"/>
              <a:t>execution cores </a:t>
            </a:r>
            <a:r>
              <a:rPr lang="en-US" sz="2000" dirty="0"/>
              <a:t>with all execution resources onto a single processor </a:t>
            </a:r>
            <a:r>
              <a:rPr lang="en-US" sz="2000" dirty="0" smtClean="0"/>
              <a:t>chip.</a:t>
            </a:r>
          </a:p>
          <a:p>
            <a:pPr marL="0" indent="0" algn="just">
              <a:buNone/>
            </a:pPr>
            <a:r>
              <a:rPr lang="en-US" sz="2000" dirty="0"/>
              <a:t>Design choices for multicore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50103"/>
            <a:ext cx="8003991" cy="30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9019" y="2743682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</a:t>
            </a:r>
            <a:r>
              <a:rPr lang="en-US" sz="1600" b="1" dirty="0" smtClean="0">
                <a:solidFill>
                  <a:srgbClr val="0000FF"/>
                </a:solidFill>
              </a:rPr>
              <a:t>ierarchical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2766198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</a:rPr>
              <a:t>ipelined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8854" y="2745082"/>
            <a:ext cx="278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Network-based </a:t>
            </a:r>
            <a:r>
              <a:rPr lang="en-US" sz="1600" b="1" dirty="0">
                <a:solidFill>
                  <a:srgbClr val="0000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20486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Thanks for Listening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49CCD-5633-4ADE-80BB-D21CF84AF0CF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 February 2022</a:t>
            </a:fld>
            <a:endParaRPr lang="en-US" smtClean="0"/>
          </a:p>
        </p:txBody>
      </p:sp>
      <p:sp>
        <p:nvSpPr>
          <p:cNvPr id="890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CSE, BMSCE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CE943-E8A6-43EC-8092-F8518DA0EA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793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 (</a:t>
            </a:r>
            <a:r>
              <a:rPr lang="en-US" altLang="en-US" dirty="0" err="1"/>
              <a:t>Contd</a:t>
            </a:r>
            <a:r>
              <a:rPr lang="en-US" altLang="en-US" dirty="0"/>
              <a:t>…)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4968"/>
            <a:ext cx="3822440" cy="430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34659"/>
            <a:ext cx="3511550" cy="5307013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PC provides instruction address.</a:t>
            </a:r>
          </a:p>
          <a:p>
            <a:pPr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Instruction is fetched into IR</a:t>
            </a:r>
          </a:p>
          <a:p>
            <a:pPr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Instruction address generator updates PC</a:t>
            </a:r>
          </a:p>
          <a:p>
            <a:pPr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Control circuitry interprets instruction and generates control signals to perform the actions needed.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080" y="5640900"/>
            <a:ext cx="56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 hardware components of a 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8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Contents of register A are processed and deposited in register B.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1" y="1828800"/>
            <a:ext cx="5811129" cy="348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62256" y="5484375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Basic structure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2636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</a:t>
            </a:r>
            <a:r>
              <a:rPr lang="en-IN" dirty="0" smtClean="0"/>
              <a:t>Hardware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8987"/>
            <a:ext cx="6919805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96909" y="6031468"/>
            <a:ext cx="514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hardware structure with multiple stages.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066800"/>
            <a:ext cx="6108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/>
              <a:t>Processing moves from one stage to the next in each clock cycle.</a:t>
            </a:r>
          </a:p>
          <a:p>
            <a:r>
              <a:rPr lang="en-US" altLang="en-US" sz="1200" dirty="0"/>
              <a:t>Such a multi-stage system is known as a </a:t>
            </a:r>
            <a:r>
              <a:rPr lang="en-US" altLang="en-US" sz="1200" dirty="0">
                <a:solidFill>
                  <a:srgbClr val="0000FF"/>
                </a:solidFill>
              </a:rPr>
              <a:t>pipeline</a:t>
            </a:r>
            <a:r>
              <a:rPr lang="en-US" altLang="en-US" sz="1200" dirty="0"/>
              <a:t>.</a:t>
            </a:r>
          </a:p>
          <a:p>
            <a:r>
              <a:rPr lang="en-US" altLang="en-US" sz="1200" dirty="0"/>
              <a:t>High-performance processors have a pipelined organization.</a:t>
            </a:r>
          </a:p>
          <a:p>
            <a:r>
              <a:rPr lang="en-US" altLang="en-US" sz="1200" dirty="0"/>
              <a:t>Pipelining enables the execution of successive instructions to be overlapped.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19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ive-step </a:t>
            </a:r>
            <a:r>
              <a:rPr lang="en-US" sz="2400" dirty="0"/>
              <a:t>sequence of actions to fetch and execute an instruction.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five-step sequence of actions to fetch and execute an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43D8A-4A4F-4E7E-B0A8-302C0A79056D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CSE, BMSCE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C6466-032D-41F8-9AEA-2114E54BCC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4" y="1905000"/>
            <a:ext cx="635993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0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2963</Words>
  <Application>Microsoft Office PowerPoint</Application>
  <PresentationFormat>On-screen Show (4:3)</PresentationFormat>
  <Paragraphs>519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ＭＳ Ｐゴシック</vt:lpstr>
      <vt:lpstr>Arial</vt:lpstr>
      <vt:lpstr>Calibri</vt:lpstr>
      <vt:lpstr>Verdana</vt:lpstr>
      <vt:lpstr>Wingdings</vt:lpstr>
      <vt:lpstr>Theme1</vt:lpstr>
      <vt:lpstr>Course – Computer Organization and Architecture</vt:lpstr>
      <vt:lpstr>Unit-5</vt:lpstr>
      <vt:lpstr>Basic Processing Unit</vt:lpstr>
      <vt:lpstr>Fundamental Concepts</vt:lpstr>
      <vt:lpstr>Fundamental Concepts (Contd…)</vt:lpstr>
      <vt:lpstr>Fundamental Concepts (Contd…)</vt:lpstr>
      <vt:lpstr>Data Processing Hardware</vt:lpstr>
      <vt:lpstr>Data Processing Hardware (Contd…)</vt:lpstr>
      <vt:lpstr>Five-step sequence of actions to fetch and execute an instruction.</vt:lpstr>
      <vt:lpstr>Instruction Execution</vt:lpstr>
      <vt:lpstr>Instruction Execution (Contd…)</vt:lpstr>
      <vt:lpstr>Instruction Execution (Contd…)</vt:lpstr>
      <vt:lpstr>Hardware Components</vt:lpstr>
      <vt:lpstr>Hardware Components: ALU (Contd…)</vt:lpstr>
      <vt:lpstr>Hardware Components: ALU (Contd…)</vt:lpstr>
      <vt:lpstr>Five-step sequence of actions to fetch and execute an instruction.</vt:lpstr>
      <vt:lpstr>Hardware Components: DataPath</vt:lpstr>
      <vt:lpstr>Hardware Components: DataPath</vt:lpstr>
      <vt:lpstr>Hardware Components:  DataPath</vt:lpstr>
      <vt:lpstr>Hardware Components:  DataPath</vt:lpstr>
      <vt:lpstr>Hardware Components:  DataPath</vt:lpstr>
      <vt:lpstr>Hardware Components:  DataPath</vt:lpstr>
      <vt:lpstr>Five-step sequence of actions to fetch and execute an instruction.</vt:lpstr>
      <vt:lpstr>Hardware Components:  DataPath</vt:lpstr>
      <vt:lpstr>Hardware Components:  DataPath</vt:lpstr>
      <vt:lpstr>Hardware Components:  DataPath</vt:lpstr>
      <vt:lpstr>Control Signals</vt:lpstr>
      <vt:lpstr>Rough Slide: to Explain Control Signals</vt:lpstr>
      <vt:lpstr>Rough Slide: to Explain Control Signals</vt:lpstr>
      <vt:lpstr>Rough Slide: to Explain Control Signals</vt:lpstr>
      <vt:lpstr>Control signal generation:</vt:lpstr>
      <vt:lpstr>Hardwired Control</vt:lpstr>
      <vt:lpstr>Parallel Computer Architecture</vt:lpstr>
      <vt:lpstr>What is Parallel Computing ?</vt:lpstr>
      <vt:lpstr> Serial Computing</vt:lpstr>
      <vt:lpstr>Parallel Computing</vt:lpstr>
      <vt:lpstr>Internal Parallelism Levels</vt:lpstr>
      <vt:lpstr>Internal Parallelism Levels</vt:lpstr>
      <vt:lpstr>Internal Parallelism Levels</vt:lpstr>
      <vt:lpstr>Internal Parallelism Levels (Contd…)</vt:lpstr>
      <vt:lpstr>Flynn’s Taxonomy of Parallel Computers</vt:lpstr>
      <vt:lpstr>Flynn’s Taxonomy of Parallel Computers</vt:lpstr>
      <vt:lpstr>Flynn’s Taxonomy of Parallel Computers</vt:lpstr>
      <vt:lpstr>Flynn’s Taxonomy of Parallel Computers</vt:lpstr>
      <vt:lpstr>Flynn’s Taxonomy of Parallel Computers</vt:lpstr>
      <vt:lpstr>Flynn’s Taxonomy of Parallel Computers</vt:lpstr>
      <vt:lpstr>Flynn’s Taxonomy of Parallel Computers (Contd…)</vt:lpstr>
      <vt:lpstr>Flynn’s Taxonomy of Parallel Computers (Contd…)</vt:lpstr>
      <vt:lpstr>Memory Organization of Parallel Computers</vt:lpstr>
      <vt:lpstr>Shared vs. Distributed Memory</vt:lpstr>
      <vt:lpstr>Illustration of computers with distributed memory</vt:lpstr>
      <vt:lpstr>Illustration of a computer with shared memory</vt:lpstr>
      <vt:lpstr>Illustration of the architecture of computers with shared memory:</vt:lpstr>
      <vt:lpstr>Thread-Level Parallelism</vt:lpstr>
      <vt:lpstr>What is Thread w.r.t Computers ?</vt:lpstr>
      <vt:lpstr>Thread-Level Parallelism</vt:lpstr>
      <vt:lpstr>Thread-Level Parallelism</vt:lpstr>
      <vt:lpstr>Thread-Level Parallelism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– Computer Organization and Architecture</dc:title>
  <dc:creator>admin</dc:creator>
  <cp:lastModifiedBy>Administrator</cp:lastModifiedBy>
  <cp:revision>108</cp:revision>
  <dcterms:created xsi:type="dcterms:W3CDTF">2018-11-22T03:35:41Z</dcterms:created>
  <dcterms:modified xsi:type="dcterms:W3CDTF">2022-02-07T04:56:02Z</dcterms:modified>
</cp:coreProperties>
</file>