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65" r:id="rId6"/>
    <p:sldId id="261" r:id="rId7"/>
    <p:sldId id="263" r:id="rId8"/>
    <p:sldId id="272" r:id="rId9"/>
    <p:sldId id="262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B47F4-F79D-4B6F-AC4B-083F44716DF6}" v="1" dt="2023-02-11T00:17:28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94624" autoAdjust="0"/>
  </p:normalViewPr>
  <p:slideViewPr>
    <p:cSldViewPr>
      <p:cViewPr>
        <p:scale>
          <a:sx n="75" d="100"/>
          <a:sy n="75" d="100"/>
        </p:scale>
        <p:origin x="1587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397DE8-6C99-44F2-B70A-15F9333B0683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9D8702-C9E1-477E-873D-FA49380A5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marketing/advertising-challen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customerexperience/feature/7-benefits-of-a-personalized-marketing-content-strategy" TargetMode="External"/><Relationship Id="rId2" Type="http://schemas.openxmlformats.org/officeDocument/2006/relationships/hyperlink" Target="https://www.yourarticlelibrary.com/essay/advertisement-definition-and-features-of-advertisement/2798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2.com/customer-reviews-statistics" TargetMode="External"/><Relationship Id="rId2" Type="http://schemas.openxmlformats.org/officeDocument/2006/relationships/hyperlink" Target="https://www.searchenginejournal.com/online-review-statistics/329701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orbes.com/sites/forbesmarketplace/2020/11/30/how-transparency-drives-value-in-digital-advertising-according-to-this-ceo/?sh=27e08f8763c4" TargetMode="External"/><Relationship Id="rId4" Type="http://schemas.openxmlformats.org/officeDocument/2006/relationships/hyperlink" Target="https://sproutsocial.com/insights/social-media-statist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6172200" cy="320040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DECISION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ADVERTISING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r>
              <a:rPr lang="en-US" dirty="0"/>
              <a:t> –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ADVERTISING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DEPARTMENT- DATA ANALYSIS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400" y="3886200"/>
            <a:ext cx="1905000" cy="2590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BATCH-29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053-G.Praveen</a:t>
            </a:r>
          </a:p>
          <a:p>
            <a:pPr algn="ctr"/>
            <a:r>
              <a:rPr lang="en-US" dirty="0"/>
              <a:t>057-K.Ragava</a:t>
            </a:r>
          </a:p>
          <a:p>
            <a:pPr algn="ctr"/>
            <a:r>
              <a:rPr lang="en-US" dirty="0"/>
              <a:t>058-J.Rohita</a:t>
            </a:r>
          </a:p>
          <a:p>
            <a:pPr algn="ctr"/>
            <a:r>
              <a:rPr lang="en-US" dirty="0"/>
              <a:t>059-V.Suma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PHASE-5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/>
              <a:t>From the code we get the plots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C50BB-4C7E-E658-6195-7E2C1F723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3100"/>
            <a:ext cx="64008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came up here with a solution for the problem statement which can be used further as follows:</a:t>
            </a:r>
          </a:p>
          <a:p>
            <a:r>
              <a:rPr lang="en-US" sz="2400" dirty="0"/>
              <a:t> </a:t>
            </a:r>
          </a:p>
          <a:p>
            <a:pPr>
              <a:buFont typeface="Wingdings"/>
              <a:buChar char="à"/>
            </a:pPr>
            <a:r>
              <a:rPr lang="en-US" sz="2400" dirty="0"/>
              <a:t>The features we selected can be resolved to get a good impact of advertising on customers.</a:t>
            </a:r>
          </a:p>
          <a:p>
            <a:pPr>
              <a:buFont typeface="Wingdings"/>
              <a:buChar char="à"/>
            </a:pPr>
            <a:endParaRPr lang="en-US" sz="2400" dirty="0"/>
          </a:p>
          <a:p>
            <a:pPr>
              <a:buFont typeface="Wingdings"/>
              <a:buChar char="à"/>
            </a:pPr>
            <a:r>
              <a:rPr lang="en-US" sz="2400" dirty="0"/>
              <a:t>Maybe our outcome can make a clearance of decision-making for the customers whether they would buy the product or not.</a:t>
            </a:r>
          </a:p>
          <a:p>
            <a:pPr>
              <a:buFont typeface="Wingdings"/>
              <a:buChar char="à"/>
            </a:pPr>
            <a:endParaRPr lang="en-US" sz="2400" dirty="0"/>
          </a:p>
          <a:p>
            <a:pPr>
              <a:buFont typeface="Wingdings"/>
              <a:buChar char="à"/>
            </a:pPr>
            <a:r>
              <a:rPr lang="en-US" sz="2400" dirty="0"/>
              <a:t>It can also be an advantage for advertisers to make their advertisements into the people's 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Phase-1 – IDEATION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Phase-2 – FEATURE ENGINEERING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Phase-3 – DATA SET GENERATION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Phase-4 – MODEL SELECTION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Phase-5 – CODE AND OBSERVATION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–1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391400" cy="4797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ADVERTISING   CHALLENGES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sz="900" b="1" dirty="0"/>
          </a:p>
          <a:p>
            <a:r>
              <a:rPr lang="en-US" dirty="0"/>
              <a:t>Reaching the right targeted audience.	</a:t>
            </a:r>
          </a:p>
          <a:p>
            <a:r>
              <a:rPr lang="en-US" dirty="0"/>
              <a:t>Allocating enough budget.</a:t>
            </a:r>
          </a:p>
          <a:p>
            <a:r>
              <a:rPr lang="en-US" dirty="0"/>
              <a:t>Scalability.	</a:t>
            </a:r>
          </a:p>
          <a:p>
            <a:r>
              <a:rPr lang="en-US" dirty="0"/>
              <a:t>High Competition.</a:t>
            </a:r>
          </a:p>
          <a:p>
            <a:r>
              <a:rPr lang="en-US" dirty="0"/>
              <a:t>Relying on one marketing channel.</a:t>
            </a:r>
          </a:p>
          <a:p>
            <a:r>
              <a:rPr lang="en-US" dirty="0"/>
              <a:t>Downplaying the power of emotions.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Source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1600" dirty="0">
                <a:hlinkClick r:id="rId2"/>
              </a:rPr>
              <a:t> https://blog.hubspot.com/marketing/advertising-challenges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 statement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057400"/>
            <a:ext cx="6934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i="1" dirty="0"/>
              <a:t>Advertising- being with a good reach , there isn’t much impact on customers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OUTCOME: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sz="2400" dirty="0"/>
              <a:t>Impact on customers decision………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–2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36576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Feature collection:</a:t>
            </a:r>
          </a:p>
          <a:p>
            <a:r>
              <a:rPr lang="en-US" sz="2000" dirty="0"/>
              <a:t>Brand affinity</a:t>
            </a:r>
          </a:p>
          <a:p>
            <a:r>
              <a:rPr lang="en-US" sz="2000" dirty="0"/>
              <a:t>Perception</a:t>
            </a:r>
          </a:p>
          <a:p>
            <a:r>
              <a:rPr lang="en-US" sz="2000" dirty="0"/>
              <a:t>Social media</a:t>
            </a:r>
          </a:p>
          <a:p>
            <a:r>
              <a:rPr lang="en-US" sz="2000" dirty="0"/>
              <a:t>Celebrity reach</a:t>
            </a:r>
          </a:p>
          <a:p>
            <a:r>
              <a:rPr lang="en-US" sz="2000" dirty="0"/>
              <a:t>Competitive advertising</a:t>
            </a:r>
          </a:p>
          <a:p>
            <a:r>
              <a:rPr lang="en-US" sz="2000" dirty="0"/>
              <a:t>Customers regularity</a:t>
            </a:r>
          </a:p>
          <a:p>
            <a:r>
              <a:rPr lang="en-US" sz="2000" dirty="0"/>
              <a:t>Mode of communication</a:t>
            </a:r>
          </a:p>
          <a:p>
            <a:r>
              <a:rPr lang="en-US" sz="2000" dirty="0"/>
              <a:t>Clear message</a:t>
            </a:r>
          </a:p>
          <a:p>
            <a:r>
              <a:rPr lang="en-US" sz="2000" dirty="0"/>
              <a:t>Target group</a:t>
            </a:r>
          </a:p>
          <a:p>
            <a:r>
              <a:rPr lang="en-US" sz="2000" dirty="0"/>
              <a:t>Innovation</a:t>
            </a:r>
          </a:p>
          <a:p>
            <a:r>
              <a:rPr lang="en-US" sz="2000" dirty="0"/>
              <a:t>Truth</a:t>
            </a:r>
          </a:p>
          <a:p>
            <a:r>
              <a:rPr lang="en-US" sz="2000" dirty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066800"/>
            <a:ext cx="3657600" cy="510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On-time delivery</a:t>
            </a:r>
          </a:p>
          <a:p>
            <a:r>
              <a:rPr lang="en-US" sz="2000" dirty="0"/>
              <a:t>Impersonal presentation</a:t>
            </a:r>
          </a:p>
          <a:p>
            <a:r>
              <a:rPr lang="en-US" sz="2000" dirty="0"/>
              <a:t>Speedy and mass communication</a:t>
            </a:r>
          </a:p>
          <a:p>
            <a:r>
              <a:rPr lang="en-US" sz="2000" dirty="0"/>
              <a:t>Persuasion</a:t>
            </a:r>
          </a:p>
          <a:p>
            <a:r>
              <a:rPr lang="en-US" sz="2000" dirty="0"/>
              <a:t>Expressiveness</a:t>
            </a:r>
          </a:p>
          <a:p>
            <a:r>
              <a:rPr lang="en-US" sz="2000" dirty="0"/>
              <a:t>Ethics</a:t>
            </a:r>
          </a:p>
          <a:p>
            <a:r>
              <a:rPr lang="en-US" sz="2000" dirty="0"/>
              <a:t>Demo about products and services</a:t>
            </a:r>
          </a:p>
          <a:p>
            <a:r>
              <a:rPr lang="en-US" sz="2000" dirty="0"/>
              <a:t>Seasonality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09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 SELECTION: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1628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Customer Review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Quality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Innovation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Communication  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Competition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Frequent remainders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Transperency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Sources: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https://www.yourarticlelibrary.com/essay/advertisement-definition-and-features-of-advertisement/27984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https://www.techtarget.com/searchcustomerexperience/feature/7-benefits-of-a-personalized-marketing-content-strategy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57692a70-6163-4c0e-8ccc-fc36574d34c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571500"/>
            <a:ext cx="30480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71596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Phase-3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467600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u="sng" dirty="0"/>
              <a:t>STEPS FOR DATA SET GENERATION:</a:t>
            </a:r>
          </a:p>
          <a:p>
            <a:endParaRPr lang="en-US" dirty="0"/>
          </a:p>
          <a:p>
            <a:r>
              <a:rPr lang="en-US" u="sng" dirty="0"/>
              <a:t>STEP-1</a:t>
            </a:r>
            <a:r>
              <a:rPr lang="en-US" dirty="0"/>
              <a:t>:  Consider the features in selection and make them as attributes in the data set.</a:t>
            </a:r>
          </a:p>
          <a:p>
            <a:endParaRPr lang="en-US" dirty="0"/>
          </a:p>
          <a:p>
            <a:r>
              <a:rPr lang="en-US" u="sng" dirty="0"/>
              <a:t>STEP-2</a:t>
            </a:r>
            <a:r>
              <a:rPr lang="en-US" dirty="0"/>
              <a:t>: Consider  primary data based on  real time proofs and insert the data in other attributes accordingly.</a:t>
            </a:r>
          </a:p>
          <a:p>
            <a:endParaRPr lang="en-US" dirty="0"/>
          </a:p>
          <a:p>
            <a:r>
              <a:rPr lang="en-US" u="sng" dirty="0"/>
              <a:t>STEP-3: </a:t>
            </a:r>
            <a:r>
              <a:rPr lang="en-US" dirty="0"/>
              <a:t>After arranging the data calculate the weights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SOURCES </a:t>
            </a:r>
          </a:p>
          <a:p>
            <a:r>
              <a:rPr lang="en-US" sz="1400" dirty="0">
                <a:solidFill>
                  <a:srgbClr val="FF0000"/>
                </a:solidFill>
                <a:hlinkClick r:id="rId2"/>
              </a:rPr>
              <a:t>https://www.searchenginejournal.com/online-review-statistics/329701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  <a:hlinkClick r:id="rId3"/>
              </a:rPr>
              <a:t>https://learn.g2.com/customer-reviews-statistics#impact-of-online-reviews-on-sales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  <a:hlinkClick r:id="rId4"/>
              </a:rPr>
              <a:t>https://sproutsocial.com/insights/social-media-statistics/#social-media-advertising-stats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400" dirty="0">
                <a:hlinkClick r:id="rId5"/>
              </a:rPr>
              <a:t>https://www.forbes.com/sites/forbesmarketplace/2020/11/30/how-transparency-drives-value-in-digital-advertising-according-to-this-ceo/?sh=27e08f8763c4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eg.cr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0"/>
            <a:ext cx="5257800" cy="2647950"/>
          </a:xfrm>
          <a:prstGeom prst="rect">
            <a:avLst/>
          </a:prstGeom>
        </p:spPr>
      </p:pic>
      <p:pic>
        <p:nvPicPr>
          <p:cNvPr id="5" name="Picture 4" descr="4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85800"/>
            <a:ext cx="5638800" cy="26186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Model selection </a:t>
            </a:r>
            <a:r>
              <a:rPr lang="en-US" dirty="0"/>
              <a:t>: Random forest regression</a:t>
            </a:r>
          </a:p>
          <a:p>
            <a:pPr>
              <a:buNone/>
            </a:pPr>
            <a:r>
              <a:rPr lang="en-US" dirty="0"/>
              <a:t>Reasons for choosing model:</a:t>
            </a:r>
          </a:p>
          <a:p>
            <a:r>
              <a:rPr lang="en-US" sz="2000" dirty="0"/>
              <a:t>Can perform both regression and classification tasks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More accurate than the decision tree algorithm</a:t>
            </a:r>
          </a:p>
          <a:p>
            <a:endParaRPr lang="en-US" sz="2000" dirty="0"/>
          </a:p>
          <a:p>
            <a:r>
              <a:rPr lang="en-US" sz="2000" dirty="0"/>
              <a:t>Provides reasonable selection </a:t>
            </a:r>
          </a:p>
          <a:p>
            <a:endParaRPr lang="en-US" sz="2000" dirty="0"/>
          </a:p>
          <a:p>
            <a:r>
              <a:rPr lang="en-US" sz="2000" dirty="0"/>
              <a:t>Solves the issue of over-fitting  </a:t>
            </a:r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r>
              <a:rPr lang="en-US" dirty="0"/>
              <a:t>For numerical data accuracy we preferred random forest regression model over other models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759</TotalTime>
  <Words>445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Times New Roman</vt:lpstr>
      <vt:lpstr>Wingdings</vt:lpstr>
      <vt:lpstr>Wingdings 2</vt:lpstr>
      <vt:lpstr>Oriel</vt:lpstr>
      <vt:lpstr>Impact  on  DECISION MAKING BY ADVERTISING</vt:lpstr>
      <vt:lpstr>Presentation overview</vt:lpstr>
      <vt:lpstr>PHASE –1</vt:lpstr>
      <vt:lpstr>Problem  statement:</vt:lpstr>
      <vt:lpstr>PHASE –2</vt:lpstr>
      <vt:lpstr>FEATURE  SELECTION:</vt:lpstr>
      <vt:lpstr>Phase-3</vt:lpstr>
      <vt:lpstr>PowerPoint Presentation</vt:lpstr>
      <vt:lpstr>PHASE-4</vt:lpstr>
      <vt:lpstr>PHASE-5: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Dlc</dc:creator>
  <cp:lastModifiedBy>ROHITA JUTTIGA</cp:lastModifiedBy>
  <cp:revision>67</cp:revision>
  <dcterms:created xsi:type="dcterms:W3CDTF">2023-02-10T11:31:45Z</dcterms:created>
  <dcterms:modified xsi:type="dcterms:W3CDTF">2023-02-11T00:20:10Z</dcterms:modified>
</cp:coreProperties>
</file>