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7" r:id="rId2"/>
    <p:sldId id="259" r:id="rId3"/>
    <p:sldId id="260" r:id="rId4"/>
    <p:sldId id="261" r:id="rId5"/>
    <p:sldId id="262" r:id="rId6"/>
    <p:sldId id="263" r:id="rId7"/>
    <p:sldId id="264"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1400" y="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DF53E6-E60B-4490-9D0F-B88D1C71787D}" type="datetimeFigureOut">
              <a:rPr lang="en-IN" smtClean="0"/>
              <a:pPr/>
              <a:t>22-09-2021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356BA0F-1426-4FAD-9213-966A891368CD}" type="slidenum">
              <a:rPr lang="en-IN" smtClean="0"/>
              <a:pPr/>
              <a:t>‹#›</a:t>
            </a:fld>
            <a:endParaRPr lang="en-IN"/>
          </a:p>
        </p:txBody>
      </p:sp>
    </p:spTree>
    <p:extLst>
      <p:ext uri="{BB962C8B-B14F-4D97-AF65-F5344CB8AC3E}">
        <p14:creationId xmlns:p14="http://schemas.microsoft.com/office/powerpoint/2010/main" val="1484482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B5846F0-54BB-4FBA-9A24-9072098C1958}" type="slidenum">
              <a:rPr lang="en-IN" smtClean="0"/>
              <a:pPr/>
              <a:t>1</a:t>
            </a:fld>
            <a:endParaRPr lang="en-IN" dirty="0"/>
          </a:p>
        </p:txBody>
      </p:sp>
    </p:spTree>
    <p:extLst>
      <p:ext uri="{BB962C8B-B14F-4D97-AF65-F5344CB8AC3E}">
        <p14:creationId xmlns:p14="http://schemas.microsoft.com/office/powerpoint/2010/main" val="42163700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5B452B9B-35D5-4AC9-9360-15488D510D0C}" type="datetimeFigureOut">
              <a:rPr lang="en-IN" smtClean="0"/>
              <a:pPr/>
              <a:t>22-09-2021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44E9A5-9EAD-46E6-86C7-430284BF5B39}" type="slidenum">
              <a:rPr lang="en-IN" smtClean="0"/>
              <a:pPr/>
              <a:t>‹#›</a:t>
            </a:fld>
            <a:endParaRPr lang="en-IN"/>
          </a:p>
        </p:txBody>
      </p:sp>
    </p:spTree>
    <p:extLst>
      <p:ext uri="{BB962C8B-B14F-4D97-AF65-F5344CB8AC3E}">
        <p14:creationId xmlns:p14="http://schemas.microsoft.com/office/powerpoint/2010/main" val="3580770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B452B9B-35D5-4AC9-9360-15488D510D0C}" type="datetimeFigureOut">
              <a:rPr lang="en-IN" smtClean="0"/>
              <a:pPr/>
              <a:t>22-09-2021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44E9A5-9EAD-46E6-86C7-430284BF5B39}" type="slidenum">
              <a:rPr lang="en-IN" smtClean="0"/>
              <a:pPr/>
              <a:t>‹#›</a:t>
            </a:fld>
            <a:endParaRPr lang="en-IN"/>
          </a:p>
        </p:txBody>
      </p:sp>
    </p:spTree>
    <p:extLst>
      <p:ext uri="{BB962C8B-B14F-4D97-AF65-F5344CB8AC3E}">
        <p14:creationId xmlns:p14="http://schemas.microsoft.com/office/powerpoint/2010/main" val="1093014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B452B9B-35D5-4AC9-9360-15488D510D0C}" type="datetimeFigureOut">
              <a:rPr lang="en-IN" smtClean="0"/>
              <a:pPr/>
              <a:t>22-09-2021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44E9A5-9EAD-46E6-86C7-430284BF5B39}" type="slidenum">
              <a:rPr lang="en-IN" smtClean="0"/>
              <a:pPr/>
              <a:t>‹#›</a:t>
            </a:fld>
            <a:endParaRPr lang="en-IN"/>
          </a:p>
        </p:txBody>
      </p:sp>
    </p:spTree>
    <p:extLst>
      <p:ext uri="{BB962C8B-B14F-4D97-AF65-F5344CB8AC3E}">
        <p14:creationId xmlns:p14="http://schemas.microsoft.com/office/powerpoint/2010/main" val="3385462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B452B9B-35D5-4AC9-9360-15488D510D0C}" type="datetimeFigureOut">
              <a:rPr lang="en-IN" smtClean="0"/>
              <a:pPr/>
              <a:t>22-09-2021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44E9A5-9EAD-46E6-86C7-430284BF5B39}" type="slidenum">
              <a:rPr lang="en-IN" smtClean="0"/>
              <a:pPr/>
              <a:t>‹#›</a:t>
            </a:fld>
            <a:endParaRPr lang="en-IN"/>
          </a:p>
        </p:txBody>
      </p:sp>
    </p:spTree>
    <p:extLst>
      <p:ext uri="{BB962C8B-B14F-4D97-AF65-F5344CB8AC3E}">
        <p14:creationId xmlns:p14="http://schemas.microsoft.com/office/powerpoint/2010/main" val="3852420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452B9B-35D5-4AC9-9360-15488D510D0C}" type="datetimeFigureOut">
              <a:rPr lang="en-IN" smtClean="0"/>
              <a:pPr/>
              <a:t>22-09-2021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44E9A5-9EAD-46E6-86C7-430284BF5B39}" type="slidenum">
              <a:rPr lang="en-IN" smtClean="0"/>
              <a:pPr/>
              <a:t>‹#›</a:t>
            </a:fld>
            <a:endParaRPr lang="en-IN"/>
          </a:p>
        </p:txBody>
      </p:sp>
    </p:spTree>
    <p:extLst>
      <p:ext uri="{BB962C8B-B14F-4D97-AF65-F5344CB8AC3E}">
        <p14:creationId xmlns:p14="http://schemas.microsoft.com/office/powerpoint/2010/main" val="671053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5B452B9B-35D5-4AC9-9360-15488D510D0C}" type="datetimeFigureOut">
              <a:rPr lang="en-IN" smtClean="0"/>
              <a:pPr/>
              <a:t>22-09-2021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44E9A5-9EAD-46E6-86C7-430284BF5B39}" type="slidenum">
              <a:rPr lang="en-IN" smtClean="0"/>
              <a:pPr/>
              <a:t>‹#›</a:t>
            </a:fld>
            <a:endParaRPr lang="en-IN"/>
          </a:p>
        </p:txBody>
      </p:sp>
    </p:spTree>
    <p:extLst>
      <p:ext uri="{BB962C8B-B14F-4D97-AF65-F5344CB8AC3E}">
        <p14:creationId xmlns:p14="http://schemas.microsoft.com/office/powerpoint/2010/main" val="1512712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5B452B9B-35D5-4AC9-9360-15488D510D0C}" type="datetimeFigureOut">
              <a:rPr lang="en-IN" smtClean="0"/>
              <a:pPr/>
              <a:t>22-09-2021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544E9A5-9EAD-46E6-86C7-430284BF5B39}" type="slidenum">
              <a:rPr lang="en-IN" smtClean="0"/>
              <a:pPr/>
              <a:t>‹#›</a:t>
            </a:fld>
            <a:endParaRPr lang="en-IN"/>
          </a:p>
        </p:txBody>
      </p:sp>
    </p:spTree>
    <p:extLst>
      <p:ext uri="{BB962C8B-B14F-4D97-AF65-F5344CB8AC3E}">
        <p14:creationId xmlns:p14="http://schemas.microsoft.com/office/powerpoint/2010/main" val="2340002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5B452B9B-35D5-4AC9-9360-15488D510D0C}" type="datetimeFigureOut">
              <a:rPr lang="en-IN" smtClean="0"/>
              <a:pPr/>
              <a:t>22-09-2021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544E9A5-9EAD-46E6-86C7-430284BF5B39}" type="slidenum">
              <a:rPr lang="en-IN" smtClean="0"/>
              <a:pPr/>
              <a:t>‹#›</a:t>
            </a:fld>
            <a:endParaRPr lang="en-IN"/>
          </a:p>
        </p:txBody>
      </p:sp>
    </p:spTree>
    <p:extLst>
      <p:ext uri="{BB962C8B-B14F-4D97-AF65-F5344CB8AC3E}">
        <p14:creationId xmlns:p14="http://schemas.microsoft.com/office/powerpoint/2010/main" val="886965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452B9B-35D5-4AC9-9360-15488D510D0C}" type="datetimeFigureOut">
              <a:rPr lang="en-IN" smtClean="0"/>
              <a:pPr/>
              <a:t>22-09-2021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544E9A5-9EAD-46E6-86C7-430284BF5B39}" type="slidenum">
              <a:rPr lang="en-IN" smtClean="0"/>
              <a:pPr/>
              <a:t>‹#›</a:t>
            </a:fld>
            <a:endParaRPr lang="en-IN"/>
          </a:p>
        </p:txBody>
      </p:sp>
    </p:spTree>
    <p:extLst>
      <p:ext uri="{BB962C8B-B14F-4D97-AF65-F5344CB8AC3E}">
        <p14:creationId xmlns:p14="http://schemas.microsoft.com/office/powerpoint/2010/main" val="2755972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452B9B-35D5-4AC9-9360-15488D510D0C}" type="datetimeFigureOut">
              <a:rPr lang="en-IN" smtClean="0"/>
              <a:pPr/>
              <a:t>22-09-2021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44E9A5-9EAD-46E6-86C7-430284BF5B39}" type="slidenum">
              <a:rPr lang="en-IN" smtClean="0"/>
              <a:pPr/>
              <a:t>‹#›</a:t>
            </a:fld>
            <a:endParaRPr lang="en-IN"/>
          </a:p>
        </p:txBody>
      </p:sp>
    </p:spTree>
    <p:extLst>
      <p:ext uri="{BB962C8B-B14F-4D97-AF65-F5344CB8AC3E}">
        <p14:creationId xmlns:p14="http://schemas.microsoft.com/office/powerpoint/2010/main" val="3850488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452B9B-35D5-4AC9-9360-15488D510D0C}" type="datetimeFigureOut">
              <a:rPr lang="en-IN" smtClean="0"/>
              <a:pPr/>
              <a:t>22-09-2021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44E9A5-9EAD-46E6-86C7-430284BF5B39}" type="slidenum">
              <a:rPr lang="en-IN" smtClean="0"/>
              <a:pPr/>
              <a:t>‹#›</a:t>
            </a:fld>
            <a:endParaRPr lang="en-IN"/>
          </a:p>
        </p:txBody>
      </p:sp>
    </p:spTree>
    <p:extLst>
      <p:ext uri="{BB962C8B-B14F-4D97-AF65-F5344CB8AC3E}">
        <p14:creationId xmlns:p14="http://schemas.microsoft.com/office/powerpoint/2010/main" val="1608593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452B9B-35D5-4AC9-9360-15488D510D0C}" type="datetimeFigureOut">
              <a:rPr lang="en-IN" smtClean="0"/>
              <a:pPr/>
              <a:t>22-09-2021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44E9A5-9EAD-46E6-86C7-430284BF5B39}" type="slidenum">
              <a:rPr lang="en-IN" smtClean="0"/>
              <a:pPr/>
              <a:t>‹#›</a:t>
            </a:fld>
            <a:endParaRPr lang="en-IN"/>
          </a:p>
        </p:txBody>
      </p:sp>
    </p:spTree>
    <p:extLst>
      <p:ext uri="{BB962C8B-B14F-4D97-AF65-F5344CB8AC3E}">
        <p14:creationId xmlns:p14="http://schemas.microsoft.com/office/powerpoint/2010/main" val="41107633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 y="0"/>
            <a:ext cx="41399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059832" y="5579948"/>
            <a:ext cx="5976664" cy="923330"/>
          </a:xfrm>
          <a:prstGeom prst="rect">
            <a:avLst/>
          </a:prstGeom>
          <a:noFill/>
        </p:spPr>
        <p:txBody>
          <a:bodyPr wrap="square" rtlCol="0">
            <a:spAutoFit/>
          </a:bodyPr>
          <a:lstStyle/>
          <a:p>
            <a:pPr algn="ctr"/>
            <a:endParaRPr lang="en-IN" b="1" dirty="0">
              <a:solidFill>
                <a:srgbClr val="FF0000"/>
              </a:solidFill>
            </a:endParaRPr>
          </a:p>
          <a:p>
            <a:pPr algn="ctr"/>
            <a:endParaRPr lang="en-IN" b="1" dirty="0">
              <a:solidFill>
                <a:srgbClr val="FF0000"/>
              </a:solidFill>
            </a:endParaRPr>
          </a:p>
          <a:p>
            <a:r>
              <a:rPr lang="en-IN" b="1" dirty="0">
                <a:solidFill>
                  <a:srgbClr val="FF0000"/>
                </a:solidFill>
              </a:rPr>
              <a:t>	</a:t>
            </a:r>
            <a:endParaRPr lang="en-IN" sz="1400" b="1" dirty="0">
              <a:solidFill>
                <a:srgbClr val="FF0000"/>
              </a:solidFill>
              <a:latin typeface="+mj-lt"/>
            </a:endParaRPr>
          </a:p>
        </p:txBody>
      </p:sp>
      <p:sp>
        <p:nvSpPr>
          <p:cNvPr id="5" name="Footer Placeholder 4"/>
          <p:cNvSpPr>
            <a:spLocks noGrp="1"/>
          </p:cNvSpPr>
          <p:nvPr>
            <p:ph type="ftr" sz="quarter" idx="11"/>
          </p:nvPr>
        </p:nvSpPr>
        <p:spPr/>
        <p:txBody>
          <a:bodyPr/>
          <a:lstStyle/>
          <a:p>
            <a:r>
              <a:rPr lang="en-IN" b="1" dirty="0">
                <a:solidFill>
                  <a:srgbClr val="C00000"/>
                </a:solidFill>
              </a:rPr>
              <a:t>Capgemini </a:t>
            </a:r>
          </a:p>
        </p:txBody>
      </p:sp>
      <p:sp>
        <p:nvSpPr>
          <p:cNvPr id="8" name="TextBox 7"/>
          <p:cNvSpPr txBox="1"/>
          <p:nvPr/>
        </p:nvSpPr>
        <p:spPr>
          <a:xfrm>
            <a:off x="3059832" y="3645024"/>
            <a:ext cx="5688632" cy="369332"/>
          </a:xfrm>
          <a:prstGeom prst="rect">
            <a:avLst/>
          </a:prstGeom>
          <a:solidFill>
            <a:srgbClr val="C00000"/>
          </a:solidFill>
        </p:spPr>
        <p:txBody>
          <a:bodyPr wrap="square" rtlCol="0">
            <a:spAutoFit/>
          </a:bodyPr>
          <a:lstStyle/>
          <a:p>
            <a:r>
              <a:rPr lang="en-IN" b="1" dirty="0">
                <a:solidFill>
                  <a:schemeClr val="bg1"/>
                </a:solidFill>
              </a:rPr>
              <a:t>EPF Withdrawal Form and Process Claims Online &amp; Offline </a:t>
            </a:r>
            <a:endParaRPr lang="en-IN" dirty="0">
              <a:solidFill>
                <a:schemeClr val="bg1"/>
              </a:solidFill>
            </a:endParaRPr>
          </a:p>
        </p:txBody>
      </p:sp>
      <p:sp>
        <p:nvSpPr>
          <p:cNvPr id="11" name="TextBox 10"/>
          <p:cNvSpPr txBox="1"/>
          <p:nvPr/>
        </p:nvSpPr>
        <p:spPr>
          <a:xfrm>
            <a:off x="683568" y="188640"/>
            <a:ext cx="2448272" cy="553998"/>
          </a:xfrm>
          <a:prstGeom prst="rect">
            <a:avLst/>
          </a:prstGeom>
          <a:noFill/>
        </p:spPr>
        <p:txBody>
          <a:bodyPr wrap="square" rtlCol="0">
            <a:spAutoFit/>
          </a:bodyPr>
          <a:lstStyle/>
          <a:p>
            <a:r>
              <a:rPr lang="en-IN" sz="1200" i="1" dirty="0"/>
              <a:t>)</a:t>
            </a:r>
          </a:p>
          <a:p>
            <a:endParaRPr lang="en-IN" dirty="0"/>
          </a:p>
        </p:txBody>
      </p:sp>
      <p:sp>
        <p:nvSpPr>
          <p:cNvPr id="12" name="Slide Number Placeholder 11"/>
          <p:cNvSpPr>
            <a:spLocks noGrp="1"/>
          </p:cNvSpPr>
          <p:nvPr>
            <p:ph type="sldNum" sz="quarter" idx="12"/>
          </p:nvPr>
        </p:nvSpPr>
        <p:spPr/>
        <p:txBody>
          <a:bodyPr/>
          <a:lstStyle/>
          <a:p>
            <a:fld id="{C0AC23B5-EAD0-4394-A5B0-2268959D633C}" type="slidenum">
              <a:rPr lang="en-IN" smtClean="0"/>
              <a:pPr/>
              <a:t>1</a:t>
            </a:fld>
            <a:endParaRPr lang="en-IN" dirty="0"/>
          </a:p>
        </p:txBody>
      </p:sp>
    </p:spTree>
    <p:extLst>
      <p:ext uri="{BB962C8B-B14F-4D97-AF65-F5344CB8AC3E}">
        <p14:creationId xmlns:p14="http://schemas.microsoft.com/office/powerpoint/2010/main" val="2422329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83568" y="296652"/>
            <a:ext cx="6264696" cy="396044"/>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1800" b="1" dirty="0">
                <a:solidFill>
                  <a:srgbClr val="C00000"/>
                </a:solidFill>
              </a:rPr>
              <a:t>EPF Withdrawal Form and Process Claims Online &amp; Offline </a:t>
            </a:r>
          </a:p>
          <a:p>
            <a:pPr algn="l"/>
            <a:endParaRPr lang="en-IN" sz="1800" b="1" dirty="0">
              <a:solidFill>
                <a:srgbClr val="C00000"/>
              </a:solidFill>
            </a:endParaRPr>
          </a:p>
          <a:p>
            <a:pPr algn="l"/>
            <a:endParaRPr lang="en-IN" sz="1800" b="1" dirty="0">
              <a:solidFill>
                <a:srgbClr val="C00000"/>
              </a:solidFill>
              <a:cs typeface="Arial" pitchFamily="34" charset="0"/>
            </a:endParaRPr>
          </a:p>
          <a:p>
            <a:pPr algn="l"/>
            <a:endParaRPr lang="en-IN" sz="1900" b="1" dirty="0">
              <a:solidFill>
                <a:srgbClr val="C00000"/>
              </a:solidFill>
              <a:cs typeface="Arial" pitchFamily="34" charset="0"/>
            </a:endParaRPr>
          </a:p>
        </p:txBody>
      </p:sp>
      <p:sp>
        <p:nvSpPr>
          <p:cNvPr id="3" name="Content Placeholder 2"/>
          <p:cNvSpPr txBox="1">
            <a:spLocks/>
          </p:cNvSpPr>
          <p:nvPr/>
        </p:nvSpPr>
        <p:spPr>
          <a:xfrm>
            <a:off x="539552" y="908720"/>
            <a:ext cx="8147248" cy="5832648"/>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1112" indent="0" algn="just">
              <a:lnSpc>
                <a:spcPct val="95000"/>
              </a:lnSpc>
              <a:buClr>
                <a:srgbClr val="000000"/>
              </a:buClr>
              <a:buSzPct val="100000"/>
              <a:buFont typeface="Arial" pitchFamily="34" charset="0"/>
              <a:buNone/>
              <a:defRPr/>
            </a:pPr>
            <a:r>
              <a:rPr lang="en-US" sz="1400" dirty="0">
                <a:solidFill>
                  <a:srgbClr val="000000"/>
                </a:solidFill>
              </a:rPr>
              <a:t> </a:t>
            </a:r>
            <a:r>
              <a:rPr lang="en-US" sz="1400" b="1" dirty="0">
                <a:solidFill>
                  <a:srgbClr val="FF0000"/>
                </a:solidFill>
              </a:rPr>
              <a:t>This is applicable to Un-exempted Employees – Employees part of the code 18734, 18453 and 32271</a:t>
            </a:r>
          </a:p>
          <a:p>
            <a:pPr marL="11112" indent="0" algn="just">
              <a:lnSpc>
                <a:spcPct val="95000"/>
              </a:lnSpc>
              <a:buClr>
                <a:srgbClr val="000000"/>
              </a:buClr>
              <a:buSzPct val="100000"/>
              <a:buFont typeface="Arial" pitchFamily="34" charset="0"/>
              <a:buNone/>
              <a:defRPr/>
            </a:pPr>
            <a:r>
              <a:rPr lang="en-US" sz="1800" dirty="0">
                <a:solidFill>
                  <a:srgbClr val="FF0000"/>
                </a:solidFill>
              </a:rPr>
              <a:t>1  </a:t>
            </a:r>
            <a:endParaRPr lang="en-IN" dirty="0"/>
          </a:p>
        </p:txBody>
      </p:sp>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360363"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Footer Placeholder 6"/>
          <p:cNvSpPr>
            <a:spLocks noGrp="1"/>
          </p:cNvSpPr>
          <p:nvPr>
            <p:ph type="ftr" sz="quarter" idx="11"/>
          </p:nvPr>
        </p:nvSpPr>
        <p:spPr/>
        <p:txBody>
          <a:bodyPr/>
          <a:lstStyle/>
          <a:p>
            <a:r>
              <a:rPr lang="en-IN" b="1" dirty="0">
                <a:solidFill>
                  <a:srgbClr val="C00000"/>
                </a:solidFill>
              </a:rPr>
              <a:t>Capgemini</a:t>
            </a:r>
          </a:p>
        </p:txBody>
      </p:sp>
      <p:sp>
        <p:nvSpPr>
          <p:cNvPr id="12" name="Content Placeholder 2"/>
          <p:cNvSpPr txBox="1">
            <a:spLocks/>
          </p:cNvSpPr>
          <p:nvPr/>
        </p:nvSpPr>
        <p:spPr>
          <a:xfrm>
            <a:off x="683568" y="1270255"/>
            <a:ext cx="8003232" cy="4895050"/>
          </a:xfrm>
          <a:prstGeom prst="rect">
            <a:avLst/>
          </a:prstGeom>
          <a:solidFill>
            <a:schemeClr val="bg1"/>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1600" b="0" i="0" u="none" strike="noStrike" kern="1200" cap="none" spc="0" normalizeH="0" baseline="0" noProof="0" dirty="0">
              <a:ln>
                <a:noFill/>
              </a:ln>
              <a:solidFill>
                <a:sysClr val="windowText" lastClr="000000"/>
              </a:solidFill>
              <a:effectLst/>
              <a:uLnTx/>
              <a:uFillTx/>
              <a:latin typeface="Calibri"/>
              <a:ea typeface="+mn-ea"/>
              <a:cs typeface="+mn-cs"/>
            </a:endParaRPr>
          </a:p>
          <a:p>
            <a:pPr algn="just">
              <a:defRPr/>
            </a:pPr>
            <a:r>
              <a:rPr lang="en-IN" sz="1600" b="1" dirty="0">
                <a:solidFill>
                  <a:srgbClr val="FF0000"/>
                </a:solidFill>
              </a:rPr>
              <a:t>Step 1- </a:t>
            </a:r>
            <a:r>
              <a:rPr lang="en-IN" sz="1600" dirty="0">
                <a:solidFill>
                  <a:sysClr val="windowText" lastClr="000000"/>
                </a:solidFill>
              </a:rPr>
              <a:t>Sign in to the UAN Member Portal with your UAN and Password. </a:t>
            </a:r>
          </a:p>
          <a:p>
            <a:pPr marL="0" indent="0" algn="just">
              <a:buNone/>
              <a:defRPr/>
            </a:pPr>
            <a:endParaRPr lang="en-IN" sz="1600" dirty="0">
              <a:solidFill>
                <a:sysClr val="windowText" lastClr="000000"/>
              </a:solidFill>
            </a:endParaRPr>
          </a:p>
          <a:p>
            <a:pPr algn="just">
              <a:defRPr/>
            </a:pPr>
            <a:r>
              <a:rPr lang="en-IN" sz="1600" b="1" dirty="0">
                <a:solidFill>
                  <a:srgbClr val="FF0000"/>
                </a:solidFill>
              </a:rPr>
              <a:t>Step 2- </a:t>
            </a:r>
            <a:r>
              <a:rPr lang="en-IN" sz="1600" dirty="0"/>
              <a:t>From the top menu bar, click on the ‘Online Services’ tab  and select ‘Claim (Form-31, 19 &amp; 10C)’ from drop down menu.</a:t>
            </a:r>
          </a:p>
          <a:p>
            <a:pPr algn="just">
              <a:defRPr/>
            </a:pPr>
            <a:endParaRPr kumimoji="0" lang="en-IN" sz="1600" b="0" i="0" u="none" strike="noStrike" kern="1200" cap="none" spc="0" normalizeH="0" baseline="0" noProof="0" dirty="0">
              <a:ln>
                <a:noFill/>
              </a:ln>
              <a:solidFill>
                <a:sysClr val="windowText" lastClr="000000"/>
              </a:solidFill>
              <a:effectLst/>
              <a:uLnTx/>
              <a:uFillTx/>
              <a:latin typeface="Calibri"/>
              <a:ea typeface="+mn-ea"/>
              <a:cs typeface="+mn-cs"/>
            </a:endParaRPr>
          </a:p>
          <a:p>
            <a:pPr algn="just">
              <a:defRPr/>
            </a:pPr>
            <a:endParaRPr kumimoji="0" lang="en-IN" sz="1600" b="0" i="0" u="none" strike="noStrike" kern="1200" cap="none" spc="0" normalizeH="0" baseline="0" noProof="0" dirty="0">
              <a:ln>
                <a:noFill/>
              </a:ln>
              <a:solidFill>
                <a:sysClr val="windowText" lastClr="000000"/>
              </a:solidFill>
              <a:effectLst/>
              <a:uLnTx/>
              <a:uFillTx/>
              <a:latin typeface="Calibri"/>
              <a:ea typeface="+mn-ea"/>
              <a:cs typeface="+mn-cs"/>
            </a:endParaRPr>
          </a:p>
          <a:p>
            <a:pPr algn="just">
              <a:defRPr/>
            </a:pPr>
            <a:endParaRPr kumimoji="0" lang="en-IN" sz="1600" b="0" i="0" u="none" strike="noStrike" kern="1200" cap="none" spc="0" normalizeH="0" baseline="0" noProof="0" dirty="0">
              <a:ln>
                <a:noFill/>
              </a:ln>
              <a:solidFill>
                <a:sysClr val="windowText" lastClr="000000"/>
              </a:solidFill>
              <a:effectLst/>
              <a:uLnTx/>
              <a:uFillTx/>
              <a:latin typeface="Calibri"/>
              <a:ea typeface="+mn-ea"/>
              <a:cs typeface="+mn-cs"/>
            </a:endParaRPr>
          </a:p>
          <a:p>
            <a:pPr algn="just">
              <a:defRPr/>
            </a:pPr>
            <a:endParaRPr kumimoji="0" lang="en-IN" sz="1600" b="0" i="0" u="none" strike="noStrike" kern="1200" cap="none" spc="0" normalizeH="0" baseline="0" noProof="0" dirty="0">
              <a:ln>
                <a:noFill/>
              </a:ln>
              <a:solidFill>
                <a:sysClr val="windowText" lastClr="000000"/>
              </a:solidFill>
              <a:effectLst/>
              <a:uLnTx/>
              <a:uFillTx/>
              <a:latin typeface="Calibri"/>
              <a:ea typeface="+mn-ea"/>
              <a:cs typeface="+mn-cs"/>
            </a:endParaRPr>
          </a:p>
        </p:txBody>
      </p:sp>
      <p:sp>
        <p:nvSpPr>
          <p:cNvPr id="21506" name="AutoShape 2" descr="Image result for epf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dirty="0"/>
          </a:p>
        </p:txBody>
      </p:sp>
      <p:sp>
        <p:nvSpPr>
          <p:cNvPr id="13" name="Slide Number Placeholder 12"/>
          <p:cNvSpPr>
            <a:spLocks noGrp="1"/>
          </p:cNvSpPr>
          <p:nvPr>
            <p:ph type="sldNum" sz="quarter" idx="12"/>
          </p:nvPr>
        </p:nvSpPr>
        <p:spPr/>
        <p:txBody>
          <a:bodyPr/>
          <a:lstStyle/>
          <a:p>
            <a:fld id="{C0AC23B5-EAD0-4394-A5B0-2268959D633C}" type="slidenum">
              <a:rPr lang="en-IN" smtClean="0"/>
              <a:pPr/>
              <a:t>2</a:t>
            </a:fld>
            <a:endParaRPr lang="en-IN"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95413" y="2924944"/>
            <a:ext cx="6353175" cy="3240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76310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539552" y="1066800"/>
            <a:ext cx="8147248" cy="5674568"/>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1112" indent="0" algn="just">
              <a:lnSpc>
                <a:spcPct val="95000"/>
              </a:lnSpc>
              <a:buClr>
                <a:srgbClr val="000000"/>
              </a:buClr>
              <a:buSzPct val="100000"/>
              <a:buFont typeface="Arial" pitchFamily="34" charset="0"/>
              <a:buNone/>
              <a:defRPr/>
            </a:pPr>
            <a:endParaRPr lang="en-US" sz="1400" dirty="0">
              <a:solidFill>
                <a:srgbClr val="000000"/>
              </a:solidFill>
            </a:endParaRPr>
          </a:p>
          <a:p>
            <a:pPr marL="11112" indent="0" algn="just">
              <a:lnSpc>
                <a:spcPct val="95000"/>
              </a:lnSpc>
              <a:buClr>
                <a:srgbClr val="000000"/>
              </a:buClr>
              <a:buSzPct val="100000"/>
              <a:buFont typeface="Arial" pitchFamily="34" charset="0"/>
              <a:buNone/>
              <a:defRPr/>
            </a:pPr>
            <a:endParaRPr lang="en-US" sz="1400" b="1" i="1" dirty="0">
              <a:solidFill>
                <a:srgbClr val="C00000"/>
              </a:solidFill>
            </a:endParaRPr>
          </a:p>
          <a:p>
            <a:pPr marL="11112" indent="0" algn="just">
              <a:lnSpc>
                <a:spcPct val="95000"/>
              </a:lnSpc>
              <a:buClr>
                <a:srgbClr val="000000"/>
              </a:buClr>
              <a:buSzPct val="100000"/>
              <a:buFont typeface="Arial" pitchFamily="34" charset="0"/>
              <a:buNone/>
              <a:defRPr/>
            </a:pPr>
            <a:endParaRPr lang="en-US" sz="1400" b="1" i="1" dirty="0">
              <a:solidFill>
                <a:srgbClr val="C00000"/>
              </a:solidFill>
            </a:endParaRPr>
          </a:p>
          <a:p>
            <a:pPr marL="11112" indent="0" algn="just">
              <a:lnSpc>
                <a:spcPct val="95000"/>
              </a:lnSpc>
              <a:buClr>
                <a:srgbClr val="000000"/>
              </a:buClr>
              <a:buSzPct val="100000"/>
              <a:buFont typeface="Arial" pitchFamily="34" charset="0"/>
              <a:buNone/>
              <a:defRPr/>
            </a:pPr>
            <a:endParaRPr lang="en-US" sz="1400" b="1" i="1" dirty="0">
              <a:solidFill>
                <a:srgbClr val="C00000"/>
              </a:solidFill>
            </a:endParaRPr>
          </a:p>
          <a:p>
            <a:pPr marL="11112" indent="0" algn="just">
              <a:lnSpc>
                <a:spcPct val="95000"/>
              </a:lnSpc>
              <a:buClr>
                <a:srgbClr val="000000"/>
              </a:buClr>
              <a:buSzPct val="100000"/>
              <a:buFont typeface="Arial" pitchFamily="34" charset="0"/>
              <a:buNone/>
              <a:defRPr/>
            </a:pPr>
            <a:endParaRPr lang="en-US" sz="1400" b="1" i="1" dirty="0">
              <a:solidFill>
                <a:srgbClr val="C00000"/>
              </a:solidFill>
            </a:endParaRPr>
          </a:p>
          <a:p>
            <a:pPr marL="11112" indent="0" algn="just">
              <a:lnSpc>
                <a:spcPct val="95000"/>
              </a:lnSpc>
              <a:buClr>
                <a:srgbClr val="000000"/>
              </a:buClr>
              <a:buSzPct val="100000"/>
              <a:buFont typeface="Arial" pitchFamily="34" charset="0"/>
              <a:buNone/>
              <a:defRPr/>
            </a:pPr>
            <a:endParaRPr lang="en-US" sz="1400" b="1" i="1" dirty="0">
              <a:solidFill>
                <a:srgbClr val="C00000"/>
              </a:solidFill>
            </a:endParaRPr>
          </a:p>
          <a:p>
            <a:pPr marL="11112" indent="0" algn="just">
              <a:lnSpc>
                <a:spcPct val="95000"/>
              </a:lnSpc>
              <a:buClr>
                <a:srgbClr val="000000"/>
              </a:buClr>
              <a:buSzPct val="100000"/>
              <a:buFont typeface="Arial" pitchFamily="34" charset="0"/>
              <a:buNone/>
              <a:defRPr/>
            </a:pPr>
            <a:endParaRPr lang="en-US" sz="1400" b="1" i="1" dirty="0">
              <a:solidFill>
                <a:srgbClr val="C00000"/>
              </a:solidFill>
            </a:endParaRPr>
          </a:p>
          <a:p>
            <a:pPr marL="11112" indent="0" algn="just">
              <a:lnSpc>
                <a:spcPct val="95000"/>
              </a:lnSpc>
              <a:buClr>
                <a:srgbClr val="000000"/>
              </a:buClr>
              <a:buSzPct val="100000"/>
              <a:buFont typeface="Arial" pitchFamily="34" charset="0"/>
              <a:buNone/>
              <a:defRPr/>
            </a:pPr>
            <a:endParaRPr lang="en-US" sz="1400" b="1" i="1" dirty="0">
              <a:solidFill>
                <a:srgbClr val="C00000"/>
              </a:solidFill>
            </a:endParaRPr>
          </a:p>
          <a:p>
            <a:pPr marL="11112" indent="0" algn="just">
              <a:lnSpc>
                <a:spcPct val="95000"/>
              </a:lnSpc>
              <a:buClr>
                <a:srgbClr val="000000"/>
              </a:buClr>
              <a:buSzPct val="100000"/>
              <a:buFont typeface="Arial" pitchFamily="34" charset="0"/>
              <a:buNone/>
              <a:defRPr/>
            </a:pPr>
            <a:endParaRPr lang="en-US" sz="1400" b="1" i="1" dirty="0">
              <a:solidFill>
                <a:srgbClr val="C00000"/>
              </a:solidFill>
            </a:endParaRPr>
          </a:p>
          <a:p>
            <a:pPr marL="11112" indent="0" algn="just">
              <a:lnSpc>
                <a:spcPct val="95000"/>
              </a:lnSpc>
              <a:buClr>
                <a:srgbClr val="000000"/>
              </a:buClr>
              <a:buSzPct val="100000"/>
              <a:buNone/>
              <a:defRPr/>
            </a:pPr>
            <a:endParaRPr lang="en-IN" sz="1400" b="1" dirty="0">
              <a:solidFill>
                <a:srgbClr val="C00000"/>
              </a:solidFill>
            </a:endParaRPr>
          </a:p>
          <a:p>
            <a:pPr marL="11112" indent="0" algn="just">
              <a:lnSpc>
                <a:spcPct val="95000"/>
              </a:lnSpc>
              <a:buClr>
                <a:srgbClr val="000000"/>
              </a:buClr>
              <a:buSzPct val="100000"/>
              <a:buNone/>
              <a:defRPr/>
            </a:pPr>
            <a:endParaRPr lang="en-IN" sz="1400" b="1" dirty="0">
              <a:solidFill>
                <a:srgbClr val="C00000"/>
              </a:solidFill>
            </a:endParaRPr>
          </a:p>
          <a:p>
            <a:pPr marL="11112" indent="0" algn="ctr">
              <a:lnSpc>
                <a:spcPct val="95000"/>
              </a:lnSpc>
              <a:buClr>
                <a:srgbClr val="000000"/>
              </a:buClr>
              <a:buSzPct val="100000"/>
              <a:buNone/>
              <a:defRPr/>
            </a:pPr>
            <a:endParaRPr lang="en-US" sz="1400" b="1" i="1" dirty="0">
              <a:solidFill>
                <a:srgbClr val="C00000"/>
              </a:solidFill>
            </a:endParaRPr>
          </a:p>
          <a:p>
            <a:endParaRPr lang="en-IN" dirty="0"/>
          </a:p>
        </p:txBody>
      </p:sp>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360363"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Footer Placeholder 6"/>
          <p:cNvSpPr>
            <a:spLocks noGrp="1"/>
          </p:cNvSpPr>
          <p:nvPr>
            <p:ph type="ftr" sz="quarter" idx="11"/>
          </p:nvPr>
        </p:nvSpPr>
        <p:spPr/>
        <p:txBody>
          <a:bodyPr/>
          <a:lstStyle/>
          <a:p>
            <a:r>
              <a:rPr lang="en-IN" b="1" dirty="0">
                <a:solidFill>
                  <a:srgbClr val="C00000"/>
                </a:solidFill>
              </a:rPr>
              <a:t>Capgemini</a:t>
            </a:r>
          </a:p>
        </p:txBody>
      </p:sp>
      <p:sp>
        <p:nvSpPr>
          <p:cNvPr id="13" name="Content Placeholder 2"/>
          <p:cNvSpPr txBox="1">
            <a:spLocks/>
          </p:cNvSpPr>
          <p:nvPr/>
        </p:nvSpPr>
        <p:spPr>
          <a:xfrm>
            <a:off x="683568" y="1066800"/>
            <a:ext cx="8003232" cy="5242520"/>
          </a:xfrm>
          <a:prstGeom prst="rect">
            <a:avLst/>
          </a:prstGeom>
          <a:solidFill>
            <a:schemeClr val="bg1"/>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defRPr/>
            </a:pPr>
            <a:r>
              <a:rPr kumimoji="0" lang="en-IN" sz="1600" b="1" i="0" u="none" strike="noStrike" kern="1200" cap="none" spc="0" normalizeH="0" baseline="0" noProof="0" dirty="0">
                <a:ln>
                  <a:noFill/>
                </a:ln>
                <a:solidFill>
                  <a:srgbClr val="FF0000"/>
                </a:solidFill>
                <a:effectLst/>
                <a:uLnTx/>
                <a:uFillTx/>
                <a:latin typeface="Calibri"/>
                <a:ea typeface="+mn-ea"/>
                <a:cs typeface="+mn-cs"/>
              </a:rPr>
              <a:t>Step 3 – </a:t>
            </a:r>
            <a:r>
              <a:rPr lang="en-IN" sz="1600" dirty="0">
                <a:solidFill>
                  <a:sysClr val="windowText" lastClr="000000"/>
                </a:solidFill>
              </a:rPr>
              <a:t>The next page will show Member Details, KYC Details and Service Details. Click the ‘Proceed for Online Claim’ button.</a:t>
            </a:r>
            <a:endParaRPr kumimoji="0" lang="en-IN" sz="1600" b="0" i="0" u="none" strike="noStrike" kern="1200" cap="none" spc="0" normalizeH="0" baseline="0" noProof="0" dirty="0">
              <a:ln>
                <a:noFill/>
              </a:ln>
              <a:solidFill>
                <a:sysClr val="windowText" lastClr="000000"/>
              </a:solidFill>
              <a:effectLst/>
              <a:uLnTx/>
              <a:uFillTx/>
              <a:latin typeface="Calibri"/>
              <a:ea typeface="+mn-ea"/>
              <a:cs typeface="+mn-cs"/>
            </a:endParaRPr>
          </a:p>
        </p:txBody>
      </p:sp>
      <p:sp>
        <p:nvSpPr>
          <p:cNvPr id="15" name="Slide Number Placeholder 14"/>
          <p:cNvSpPr>
            <a:spLocks noGrp="1"/>
          </p:cNvSpPr>
          <p:nvPr>
            <p:ph type="sldNum" sz="quarter" idx="12"/>
          </p:nvPr>
        </p:nvSpPr>
        <p:spPr/>
        <p:txBody>
          <a:bodyPr/>
          <a:lstStyle/>
          <a:p>
            <a:fld id="{C0AC23B5-EAD0-4394-A5B0-2268959D633C}" type="slidenum">
              <a:rPr lang="en-IN" smtClean="0"/>
              <a:pPr/>
              <a:t>3</a:t>
            </a:fld>
            <a:endParaRPr lang="en-IN" dirty="0"/>
          </a:p>
        </p:txBody>
      </p:sp>
      <p:pic>
        <p:nvPicPr>
          <p:cNvPr id="11" name="Picture 10" descr="how to epf withdrawal form step 2"/>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90662" y="1772816"/>
            <a:ext cx="6162675" cy="4320480"/>
          </a:xfrm>
          <a:prstGeom prst="rect">
            <a:avLst/>
          </a:prstGeom>
          <a:noFill/>
          <a:ln>
            <a:noFill/>
          </a:ln>
        </p:spPr>
      </p:pic>
    </p:spTree>
    <p:extLst>
      <p:ext uri="{BB962C8B-B14F-4D97-AF65-F5344CB8AC3E}">
        <p14:creationId xmlns:p14="http://schemas.microsoft.com/office/powerpoint/2010/main" val="3552177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83568" y="296652"/>
            <a:ext cx="6264696" cy="396044"/>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IN" sz="1800" b="1" dirty="0">
              <a:solidFill>
                <a:srgbClr val="C00000"/>
              </a:solidFill>
              <a:cs typeface="Arial" pitchFamily="34" charset="0"/>
            </a:endParaRPr>
          </a:p>
          <a:p>
            <a:pPr algn="l"/>
            <a:endParaRPr lang="en-IN" sz="1900" b="1" dirty="0">
              <a:solidFill>
                <a:srgbClr val="C00000"/>
              </a:solidFill>
              <a:cs typeface="Arial" pitchFamily="34" charset="0"/>
            </a:endParaRPr>
          </a:p>
        </p:txBody>
      </p:sp>
      <p:sp>
        <p:nvSpPr>
          <p:cNvPr id="3" name="Content Placeholder 2"/>
          <p:cNvSpPr txBox="1">
            <a:spLocks/>
          </p:cNvSpPr>
          <p:nvPr/>
        </p:nvSpPr>
        <p:spPr>
          <a:xfrm>
            <a:off x="539552" y="1066800"/>
            <a:ext cx="8147248" cy="5674568"/>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1112" indent="0" algn="just">
              <a:lnSpc>
                <a:spcPct val="95000"/>
              </a:lnSpc>
              <a:buClr>
                <a:srgbClr val="000000"/>
              </a:buClr>
              <a:buSzPct val="100000"/>
              <a:buFont typeface="Arial" pitchFamily="34" charset="0"/>
              <a:buNone/>
              <a:defRPr/>
            </a:pPr>
            <a:endParaRPr lang="en-US" sz="1400" dirty="0">
              <a:solidFill>
                <a:srgbClr val="000000"/>
              </a:solidFill>
            </a:endParaRPr>
          </a:p>
          <a:p>
            <a:pPr marL="11112" indent="0" algn="just">
              <a:lnSpc>
                <a:spcPct val="95000"/>
              </a:lnSpc>
              <a:buClr>
                <a:srgbClr val="000000"/>
              </a:buClr>
              <a:buSzPct val="100000"/>
              <a:buFont typeface="Arial" pitchFamily="34" charset="0"/>
              <a:buNone/>
              <a:defRPr/>
            </a:pPr>
            <a:endParaRPr lang="en-US" sz="1400" b="1" i="1" dirty="0">
              <a:solidFill>
                <a:srgbClr val="C00000"/>
              </a:solidFill>
            </a:endParaRPr>
          </a:p>
          <a:p>
            <a:pPr marL="11112" indent="0" algn="just">
              <a:lnSpc>
                <a:spcPct val="95000"/>
              </a:lnSpc>
              <a:buClr>
                <a:srgbClr val="000000"/>
              </a:buClr>
              <a:buSzPct val="100000"/>
              <a:buFont typeface="Arial" pitchFamily="34" charset="0"/>
              <a:buNone/>
              <a:defRPr/>
            </a:pPr>
            <a:endParaRPr lang="en-US" sz="1400" b="1" i="1" dirty="0">
              <a:solidFill>
                <a:srgbClr val="C00000"/>
              </a:solidFill>
            </a:endParaRPr>
          </a:p>
          <a:p>
            <a:pPr marL="11112" indent="0" algn="just">
              <a:lnSpc>
                <a:spcPct val="95000"/>
              </a:lnSpc>
              <a:buClr>
                <a:srgbClr val="000000"/>
              </a:buClr>
              <a:buSzPct val="100000"/>
              <a:buFont typeface="Arial" pitchFamily="34" charset="0"/>
              <a:buNone/>
              <a:defRPr/>
            </a:pPr>
            <a:endParaRPr lang="en-US" sz="1400" b="1" i="1" dirty="0">
              <a:solidFill>
                <a:srgbClr val="C00000"/>
              </a:solidFill>
            </a:endParaRPr>
          </a:p>
          <a:p>
            <a:pPr marL="11112" indent="0" algn="just">
              <a:lnSpc>
                <a:spcPct val="95000"/>
              </a:lnSpc>
              <a:buClr>
                <a:srgbClr val="000000"/>
              </a:buClr>
              <a:buSzPct val="100000"/>
              <a:buFont typeface="Arial" pitchFamily="34" charset="0"/>
              <a:buNone/>
              <a:defRPr/>
            </a:pPr>
            <a:endParaRPr lang="en-US" sz="1400" b="1" i="1" dirty="0">
              <a:solidFill>
                <a:srgbClr val="C00000"/>
              </a:solidFill>
            </a:endParaRPr>
          </a:p>
          <a:p>
            <a:pPr marL="11112" indent="0" algn="just">
              <a:lnSpc>
                <a:spcPct val="95000"/>
              </a:lnSpc>
              <a:buClr>
                <a:srgbClr val="000000"/>
              </a:buClr>
              <a:buSzPct val="100000"/>
              <a:buFont typeface="Arial" pitchFamily="34" charset="0"/>
              <a:buNone/>
              <a:defRPr/>
            </a:pPr>
            <a:endParaRPr lang="en-US" sz="1400" b="1" i="1" dirty="0">
              <a:solidFill>
                <a:srgbClr val="C00000"/>
              </a:solidFill>
            </a:endParaRPr>
          </a:p>
          <a:p>
            <a:pPr marL="11112" indent="0" algn="just">
              <a:lnSpc>
                <a:spcPct val="95000"/>
              </a:lnSpc>
              <a:buClr>
                <a:srgbClr val="000000"/>
              </a:buClr>
              <a:buSzPct val="100000"/>
              <a:buFont typeface="Arial" pitchFamily="34" charset="0"/>
              <a:buNone/>
              <a:defRPr/>
            </a:pPr>
            <a:endParaRPr lang="en-US" sz="1400" b="1" i="1" dirty="0">
              <a:solidFill>
                <a:srgbClr val="C00000"/>
              </a:solidFill>
            </a:endParaRPr>
          </a:p>
          <a:p>
            <a:pPr marL="11112" indent="0" algn="just">
              <a:lnSpc>
                <a:spcPct val="95000"/>
              </a:lnSpc>
              <a:buClr>
                <a:srgbClr val="000000"/>
              </a:buClr>
              <a:buSzPct val="100000"/>
              <a:buFont typeface="Arial" pitchFamily="34" charset="0"/>
              <a:buNone/>
              <a:defRPr/>
            </a:pPr>
            <a:endParaRPr lang="en-US" sz="1400" b="1" i="1" dirty="0">
              <a:solidFill>
                <a:srgbClr val="C00000"/>
              </a:solidFill>
            </a:endParaRPr>
          </a:p>
          <a:p>
            <a:pPr marL="11112" indent="0" algn="just">
              <a:lnSpc>
                <a:spcPct val="95000"/>
              </a:lnSpc>
              <a:buClr>
                <a:srgbClr val="000000"/>
              </a:buClr>
              <a:buSzPct val="100000"/>
              <a:buFont typeface="Arial" pitchFamily="34" charset="0"/>
              <a:buNone/>
              <a:defRPr/>
            </a:pPr>
            <a:endParaRPr lang="en-US" sz="1400" b="1" i="1" dirty="0">
              <a:solidFill>
                <a:srgbClr val="C00000"/>
              </a:solidFill>
            </a:endParaRPr>
          </a:p>
          <a:p>
            <a:pPr marL="11112" indent="0" algn="just">
              <a:lnSpc>
                <a:spcPct val="95000"/>
              </a:lnSpc>
              <a:buClr>
                <a:srgbClr val="000000"/>
              </a:buClr>
              <a:buSzPct val="100000"/>
              <a:buNone/>
              <a:defRPr/>
            </a:pPr>
            <a:endParaRPr lang="en-IN" sz="1400" b="1" dirty="0">
              <a:solidFill>
                <a:srgbClr val="C00000"/>
              </a:solidFill>
            </a:endParaRPr>
          </a:p>
          <a:p>
            <a:pPr marL="11112" indent="0" algn="just">
              <a:lnSpc>
                <a:spcPct val="95000"/>
              </a:lnSpc>
              <a:buClr>
                <a:srgbClr val="000000"/>
              </a:buClr>
              <a:buSzPct val="100000"/>
              <a:buNone/>
              <a:defRPr/>
            </a:pPr>
            <a:endParaRPr lang="en-IN" sz="1400" b="1" dirty="0">
              <a:solidFill>
                <a:srgbClr val="C00000"/>
              </a:solidFill>
            </a:endParaRPr>
          </a:p>
          <a:p>
            <a:pPr marL="11112" indent="0" algn="ctr">
              <a:lnSpc>
                <a:spcPct val="95000"/>
              </a:lnSpc>
              <a:buClr>
                <a:srgbClr val="000000"/>
              </a:buClr>
              <a:buSzPct val="100000"/>
              <a:buNone/>
              <a:defRPr/>
            </a:pPr>
            <a:endParaRPr lang="en-US" sz="1400" b="1" i="1" dirty="0">
              <a:solidFill>
                <a:srgbClr val="C00000"/>
              </a:solidFill>
            </a:endParaRPr>
          </a:p>
          <a:p>
            <a:endParaRPr lang="en-IN" dirty="0"/>
          </a:p>
        </p:txBody>
      </p:sp>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360363"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Footer Placeholder 6"/>
          <p:cNvSpPr>
            <a:spLocks noGrp="1"/>
          </p:cNvSpPr>
          <p:nvPr>
            <p:ph type="ftr" sz="quarter" idx="11"/>
          </p:nvPr>
        </p:nvSpPr>
        <p:spPr/>
        <p:txBody>
          <a:bodyPr/>
          <a:lstStyle/>
          <a:p>
            <a:r>
              <a:rPr lang="en-IN" b="1" dirty="0">
                <a:solidFill>
                  <a:srgbClr val="C00000"/>
                </a:solidFill>
              </a:rPr>
              <a:t>Capgemini</a:t>
            </a:r>
          </a:p>
        </p:txBody>
      </p:sp>
      <p:sp>
        <p:nvSpPr>
          <p:cNvPr id="11" name="Title 1"/>
          <p:cNvSpPr txBox="1">
            <a:spLocks/>
          </p:cNvSpPr>
          <p:nvPr/>
        </p:nvSpPr>
        <p:spPr>
          <a:xfrm>
            <a:off x="683568" y="1196752"/>
            <a:ext cx="8003232" cy="4248472"/>
          </a:xfrm>
          <a:prstGeom prst="rect">
            <a:avLst/>
          </a:prstGeom>
          <a:solidFill>
            <a:schemeClr val="bg1"/>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1600" b="0" i="0" u="none" strike="noStrike" kern="1200" cap="none" spc="0" normalizeH="0" baseline="0" noProof="0" dirty="0">
              <a:ln>
                <a:noFill/>
              </a:ln>
              <a:solidFill>
                <a:sysClr val="windowText" lastClr="000000"/>
              </a:solidFill>
              <a:effectLst/>
              <a:uLnTx/>
              <a:uFillTx/>
              <a:latin typeface="Calibri"/>
              <a:ea typeface="+mn-ea"/>
              <a:cs typeface="+mn-cs"/>
            </a:endParaRPr>
          </a:p>
          <a:p>
            <a:pPr lvl="0" algn="just">
              <a:defRPr/>
            </a:pPr>
            <a:r>
              <a:rPr kumimoji="0" lang="en-IN" sz="1600" b="1" i="0" u="none" strike="noStrike" kern="1200" cap="none" spc="0" normalizeH="0" baseline="0" noProof="0" dirty="0">
                <a:ln>
                  <a:noFill/>
                </a:ln>
                <a:solidFill>
                  <a:srgbClr val="FF0000"/>
                </a:solidFill>
                <a:effectLst/>
                <a:uLnTx/>
                <a:uFillTx/>
                <a:latin typeface="Calibri"/>
                <a:ea typeface="+mn-ea"/>
                <a:cs typeface="+mn-cs"/>
              </a:rPr>
              <a:t>Step 4 </a:t>
            </a:r>
            <a:r>
              <a:rPr kumimoji="0" lang="en-IN" sz="1600" b="0" i="0" u="none" strike="noStrike" kern="1200" cap="none" spc="0" normalizeH="0" baseline="0" noProof="0" dirty="0">
                <a:ln>
                  <a:noFill/>
                </a:ln>
                <a:solidFill>
                  <a:sysClr val="windowText" lastClr="000000"/>
                </a:solidFill>
                <a:effectLst/>
                <a:uLnTx/>
                <a:uFillTx/>
                <a:latin typeface="Calibri"/>
                <a:ea typeface="+mn-ea"/>
                <a:cs typeface="+mn-cs"/>
              </a:rPr>
              <a:t>– </a:t>
            </a:r>
            <a:r>
              <a:rPr lang="en-IN" sz="1600" dirty="0">
                <a:solidFill>
                  <a:sysClr val="windowText" lastClr="000000"/>
                </a:solidFill>
              </a:rPr>
              <a:t>You will be redirected to the Claims Section. Here you will find more details such as PAN, Mobile Number, UAN, etc. Choose the type of claim- withdraw PF only or withdraw pension only.</a:t>
            </a:r>
          </a:p>
          <a:p>
            <a:pPr lvl="0" algn="just">
              <a:defRPr/>
            </a:pPr>
            <a:endParaRPr lang="en-IN" sz="1600" dirty="0">
              <a:solidFill>
                <a:sysClr val="windowText" lastClr="000000"/>
              </a:solidFill>
            </a:endParaRPr>
          </a:p>
        </p:txBody>
      </p:sp>
      <p:sp>
        <p:nvSpPr>
          <p:cNvPr id="13" name="Slide Number Placeholder 12"/>
          <p:cNvSpPr>
            <a:spLocks noGrp="1"/>
          </p:cNvSpPr>
          <p:nvPr>
            <p:ph type="sldNum" sz="quarter" idx="12"/>
          </p:nvPr>
        </p:nvSpPr>
        <p:spPr/>
        <p:txBody>
          <a:bodyPr/>
          <a:lstStyle/>
          <a:p>
            <a:fld id="{C0AC23B5-EAD0-4394-A5B0-2268959D633C}" type="slidenum">
              <a:rPr lang="en-IN" smtClean="0"/>
              <a:pPr/>
              <a:t>4</a:t>
            </a:fld>
            <a:endParaRPr lang="en-IN" dirty="0"/>
          </a:p>
        </p:txBody>
      </p:sp>
      <p:pic>
        <p:nvPicPr>
          <p:cNvPr id="10" name="Picture 9" descr="how to epf withdrawal form step 3"/>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29385" y="2420888"/>
            <a:ext cx="6285230" cy="3672408"/>
          </a:xfrm>
          <a:prstGeom prst="rect">
            <a:avLst/>
          </a:prstGeom>
          <a:noFill/>
          <a:ln>
            <a:noFill/>
          </a:ln>
        </p:spPr>
      </p:pic>
    </p:spTree>
    <p:extLst>
      <p:ext uri="{BB962C8B-B14F-4D97-AF65-F5344CB8AC3E}">
        <p14:creationId xmlns:p14="http://schemas.microsoft.com/office/powerpoint/2010/main" val="2680231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83568" y="296652"/>
            <a:ext cx="6264696" cy="396044"/>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IN" sz="1800" b="1" dirty="0">
              <a:solidFill>
                <a:srgbClr val="C00000"/>
              </a:solidFill>
              <a:cs typeface="Arial" pitchFamily="34" charset="0"/>
            </a:endParaRPr>
          </a:p>
          <a:p>
            <a:pPr algn="l"/>
            <a:endParaRPr lang="en-IN" sz="1900" b="1" dirty="0">
              <a:solidFill>
                <a:srgbClr val="C00000"/>
              </a:solidFill>
              <a:cs typeface="Arial" pitchFamily="34" charset="0"/>
            </a:endParaRPr>
          </a:p>
        </p:txBody>
      </p:sp>
      <p:sp>
        <p:nvSpPr>
          <p:cNvPr id="3" name="Content Placeholder 2"/>
          <p:cNvSpPr txBox="1">
            <a:spLocks/>
          </p:cNvSpPr>
          <p:nvPr/>
        </p:nvSpPr>
        <p:spPr>
          <a:xfrm>
            <a:off x="539552" y="1066800"/>
            <a:ext cx="8147248" cy="5674568"/>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1112" indent="0" algn="just">
              <a:lnSpc>
                <a:spcPct val="95000"/>
              </a:lnSpc>
              <a:buClr>
                <a:srgbClr val="000000"/>
              </a:buClr>
              <a:buSzPct val="100000"/>
              <a:buFont typeface="Arial" pitchFamily="34" charset="0"/>
              <a:buNone/>
              <a:defRPr/>
            </a:pPr>
            <a:endParaRPr lang="en-US" sz="1400" dirty="0">
              <a:solidFill>
                <a:srgbClr val="000000"/>
              </a:solidFill>
            </a:endParaRPr>
          </a:p>
          <a:p>
            <a:pPr marL="11112" indent="0" algn="just">
              <a:lnSpc>
                <a:spcPct val="95000"/>
              </a:lnSpc>
              <a:buClr>
                <a:srgbClr val="000000"/>
              </a:buClr>
              <a:buSzPct val="100000"/>
              <a:buFont typeface="Arial" pitchFamily="34" charset="0"/>
              <a:buNone/>
              <a:defRPr/>
            </a:pPr>
            <a:endParaRPr lang="en-US" sz="1400" b="1" i="1" dirty="0">
              <a:solidFill>
                <a:srgbClr val="C00000"/>
              </a:solidFill>
            </a:endParaRPr>
          </a:p>
          <a:p>
            <a:pPr marL="11112" indent="0" algn="just">
              <a:lnSpc>
                <a:spcPct val="95000"/>
              </a:lnSpc>
              <a:buClr>
                <a:srgbClr val="000000"/>
              </a:buClr>
              <a:buSzPct val="100000"/>
              <a:buFont typeface="Arial" pitchFamily="34" charset="0"/>
              <a:buNone/>
              <a:defRPr/>
            </a:pPr>
            <a:endParaRPr lang="en-US" sz="1400" b="1" i="1" dirty="0">
              <a:solidFill>
                <a:srgbClr val="C00000"/>
              </a:solidFill>
            </a:endParaRPr>
          </a:p>
          <a:p>
            <a:pPr marL="11112" indent="0" algn="just">
              <a:lnSpc>
                <a:spcPct val="95000"/>
              </a:lnSpc>
              <a:buClr>
                <a:srgbClr val="000000"/>
              </a:buClr>
              <a:buSzPct val="100000"/>
              <a:buFont typeface="Arial" pitchFamily="34" charset="0"/>
              <a:buNone/>
              <a:defRPr/>
            </a:pPr>
            <a:endParaRPr lang="en-US" sz="1400" b="1" i="1" dirty="0">
              <a:solidFill>
                <a:srgbClr val="C00000"/>
              </a:solidFill>
            </a:endParaRPr>
          </a:p>
          <a:p>
            <a:pPr marL="11112" indent="0" algn="just">
              <a:lnSpc>
                <a:spcPct val="95000"/>
              </a:lnSpc>
              <a:buClr>
                <a:srgbClr val="000000"/>
              </a:buClr>
              <a:buSzPct val="100000"/>
              <a:buFont typeface="Arial" pitchFamily="34" charset="0"/>
              <a:buNone/>
              <a:defRPr/>
            </a:pPr>
            <a:endParaRPr lang="en-US" sz="1400" b="1" i="1" dirty="0">
              <a:solidFill>
                <a:srgbClr val="C00000"/>
              </a:solidFill>
            </a:endParaRPr>
          </a:p>
          <a:p>
            <a:pPr marL="11112" indent="0" algn="just">
              <a:lnSpc>
                <a:spcPct val="95000"/>
              </a:lnSpc>
              <a:buClr>
                <a:srgbClr val="000000"/>
              </a:buClr>
              <a:buSzPct val="100000"/>
              <a:buFont typeface="Arial" pitchFamily="34" charset="0"/>
              <a:buNone/>
              <a:defRPr/>
            </a:pPr>
            <a:endParaRPr lang="en-US" sz="1400" b="1" i="1" dirty="0">
              <a:solidFill>
                <a:srgbClr val="C00000"/>
              </a:solidFill>
            </a:endParaRPr>
          </a:p>
          <a:p>
            <a:pPr marL="11112" indent="0" algn="just">
              <a:lnSpc>
                <a:spcPct val="95000"/>
              </a:lnSpc>
              <a:buClr>
                <a:srgbClr val="000000"/>
              </a:buClr>
              <a:buSzPct val="100000"/>
              <a:buFont typeface="Arial" pitchFamily="34" charset="0"/>
              <a:buNone/>
              <a:defRPr/>
            </a:pPr>
            <a:endParaRPr lang="en-US" sz="1400" b="1" i="1" dirty="0">
              <a:solidFill>
                <a:srgbClr val="C00000"/>
              </a:solidFill>
            </a:endParaRPr>
          </a:p>
          <a:p>
            <a:pPr marL="11112" indent="0" algn="just">
              <a:lnSpc>
                <a:spcPct val="95000"/>
              </a:lnSpc>
              <a:buClr>
                <a:srgbClr val="000000"/>
              </a:buClr>
              <a:buSzPct val="100000"/>
              <a:buFont typeface="Arial" pitchFamily="34" charset="0"/>
              <a:buNone/>
              <a:defRPr/>
            </a:pPr>
            <a:endParaRPr lang="en-US" sz="1400" b="1" i="1" dirty="0">
              <a:solidFill>
                <a:srgbClr val="C00000"/>
              </a:solidFill>
            </a:endParaRPr>
          </a:p>
          <a:p>
            <a:pPr marL="11112" indent="0" algn="just">
              <a:lnSpc>
                <a:spcPct val="95000"/>
              </a:lnSpc>
              <a:buClr>
                <a:srgbClr val="000000"/>
              </a:buClr>
              <a:buSzPct val="100000"/>
              <a:buFont typeface="Arial" pitchFamily="34" charset="0"/>
              <a:buNone/>
              <a:defRPr/>
            </a:pPr>
            <a:endParaRPr lang="en-US" sz="1400" b="1" i="1" dirty="0">
              <a:solidFill>
                <a:srgbClr val="C00000"/>
              </a:solidFill>
            </a:endParaRPr>
          </a:p>
          <a:p>
            <a:pPr marL="11112" indent="0" algn="just">
              <a:lnSpc>
                <a:spcPct val="95000"/>
              </a:lnSpc>
              <a:buClr>
                <a:srgbClr val="000000"/>
              </a:buClr>
              <a:buSzPct val="100000"/>
              <a:buNone/>
              <a:defRPr/>
            </a:pPr>
            <a:endParaRPr lang="en-IN" sz="1400" b="1" dirty="0">
              <a:solidFill>
                <a:srgbClr val="C00000"/>
              </a:solidFill>
            </a:endParaRPr>
          </a:p>
          <a:p>
            <a:pPr marL="11112" indent="0" algn="just">
              <a:lnSpc>
                <a:spcPct val="95000"/>
              </a:lnSpc>
              <a:buClr>
                <a:srgbClr val="000000"/>
              </a:buClr>
              <a:buSzPct val="100000"/>
              <a:buNone/>
              <a:defRPr/>
            </a:pPr>
            <a:endParaRPr lang="en-IN" sz="1400" b="1" dirty="0">
              <a:solidFill>
                <a:srgbClr val="C00000"/>
              </a:solidFill>
            </a:endParaRPr>
          </a:p>
          <a:p>
            <a:pPr marL="11112" indent="0" algn="ctr">
              <a:lnSpc>
                <a:spcPct val="95000"/>
              </a:lnSpc>
              <a:buClr>
                <a:srgbClr val="000000"/>
              </a:buClr>
              <a:buSzPct val="100000"/>
              <a:buNone/>
              <a:defRPr/>
            </a:pPr>
            <a:endParaRPr lang="en-US" sz="1400" b="1" i="1" dirty="0">
              <a:solidFill>
                <a:srgbClr val="C00000"/>
              </a:solidFill>
            </a:endParaRPr>
          </a:p>
          <a:p>
            <a:endParaRPr lang="en-IN" dirty="0"/>
          </a:p>
        </p:txBody>
      </p:sp>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360363"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Footer Placeholder 6"/>
          <p:cNvSpPr>
            <a:spLocks noGrp="1"/>
          </p:cNvSpPr>
          <p:nvPr>
            <p:ph type="ftr" sz="quarter" idx="11"/>
          </p:nvPr>
        </p:nvSpPr>
        <p:spPr/>
        <p:txBody>
          <a:bodyPr/>
          <a:lstStyle/>
          <a:p>
            <a:r>
              <a:rPr lang="en-IN" b="1" dirty="0">
                <a:solidFill>
                  <a:srgbClr val="C00000"/>
                </a:solidFill>
              </a:rPr>
              <a:t>Capgemini</a:t>
            </a:r>
          </a:p>
        </p:txBody>
      </p:sp>
      <p:sp>
        <p:nvSpPr>
          <p:cNvPr id="11" name="Title 1"/>
          <p:cNvSpPr txBox="1">
            <a:spLocks/>
          </p:cNvSpPr>
          <p:nvPr/>
        </p:nvSpPr>
        <p:spPr>
          <a:xfrm>
            <a:off x="755576" y="980728"/>
            <a:ext cx="8044408" cy="5176406"/>
          </a:xfrm>
          <a:prstGeom prst="rect">
            <a:avLst/>
          </a:prstGeom>
          <a:solidFill>
            <a:schemeClr val="bg1"/>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1600" b="0" i="0" u="none" strike="noStrike" kern="1200" cap="none" spc="0" normalizeH="0" baseline="0" noProof="0" dirty="0">
              <a:ln>
                <a:noFill/>
              </a:ln>
              <a:solidFill>
                <a:sysClr val="windowText" lastClr="000000"/>
              </a:solidFill>
              <a:effectLst/>
              <a:uLnTx/>
              <a:uFillTx/>
              <a:latin typeface="Calibri"/>
              <a:ea typeface="+mn-ea"/>
              <a:cs typeface="+mn-cs"/>
            </a:endParaRPr>
          </a:p>
          <a:p>
            <a:pPr lvl="0" algn="just">
              <a:defRPr/>
            </a:pPr>
            <a:r>
              <a:rPr kumimoji="0" lang="en-IN" sz="1600" b="1" i="0" u="none" strike="noStrike" kern="1200" cap="none" spc="0" normalizeH="0" baseline="0" noProof="0" dirty="0">
                <a:ln>
                  <a:noFill/>
                </a:ln>
                <a:solidFill>
                  <a:srgbClr val="FF0000"/>
                </a:solidFill>
                <a:effectLst/>
                <a:uLnTx/>
                <a:uFillTx/>
                <a:latin typeface="Calibri"/>
                <a:ea typeface="+mn-ea"/>
                <a:cs typeface="+mn-cs"/>
              </a:rPr>
              <a:t>Step 5 – </a:t>
            </a:r>
            <a:r>
              <a:rPr lang="en-IN" sz="1600" dirty="0">
                <a:solidFill>
                  <a:sysClr val="windowText" lastClr="000000"/>
                </a:solidFill>
              </a:rPr>
              <a:t>Fill out the claim form carefully. Once completed, an OTP will be sent to your registered mobile number which, when entered in the form, will initiate the withdrawal claim. When the claim form is successfully submitted, an SMS notification will be sent to your registered mobile number. Once the claim is processed, the amount will be transferred into your bank account.</a:t>
            </a:r>
          </a:p>
          <a:p>
            <a:pPr lvl="0" algn="just">
              <a:defRPr/>
            </a:pPr>
            <a:endParaRPr lang="en-IN" sz="1600" dirty="0">
              <a:solidFill>
                <a:sysClr val="windowText" lastClr="000000"/>
              </a:solidFill>
            </a:endParaRPr>
          </a:p>
          <a:p>
            <a:pPr lvl="0" algn="just">
              <a:defRPr/>
            </a:pPr>
            <a:endParaRPr lang="en-IN" sz="1600" dirty="0">
              <a:solidFill>
                <a:sysClr val="windowText" lastClr="000000"/>
              </a:solidFill>
            </a:endParaRPr>
          </a:p>
          <a:p>
            <a:pPr lvl="0" algn="just">
              <a:defRPr/>
            </a:pPr>
            <a:r>
              <a:rPr lang="en-IN" sz="1600" b="1" u="sng" dirty="0">
                <a:solidFill>
                  <a:srgbClr val="FF0000"/>
                </a:solidFill>
              </a:rPr>
              <a:t>EPF Withdrawal Forms</a:t>
            </a:r>
          </a:p>
          <a:p>
            <a:pPr marL="0" lvl="0" indent="0" algn="just">
              <a:buNone/>
              <a:defRPr/>
            </a:pPr>
            <a:r>
              <a:rPr lang="en-IN" sz="1600" dirty="0">
                <a:solidFill>
                  <a:sysClr val="windowText" lastClr="000000"/>
                </a:solidFill>
              </a:rPr>
              <a:t>        </a:t>
            </a:r>
          </a:p>
          <a:p>
            <a:pPr marL="400050" lvl="1" indent="0" algn="just">
              <a:buNone/>
              <a:defRPr/>
            </a:pPr>
            <a:r>
              <a:rPr lang="en-IN" sz="1600" dirty="0">
                <a:solidFill>
                  <a:sysClr val="windowText" lastClr="000000"/>
                </a:solidFill>
              </a:rPr>
              <a:t>At the time of filing an online withdrawal claim, you will find two options-</a:t>
            </a:r>
          </a:p>
          <a:p>
            <a:pPr marL="0" lvl="0" indent="0" algn="just">
              <a:buNone/>
              <a:defRPr/>
            </a:pPr>
            <a:endParaRPr lang="en-IN" sz="1600" dirty="0">
              <a:solidFill>
                <a:sysClr val="windowText" lastClr="000000"/>
              </a:solidFill>
            </a:endParaRPr>
          </a:p>
          <a:p>
            <a:pPr lvl="1" algn="just">
              <a:defRPr/>
            </a:pPr>
            <a:r>
              <a:rPr lang="en-IN" sz="1600" dirty="0">
                <a:solidFill>
                  <a:sysClr val="windowText" lastClr="000000"/>
                </a:solidFill>
              </a:rPr>
              <a:t>Only PF Withdrawal- Form 19</a:t>
            </a:r>
          </a:p>
          <a:p>
            <a:pPr lvl="1" algn="just">
              <a:defRPr/>
            </a:pPr>
            <a:r>
              <a:rPr lang="en-IN" sz="1600" dirty="0">
                <a:solidFill>
                  <a:sysClr val="windowText" lastClr="000000"/>
                </a:solidFill>
              </a:rPr>
              <a:t>Only Pension Withdrawal- Form 10C</a:t>
            </a:r>
          </a:p>
          <a:p>
            <a:pPr lvl="0" algn="just">
              <a:defRPr/>
            </a:pPr>
            <a:endParaRPr lang="en-IN" sz="1600" dirty="0">
              <a:solidFill>
                <a:sysClr val="windowText" lastClr="000000"/>
              </a:solidFill>
            </a:endParaRPr>
          </a:p>
        </p:txBody>
      </p:sp>
      <p:sp>
        <p:nvSpPr>
          <p:cNvPr id="15" name="Slide Number Placeholder 14"/>
          <p:cNvSpPr>
            <a:spLocks noGrp="1"/>
          </p:cNvSpPr>
          <p:nvPr>
            <p:ph type="sldNum" sz="quarter" idx="12"/>
          </p:nvPr>
        </p:nvSpPr>
        <p:spPr/>
        <p:txBody>
          <a:bodyPr/>
          <a:lstStyle/>
          <a:p>
            <a:fld id="{C0AC23B5-EAD0-4394-A5B0-2268959D633C}" type="slidenum">
              <a:rPr lang="en-IN" smtClean="0"/>
              <a:pPr/>
              <a:t>5</a:t>
            </a:fld>
            <a:endParaRPr lang="en-IN" dirty="0"/>
          </a:p>
        </p:txBody>
      </p:sp>
    </p:spTree>
    <p:extLst>
      <p:ext uri="{BB962C8B-B14F-4D97-AF65-F5344CB8AC3E}">
        <p14:creationId xmlns:p14="http://schemas.microsoft.com/office/powerpoint/2010/main" val="2347753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83568" y="296652"/>
            <a:ext cx="6264696" cy="396044"/>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IN" sz="1800" b="1" dirty="0">
              <a:solidFill>
                <a:srgbClr val="C00000"/>
              </a:solidFill>
              <a:cs typeface="Arial" pitchFamily="34" charset="0"/>
            </a:endParaRPr>
          </a:p>
          <a:p>
            <a:pPr algn="l"/>
            <a:endParaRPr lang="en-IN" sz="1900" b="1" dirty="0">
              <a:solidFill>
                <a:srgbClr val="C00000"/>
              </a:solidFill>
              <a:cs typeface="Arial" pitchFamily="34" charset="0"/>
            </a:endParaRPr>
          </a:p>
        </p:txBody>
      </p:sp>
      <p:sp>
        <p:nvSpPr>
          <p:cNvPr id="3" name="Content Placeholder 2"/>
          <p:cNvSpPr txBox="1">
            <a:spLocks/>
          </p:cNvSpPr>
          <p:nvPr/>
        </p:nvSpPr>
        <p:spPr>
          <a:xfrm>
            <a:off x="539552" y="1066800"/>
            <a:ext cx="8147248" cy="5674568"/>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1112" indent="0" algn="just">
              <a:lnSpc>
                <a:spcPct val="95000"/>
              </a:lnSpc>
              <a:buClr>
                <a:srgbClr val="000000"/>
              </a:buClr>
              <a:buSzPct val="100000"/>
              <a:buFont typeface="Arial" pitchFamily="34" charset="0"/>
              <a:buNone/>
              <a:defRPr/>
            </a:pPr>
            <a:endParaRPr lang="en-US" sz="1400" dirty="0">
              <a:solidFill>
                <a:srgbClr val="000000"/>
              </a:solidFill>
            </a:endParaRPr>
          </a:p>
          <a:p>
            <a:pPr marL="11112" indent="0" algn="just">
              <a:lnSpc>
                <a:spcPct val="95000"/>
              </a:lnSpc>
              <a:buClr>
                <a:srgbClr val="000000"/>
              </a:buClr>
              <a:buSzPct val="100000"/>
              <a:buFont typeface="Arial" pitchFamily="34" charset="0"/>
              <a:buNone/>
              <a:defRPr/>
            </a:pPr>
            <a:endParaRPr lang="en-US" sz="1400" b="1" i="1" dirty="0">
              <a:solidFill>
                <a:srgbClr val="C00000"/>
              </a:solidFill>
            </a:endParaRPr>
          </a:p>
          <a:p>
            <a:pPr marL="11112" indent="0" algn="just">
              <a:lnSpc>
                <a:spcPct val="95000"/>
              </a:lnSpc>
              <a:buClr>
                <a:srgbClr val="000000"/>
              </a:buClr>
              <a:buSzPct val="100000"/>
              <a:buFont typeface="Arial" pitchFamily="34" charset="0"/>
              <a:buNone/>
              <a:defRPr/>
            </a:pPr>
            <a:endParaRPr lang="en-US" sz="1400" b="1" i="1" dirty="0">
              <a:solidFill>
                <a:srgbClr val="C00000"/>
              </a:solidFill>
            </a:endParaRPr>
          </a:p>
          <a:p>
            <a:pPr marL="11112" indent="0" algn="just">
              <a:lnSpc>
                <a:spcPct val="95000"/>
              </a:lnSpc>
              <a:buClr>
                <a:srgbClr val="000000"/>
              </a:buClr>
              <a:buSzPct val="100000"/>
              <a:buFont typeface="Arial" pitchFamily="34" charset="0"/>
              <a:buNone/>
              <a:defRPr/>
            </a:pPr>
            <a:endParaRPr lang="en-US" sz="1400" b="1" i="1" dirty="0">
              <a:solidFill>
                <a:srgbClr val="C00000"/>
              </a:solidFill>
            </a:endParaRPr>
          </a:p>
          <a:p>
            <a:pPr marL="11112" indent="0" algn="just">
              <a:lnSpc>
                <a:spcPct val="95000"/>
              </a:lnSpc>
              <a:buClr>
                <a:srgbClr val="000000"/>
              </a:buClr>
              <a:buSzPct val="100000"/>
              <a:buFont typeface="Arial" pitchFamily="34" charset="0"/>
              <a:buNone/>
              <a:defRPr/>
            </a:pPr>
            <a:endParaRPr lang="en-US" sz="1400" b="1" i="1" dirty="0">
              <a:solidFill>
                <a:srgbClr val="C00000"/>
              </a:solidFill>
            </a:endParaRPr>
          </a:p>
          <a:p>
            <a:pPr marL="11112" indent="0" algn="just">
              <a:lnSpc>
                <a:spcPct val="95000"/>
              </a:lnSpc>
              <a:buClr>
                <a:srgbClr val="000000"/>
              </a:buClr>
              <a:buSzPct val="100000"/>
              <a:buFont typeface="Arial" pitchFamily="34" charset="0"/>
              <a:buNone/>
              <a:defRPr/>
            </a:pPr>
            <a:endParaRPr lang="en-US" sz="1400" b="1" i="1" dirty="0">
              <a:solidFill>
                <a:srgbClr val="C00000"/>
              </a:solidFill>
            </a:endParaRPr>
          </a:p>
          <a:p>
            <a:pPr marL="11112" indent="0" algn="just">
              <a:lnSpc>
                <a:spcPct val="95000"/>
              </a:lnSpc>
              <a:buClr>
                <a:srgbClr val="000000"/>
              </a:buClr>
              <a:buSzPct val="100000"/>
              <a:buFont typeface="Arial" pitchFamily="34" charset="0"/>
              <a:buNone/>
              <a:defRPr/>
            </a:pPr>
            <a:endParaRPr lang="en-US" sz="1400" b="1" i="1" dirty="0">
              <a:solidFill>
                <a:srgbClr val="C00000"/>
              </a:solidFill>
            </a:endParaRPr>
          </a:p>
          <a:p>
            <a:pPr marL="11112" indent="0" algn="just">
              <a:lnSpc>
                <a:spcPct val="95000"/>
              </a:lnSpc>
              <a:buClr>
                <a:srgbClr val="000000"/>
              </a:buClr>
              <a:buSzPct val="100000"/>
              <a:buFont typeface="Arial" pitchFamily="34" charset="0"/>
              <a:buNone/>
              <a:defRPr/>
            </a:pPr>
            <a:endParaRPr lang="en-US" sz="1400" b="1" i="1" dirty="0">
              <a:solidFill>
                <a:srgbClr val="C00000"/>
              </a:solidFill>
            </a:endParaRPr>
          </a:p>
          <a:p>
            <a:pPr marL="11112" indent="0" algn="just">
              <a:lnSpc>
                <a:spcPct val="95000"/>
              </a:lnSpc>
              <a:buClr>
                <a:srgbClr val="000000"/>
              </a:buClr>
              <a:buSzPct val="100000"/>
              <a:buFont typeface="Arial" pitchFamily="34" charset="0"/>
              <a:buNone/>
              <a:defRPr/>
            </a:pPr>
            <a:endParaRPr lang="en-US" sz="1400" b="1" i="1" dirty="0">
              <a:solidFill>
                <a:srgbClr val="C00000"/>
              </a:solidFill>
            </a:endParaRPr>
          </a:p>
          <a:p>
            <a:pPr marL="11112" indent="0" algn="just">
              <a:lnSpc>
                <a:spcPct val="95000"/>
              </a:lnSpc>
              <a:buClr>
                <a:srgbClr val="000000"/>
              </a:buClr>
              <a:buSzPct val="100000"/>
              <a:buNone/>
              <a:defRPr/>
            </a:pPr>
            <a:endParaRPr lang="en-IN" sz="1400" b="1" dirty="0">
              <a:solidFill>
                <a:srgbClr val="C00000"/>
              </a:solidFill>
            </a:endParaRPr>
          </a:p>
          <a:p>
            <a:pPr marL="11112" indent="0" algn="just">
              <a:lnSpc>
                <a:spcPct val="95000"/>
              </a:lnSpc>
              <a:buClr>
                <a:srgbClr val="000000"/>
              </a:buClr>
              <a:buSzPct val="100000"/>
              <a:buNone/>
              <a:defRPr/>
            </a:pPr>
            <a:endParaRPr lang="en-IN" sz="1400" b="1" dirty="0">
              <a:solidFill>
                <a:srgbClr val="C00000"/>
              </a:solidFill>
            </a:endParaRPr>
          </a:p>
          <a:p>
            <a:pPr marL="11112" indent="0" algn="ctr">
              <a:lnSpc>
                <a:spcPct val="95000"/>
              </a:lnSpc>
              <a:buClr>
                <a:srgbClr val="000000"/>
              </a:buClr>
              <a:buSzPct val="100000"/>
              <a:buNone/>
              <a:defRPr/>
            </a:pPr>
            <a:endParaRPr lang="en-US" sz="1400" b="1" i="1" dirty="0">
              <a:solidFill>
                <a:srgbClr val="C00000"/>
              </a:solidFill>
            </a:endParaRPr>
          </a:p>
          <a:p>
            <a:endParaRPr lang="en-IN" dirty="0"/>
          </a:p>
        </p:txBody>
      </p:sp>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360363"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Footer Placeholder 6"/>
          <p:cNvSpPr>
            <a:spLocks noGrp="1"/>
          </p:cNvSpPr>
          <p:nvPr>
            <p:ph type="ftr" sz="quarter" idx="11"/>
          </p:nvPr>
        </p:nvSpPr>
        <p:spPr/>
        <p:txBody>
          <a:bodyPr/>
          <a:lstStyle/>
          <a:p>
            <a:r>
              <a:rPr lang="en-IN" b="1" dirty="0">
                <a:solidFill>
                  <a:srgbClr val="C00000"/>
                </a:solidFill>
              </a:rPr>
              <a:t>Capgemini</a:t>
            </a:r>
          </a:p>
        </p:txBody>
      </p:sp>
      <p:sp>
        <p:nvSpPr>
          <p:cNvPr id="9" name="Title 1"/>
          <p:cNvSpPr txBox="1">
            <a:spLocks/>
          </p:cNvSpPr>
          <p:nvPr/>
        </p:nvSpPr>
        <p:spPr>
          <a:xfrm>
            <a:off x="683568" y="1268760"/>
            <a:ext cx="8003232" cy="4896544"/>
          </a:xfrm>
          <a:prstGeom prst="rect">
            <a:avLst/>
          </a:prstGeom>
          <a:solidFill>
            <a:schemeClr val="bg1"/>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IN" sz="1600" b="1" dirty="0">
                <a:solidFill>
                  <a:srgbClr val="FF0000"/>
                </a:solidFill>
              </a:rPr>
              <a:t>1- Form 19</a:t>
            </a:r>
          </a:p>
          <a:p>
            <a:pPr marL="400050" lvl="1" indent="0">
              <a:buNone/>
              <a:defRPr/>
            </a:pPr>
            <a:endParaRPr lang="en-IN" sz="1600" dirty="0">
              <a:solidFill>
                <a:sysClr val="windowText" lastClr="000000"/>
              </a:solidFill>
            </a:endParaRPr>
          </a:p>
          <a:p>
            <a:pPr marL="400050" lvl="1" indent="0" algn="just">
              <a:buNone/>
              <a:defRPr/>
            </a:pPr>
            <a:r>
              <a:rPr lang="en-IN" sz="1600" dirty="0">
                <a:solidFill>
                  <a:sysClr val="windowText" lastClr="000000"/>
                </a:solidFill>
              </a:rPr>
              <a:t>This form is be filled to withdraw the entire accumulated PF amount which is also known as ‘final settlement’. You need to fill your personal details and employment details such as your date of leaving, reason of leaving services, date of joining services, PAN, UAN and Aadhaar Number, bank account details, full postal address, etc.</a:t>
            </a:r>
          </a:p>
          <a:p>
            <a:pPr marL="400050" lvl="1" indent="0" algn="just">
              <a:buNone/>
              <a:defRPr/>
            </a:pPr>
            <a:endParaRPr lang="en-IN" sz="1600" dirty="0">
              <a:solidFill>
                <a:sysClr val="windowText" lastClr="000000"/>
              </a:solidFill>
            </a:endParaRPr>
          </a:p>
          <a:p>
            <a:pPr lvl="0">
              <a:defRPr/>
            </a:pPr>
            <a:r>
              <a:rPr lang="en-IN" sz="1600" b="1" dirty="0">
                <a:solidFill>
                  <a:srgbClr val="FF0000"/>
                </a:solidFill>
              </a:rPr>
              <a:t>2- Form 10C</a:t>
            </a:r>
          </a:p>
          <a:p>
            <a:pPr marL="400050" lvl="1" indent="0">
              <a:buNone/>
              <a:defRPr/>
            </a:pPr>
            <a:endParaRPr lang="en-IN" sz="1600" dirty="0">
              <a:solidFill>
                <a:sysClr val="windowText" lastClr="000000"/>
              </a:solidFill>
            </a:endParaRPr>
          </a:p>
          <a:p>
            <a:pPr marL="400050" lvl="1" indent="0" algn="just">
              <a:buNone/>
              <a:defRPr/>
            </a:pPr>
            <a:r>
              <a:rPr lang="en-IN" sz="1600" dirty="0">
                <a:solidFill>
                  <a:sysClr val="windowText" lastClr="000000"/>
                </a:solidFill>
              </a:rPr>
              <a:t>If you want to withdraw only the Pension amount, Form 10C should be filled. The fields in this form are similar to that in Form 19. The Pension amount is regulated by the Employee Pension Scheme, 1950 whereas the PF amount is regulated by the Employee Provident Fund Scheme, 1952. So even if you want to withdraw both the amounts, you will have to fill the two forms separately.</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1600" b="0" i="0" u="none" strike="noStrike" kern="1200" cap="none" spc="0" normalizeH="0" baseline="0" noProof="0" dirty="0">
              <a:ln>
                <a:noFill/>
              </a:ln>
              <a:solidFill>
                <a:sysClr val="windowText" lastClr="000000"/>
              </a:solidFill>
              <a:effectLst/>
              <a:uLnTx/>
              <a:uFillTx/>
              <a:latin typeface="Calibri"/>
              <a:ea typeface="+mn-ea"/>
              <a:cs typeface="+mn-cs"/>
            </a:endParaRPr>
          </a:p>
        </p:txBody>
      </p:sp>
      <p:sp>
        <p:nvSpPr>
          <p:cNvPr id="13" name="Slide Number Placeholder 12"/>
          <p:cNvSpPr>
            <a:spLocks noGrp="1"/>
          </p:cNvSpPr>
          <p:nvPr>
            <p:ph type="sldNum" sz="quarter" idx="12"/>
          </p:nvPr>
        </p:nvSpPr>
        <p:spPr/>
        <p:txBody>
          <a:bodyPr/>
          <a:lstStyle/>
          <a:p>
            <a:fld id="{C0AC23B5-EAD0-4394-A5B0-2268959D633C}" type="slidenum">
              <a:rPr lang="en-IN" smtClean="0"/>
              <a:pPr/>
              <a:t>6</a:t>
            </a:fld>
            <a:endParaRPr lang="en-IN" dirty="0"/>
          </a:p>
        </p:txBody>
      </p:sp>
    </p:spTree>
    <p:extLst>
      <p:ext uri="{BB962C8B-B14F-4D97-AF65-F5344CB8AC3E}">
        <p14:creationId xmlns:p14="http://schemas.microsoft.com/office/powerpoint/2010/main" val="1274909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83568" y="296652"/>
            <a:ext cx="6264696" cy="396044"/>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IN" sz="1800" b="1" dirty="0">
              <a:solidFill>
                <a:srgbClr val="C00000"/>
              </a:solidFill>
              <a:cs typeface="Arial" pitchFamily="34" charset="0"/>
            </a:endParaRPr>
          </a:p>
          <a:p>
            <a:pPr algn="l"/>
            <a:endParaRPr lang="en-IN" sz="1900" b="1" dirty="0">
              <a:solidFill>
                <a:srgbClr val="C00000"/>
              </a:solidFill>
              <a:cs typeface="Arial" pitchFamily="34" charset="0"/>
            </a:endParaRPr>
          </a:p>
        </p:txBody>
      </p:sp>
      <p:sp>
        <p:nvSpPr>
          <p:cNvPr id="3" name="Content Placeholder 2"/>
          <p:cNvSpPr txBox="1">
            <a:spLocks/>
          </p:cNvSpPr>
          <p:nvPr/>
        </p:nvSpPr>
        <p:spPr>
          <a:xfrm>
            <a:off x="539552" y="1066800"/>
            <a:ext cx="8147248" cy="5674568"/>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1112" indent="0" algn="just">
              <a:lnSpc>
                <a:spcPct val="95000"/>
              </a:lnSpc>
              <a:buClr>
                <a:srgbClr val="000000"/>
              </a:buClr>
              <a:buSzPct val="100000"/>
              <a:buFont typeface="Arial" pitchFamily="34" charset="0"/>
              <a:buNone/>
              <a:defRPr/>
            </a:pPr>
            <a:endParaRPr lang="en-US" sz="1400" dirty="0">
              <a:solidFill>
                <a:srgbClr val="000000"/>
              </a:solidFill>
            </a:endParaRPr>
          </a:p>
          <a:p>
            <a:pPr marL="11112" indent="0" algn="just">
              <a:lnSpc>
                <a:spcPct val="95000"/>
              </a:lnSpc>
              <a:buClr>
                <a:srgbClr val="000000"/>
              </a:buClr>
              <a:buSzPct val="100000"/>
              <a:buFont typeface="Arial" pitchFamily="34" charset="0"/>
              <a:buNone/>
              <a:defRPr/>
            </a:pPr>
            <a:endParaRPr lang="en-US" sz="1400" b="1" i="1" dirty="0">
              <a:solidFill>
                <a:srgbClr val="C00000"/>
              </a:solidFill>
            </a:endParaRPr>
          </a:p>
          <a:p>
            <a:pPr marL="11112" indent="0" algn="just">
              <a:lnSpc>
                <a:spcPct val="95000"/>
              </a:lnSpc>
              <a:buClr>
                <a:srgbClr val="000000"/>
              </a:buClr>
              <a:buSzPct val="100000"/>
              <a:buFont typeface="Arial" pitchFamily="34" charset="0"/>
              <a:buNone/>
              <a:defRPr/>
            </a:pPr>
            <a:endParaRPr lang="en-US" sz="1400" b="1" i="1" dirty="0">
              <a:solidFill>
                <a:srgbClr val="C00000"/>
              </a:solidFill>
            </a:endParaRPr>
          </a:p>
          <a:p>
            <a:pPr marL="11112" indent="0" algn="just">
              <a:lnSpc>
                <a:spcPct val="95000"/>
              </a:lnSpc>
              <a:buClr>
                <a:srgbClr val="000000"/>
              </a:buClr>
              <a:buSzPct val="100000"/>
              <a:buFont typeface="Arial" pitchFamily="34" charset="0"/>
              <a:buNone/>
              <a:defRPr/>
            </a:pPr>
            <a:endParaRPr lang="en-US" sz="1400" b="1" i="1" dirty="0">
              <a:solidFill>
                <a:srgbClr val="C00000"/>
              </a:solidFill>
            </a:endParaRPr>
          </a:p>
          <a:p>
            <a:pPr marL="11112" indent="0" algn="just">
              <a:lnSpc>
                <a:spcPct val="95000"/>
              </a:lnSpc>
              <a:buClr>
                <a:srgbClr val="000000"/>
              </a:buClr>
              <a:buSzPct val="100000"/>
              <a:buFont typeface="Arial" pitchFamily="34" charset="0"/>
              <a:buNone/>
              <a:defRPr/>
            </a:pPr>
            <a:endParaRPr lang="en-US" sz="1400" b="1" i="1" dirty="0">
              <a:solidFill>
                <a:srgbClr val="C00000"/>
              </a:solidFill>
            </a:endParaRPr>
          </a:p>
          <a:p>
            <a:pPr marL="11112" indent="0" algn="just">
              <a:lnSpc>
                <a:spcPct val="95000"/>
              </a:lnSpc>
              <a:buClr>
                <a:srgbClr val="000000"/>
              </a:buClr>
              <a:buSzPct val="100000"/>
              <a:buFont typeface="Arial" pitchFamily="34" charset="0"/>
              <a:buNone/>
              <a:defRPr/>
            </a:pPr>
            <a:endParaRPr lang="en-US" sz="1400" b="1" i="1" dirty="0">
              <a:solidFill>
                <a:srgbClr val="C00000"/>
              </a:solidFill>
            </a:endParaRPr>
          </a:p>
          <a:p>
            <a:pPr marL="11112" indent="0" algn="just">
              <a:lnSpc>
                <a:spcPct val="95000"/>
              </a:lnSpc>
              <a:buClr>
                <a:srgbClr val="000000"/>
              </a:buClr>
              <a:buSzPct val="100000"/>
              <a:buFont typeface="Arial" pitchFamily="34" charset="0"/>
              <a:buNone/>
              <a:defRPr/>
            </a:pPr>
            <a:endParaRPr lang="en-US" sz="1400" b="1" i="1" dirty="0">
              <a:solidFill>
                <a:srgbClr val="C00000"/>
              </a:solidFill>
            </a:endParaRPr>
          </a:p>
          <a:p>
            <a:pPr marL="11112" indent="0" algn="just">
              <a:lnSpc>
                <a:spcPct val="95000"/>
              </a:lnSpc>
              <a:buClr>
                <a:srgbClr val="000000"/>
              </a:buClr>
              <a:buSzPct val="100000"/>
              <a:buFont typeface="Arial" pitchFamily="34" charset="0"/>
              <a:buNone/>
              <a:defRPr/>
            </a:pPr>
            <a:endParaRPr lang="en-US" sz="1400" b="1" i="1" dirty="0">
              <a:solidFill>
                <a:srgbClr val="C00000"/>
              </a:solidFill>
            </a:endParaRPr>
          </a:p>
          <a:p>
            <a:pPr marL="11112" indent="0" algn="just">
              <a:lnSpc>
                <a:spcPct val="95000"/>
              </a:lnSpc>
              <a:buClr>
                <a:srgbClr val="000000"/>
              </a:buClr>
              <a:buSzPct val="100000"/>
              <a:buFont typeface="Arial" pitchFamily="34" charset="0"/>
              <a:buNone/>
              <a:defRPr/>
            </a:pPr>
            <a:endParaRPr lang="en-US" sz="1400" b="1" i="1" dirty="0">
              <a:solidFill>
                <a:srgbClr val="C00000"/>
              </a:solidFill>
            </a:endParaRPr>
          </a:p>
          <a:p>
            <a:pPr marL="11112" indent="0" algn="just">
              <a:lnSpc>
                <a:spcPct val="95000"/>
              </a:lnSpc>
              <a:buClr>
                <a:srgbClr val="000000"/>
              </a:buClr>
              <a:buSzPct val="100000"/>
              <a:buNone/>
              <a:defRPr/>
            </a:pPr>
            <a:endParaRPr lang="en-IN" sz="1400" b="1" dirty="0">
              <a:solidFill>
                <a:srgbClr val="C00000"/>
              </a:solidFill>
            </a:endParaRPr>
          </a:p>
          <a:p>
            <a:pPr marL="11112" indent="0" algn="just">
              <a:lnSpc>
                <a:spcPct val="95000"/>
              </a:lnSpc>
              <a:buClr>
                <a:srgbClr val="000000"/>
              </a:buClr>
              <a:buSzPct val="100000"/>
              <a:buNone/>
              <a:defRPr/>
            </a:pPr>
            <a:endParaRPr lang="en-IN" sz="1400" b="1" dirty="0">
              <a:solidFill>
                <a:srgbClr val="C00000"/>
              </a:solidFill>
            </a:endParaRPr>
          </a:p>
          <a:p>
            <a:pPr marL="11112" indent="0" algn="ctr">
              <a:lnSpc>
                <a:spcPct val="95000"/>
              </a:lnSpc>
              <a:buClr>
                <a:srgbClr val="000000"/>
              </a:buClr>
              <a:buSzPct val="100000"/>
              <a:buNone/>
              <a:defRPr/>
            </a:pPr>
            <a:endParaRPr lang="en-US" sz="1400" b="1" i="1" dirty="0">
              <a:solidFill>
                <a:srgbClr val="C00000"/>
              </a:solidFill>
            </a:endParaRPr>
          </a:p>
          <a:p>
            <a:endParaRPr lang="en-IN" dirty="0"/>
          </a:p>
        </p:txBody>
      </p:sp>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497" y="0"/>
            <a:ext cx="360363"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Footer Placeholder 6"/>
          <p:cNvSpPr>
            <a:spLocks noGrp="1"/>
          </p:cNvSpPr>
          <p:nvPr>
            <p:ph type="ftr" sz="quarter" idx="11"/>
          </p:nvPr>
        </p:nvSpPr>
        <p:spPr/>
        <p:txBody>
          <a:bodyPr/>
          <a:lstStyle/>
          <a:p>
            <a:r>
              <a:rPr lang="en-IN" b="1" dirty="0" err="1">
                <a:solidFill>
                  <a:srgbClr val="C00000"/>
                </a:solidFill>
              </a:rPr>
              <a:t>Caggemini</a:t>
            </a:r>
            <a:endParaRPr lang="en-IN" b="1" dirty="0">
              <a:solidFill>
                <a:srgbClr val="C00000"/>
              </a:solidFill>
            </a:endParaRPr>
          </a:p>
        </p:txBody>
      </p:sp>
      <p:sp>
        <p:nvSpPr>
          <p:cNvPr id="10" name="Content Placeholder 2"/>
          <p:cNvSpPr txBox="1">
            <a:spLocks/>
          </p:cNvSpPr>
          <p:nvPr/>
        </p:nvSpPr>
        <p:spPr>
          <a:xfrm>
            <a:off x="683568" y="1066800"/>
            <a:ext cx="8003232" cy="5242520"/>
          </a:xfrm>
          <a:prstGeom prst="rect">
            <a:avLst/>
          </a:prstGeom>
          <a:solidFill>
            <a:schemeClr val="bg1"/>
          </a:solidFill>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defRPr/>
            </a:pPr>
            <a:r>
              <a:rPr lang="en-IN" sz="1600" b="1" u="sng" dirty="0">
                <a:solidFill>
                  <a:srgbClr val="FF0000"/>
                </a:solidFill>
              </a:rPr>
              <a:t>Points to Remember before Making PF Withdrawal Claim Online</a:t>
            </a:r>
          </a:p>
          <a:p>
            <a:pPr marL="400050" lvl="1" indent="0">
              <a:buNone/>
              <a:defRPr/>
            </a:pPr>
            <a:r>
              <a:rPr lang="en-IN" sz="1600" dirty="0">
                <a:solidFill>
                  <a:sysClr val="windowText" lastClr="000000"/>
                </a:solidFill>
              </a:rPr>
              <a:t>You can claim your PF online only if you meet the following conditions -</a:t>
            </a:r>
          </a:p>
          <a:p>
            <a:pPr marL="400050" lvl="1" indent="0">
              <a:buNone/>
              <a:defRPr/>
            </a:pPr>
            <a:r>
              <a:rPr lang="en-IN" sz="1600" dirty="0">
                <a:solidFill>
                  <a:sysClr val="windowText" lastClr="000000"/>
                </a:solidFill>
              </a:rPr>
              <a:t>•	You must be allotted a UAN number and it should be activated</a:t>
            </a:r>
          </a:p>
          <a:p>
            <a:pPr marL="400050" lvl="1" indent="0">
              <a:buNone/>
              <a:defRPr/>
            </a:pPr>
            <a:r>
              <a:rPr lang="en-IN" sz="1600" dirty="0">
                <a:solidFill>
                  <a:sysClr val="windowText" lastClr="000000"/>
                </a:solidFill>
              </a:rPr>
              <a:t>•	Your mobile number must be registered with the UAN</a:t>
            </a:r>
          </a:p>
          <a:p>
            <a:pPr marL="400050" lvl="1" indent="0">
              <a:buNone/>
              <a:defRPr/>
            </a:pPr>
            <a:r>
              <a:rPr lang="en-IN" sz="1600" dirty="0">
                <a:solidFill>
                  <a:sysClr val="windowText" lastClr="000000"/>
                </a:solidFill>
              </a:rPr>
              <a:t>•	Your bank details must be seeded into the UAN</a:t>
            </a:r>
          </a:p>
          <a:p>
            <a:pPr marL="400050" lvl="1" indent="0">
              <a:buNone/>
              <a:defRPr/>
            </a:pPr>
            <a:r>
              <a:rPr lang="en-IN" sz="1600" dirty="0">
                <a:solidFill>
                  <a:sysClr val="windowText" lastClr="000000"/>
                </a:solidFill>
              </a:rPr>
              <a:t>•	Your PAN and Aadhaar should be seeded into the EPFO Database</a:t>
            </a:r>
          </a:p>
          <a:p>
            <a:pPr marL="0" lvl="0" indent="0">
              <a:buNone/>
              <a:defRPr/>
            </a:pPr>
            <a:endParaRPr lang="en-IN" sz="1600" dirty="0">
              <a:solidFill>
                <a:sysClr val="windowText" lastClr="000000"/>
              </a:solidFill>
            </a:endParaRPr>
          </a:p>
          <a:p>
            <a:pPr lvl="0">
              <a:defRPr/>
            </a:pPr>
            <a:r>
              <a:rPr lang="en-IN" sz="1600" b="1" u="sng" dirty="0">
                <a:solidFill>
                  <a:srgbClr val="FF0000"/>
                </a:solidFill>
              </a:rPr>
              <a:t>Benefits of Claiming EPF Online</a:t>
            </a:r>
          </a:p>
          <a:p>
            <a:pPr marL="400050" lvl="1" indent="0">
              <a:buNone/>
              <a:defRPr/>
            </a:pPr>
            <a:r>
              <a:rPr lang="en-IN" sz="1600" dirty="0">
                <a:solidFill>
                  <a:sysClr val="windowText" lastClr="000000"/>
                </a:solidFill>
              </a:rPr>
              <a:t>Making an online EPF withdrawal claim offers a number of benefits, such as -</a:t>
            </a:r>
          </a:p>
          <a:p>
            <a:pPr lvl="1">
              <a:buFont typeface="Arial" pitchFamily="34" charset="0"/>
              <a:buChar char="•"/>
              <a:defRPr/>
            </a:pPr>
            <a:r>
              <a:rPr lang="en-IN" sz="1600" dirty="0">
                <a:solidFill>
                  <a:sysClr val="windowText" lastClr="000000"/>
                </a:solidFill>
              </a:rPr>
              <a:t>Hassle-free Withdrawal- Online claim saves you from the hassle of visiting the PF office in person and standing in long queues. You just need to fill the forms online from the comfort of your home.</a:t>
            </a:r>
          </a:p>
          <a:p>
            <a:pPr lvl="1">
              <a:buFont typeface="Arial" pitchFamily="34" charset="0"/>
              <a:buChar char="•"/>
              <a:defRPr/>
            </a:pPr>
            <a:r>
              <a:rPr lang="en-IN" sz="1600" dirty="0">
                <a:solidFill>
                  <a:sysClr val="windowText" lastClr="000000"/>
                </a:solidFill>
              </a:rPr>
              <a:t>Reduced Processing Time- With online claims, the amount will be processed and credited into your bank account within 15-20 days of the application. The government plans to further reduce the processing.</a:t>
            </a:r>
          </a:p>
          <a:p>
            <a:pPr lvl="1">
              <a:buFont typeface="Arial" pitchFamily="34" charset="0"/>
              <a:buChar char="•"/>
              <a:defRPr/>
            </a:pPr>
            <a:r>
              <a:rPr lang="en-IN" sz="1600" dirty="0">
                <a:solidFill>
                  <a:sysClr val="windowText" lastClr="000000"/>
                </a:solidFill>
              </a:rPr>
              <a:t>No need to visit previous employer for verification- Unlike offline claim wherein you have to get your documents attested by the employer, online claims verification is done automatically. This is especially helpful for people who have moved to a new city as it will save them from the trouble of mailing the documents or travelling long distances.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1600" b="0" i="0" u="none" strike="noStrike" kern="1200" cap="none" spc="0" normalizeH="0" baseline="0" noProof="0" dirty="0">
              <a:ln>
                <a:noFill/>
              </a:ln>
              <a:solidFill>
                <a:sysClr val="windowText" lastClr="000000"/>
              </a:solidFill>
              <a:effectLst/>
              <a:uLnTx/>
              <a:uFillTx/>
              <a:latin typeface="Calibri"/>
              <a:ea typeface="+mn-ea"/>
              <a:cs typeface="+mn-cs"/>
            </a:endParaRPr>
          </a:p>
        </p:txBody>
      </p:sp>
      <p:sp>
        <p:nvSpPr>
          <p:cNvPr id="14" name="Slide Number Placeholder 13"/>
          <p:cNvSpPr>
            <a:spLocks noGrp="1"/>
          </p:cNvSpPr>
          <p:nvPr>
            <p:ph type="sldNum" sz="quarter" idx="12"/>
          </p:nvPr>
        </p:nvSpPr>
        <p:spPr/>
        <p:txBody>
          <a:bodyPr/>
          <a:lstStyle/>
          <a:p>
            <a:fld id="{C0AC23B5-EAD0-4394-A5B0-2268959D633C}" type="slidenum">
              <a:rPr lang="en-IN" smtClean="0"/>
              <a:pPr/>
              <a:t>7</a:t>
            </a:fld>
            <a:endParaRPr lang="en-IN" dirty="0"/>
          </a:p>
        </p:txBody>
      </p:sp>
    </p:spTree>
    <p:extLst>
      <p:ext uri="{BB962C8B-B14F-4D97-AF65-F5344CB8AC3E}">
        <p14:creationId xmlns:p14="http://schemas.microsoft.com/office/powerpoint/2010/main" val="14277848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TotalTime>
  <Words>643</Words>
  <Application>Microsoft Office PowerPoint</Application>
  <PresentationFormat>On-screen Show (4:3)</PresentationFormat>
  <Paragraphs>117</Paragraphs>
  <Slides>7</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Chunduri, Kavya Venkata Sai Suma (GE Capital, consultant)</cp:lastModifiedBy>
  <cp:revision>21</cp:revision>
  <dcterms:created xsi:type="dcterms:W3CDTF">2018-07-16T04:43:26Z</dcterms:created>
  <dcterms:modified xsi:type="dcterms:W3CDTF">2021-09-22T08:13:01Z</dcterms:modified>
</cp:coreProperties>
</file>