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2" r:id="rId6"/>
    <p:sldId id="265" r:id="rId7"/>
    <p:sldId id="260"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03952C-D882-4BBF-AC46-B4B9F66F8DBB}" type="datetimeFigureOut">
              <a:rPr lang="en-US" smtClean="0"/>
              <a:t>27-Dec-20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BF5C7-22D7-44B7-A924-BDCA3B4B2488}" type="slidenum">
              <a:rPr lang="en-US" smtClean="0"/>
              <a:t>‹#›</a:t>
            </a:fld>
            <a:endParaRPr lang="en-US"/>
          </a:p>
        </p:txBody>
      </p:sp>
    </p:spTree>
    <p:extLst>
      <p:ext uri="{BB962C8B-B14F-4D97-AF65-F5344CB8AC3E}">
        <p14:creationId xmlns:p14="http://schemas.microsoft.com/office/powerpoint/2010/main" val="233527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03952C-D882-4BBF-AC46-B4B9F66F8DBB}" type="datetimeFigureOut">
              <a:rPr lang="en-US" smtClean="0"/>
              <a:t>27-Dec-20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BF5C7-22D7-44B7-A924-BDCA3B4B2488}" type="slidenum">
              <a:rPr lang="en-US" smtClean="0"/>
              <a:t>‹#›</a:t>
            </a:fld>
            <a:endParaRPr lang="en-US"/>
          </a:p>
        </p:txBody>
      </p:sp>
    </p:spTree>
    <p:extLst>
      <p:ext uri="{BB962C8B-B14F-4D97-AF65-F5344CB8AC3E}">
        <p14:creationId xmlns:p14="http://schemas.microsoft.com/office/powerpoint/2010/main" val="187036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E03952C-D882-4BBF-AC46-B4B9F66F8DBB}" type="datetimeFigureOut">
              <a:rPr lang="en-US" smtClean="0"/>
              <a:t>27-Dec-20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BF5C7-22D7-44B7-A924-BDCA3B4B2488}" type="slidenum">
              <a:rPr lang="en-US" smtClean="0"/>
              <a:t>‹#›</a:t>
            </a:fld>
            <a:endParaRPr lang="en-US"/>
          </a:p>
        </p:txBody>
      </p:sp>
    </p:spTree>
    <p:extLst>
      <p:ext uri="{BB962C8B-B14F-4D97-AF65-F5344CB8AC3E}">
        <p14:creationId xmlns:p14="http://schemas.microsoft.com/office/powerpoint/2010/main" val="2400365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E03952C-D882-4BBF-AC46-B4B9F66F8DBB}" type="datetimeFigureOut">
              <a:rPr lang="en-US" smtClean="0"/>
              <a:t>27-Dec-20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BF5C7-22D7-44B7-A924-BDCA3B4B2488}"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43540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03952C-D882-4BBF-AC46-B4B9F66F8DBB}" type="datetimeFigureOut">
              <a:rPr lang="en-US" smtClean="0"/>
              <a:t>27-Dec-20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BF5C7-22D7-44B7-A924-BDCA3B4B2488}" type="slidenum">
              <a:rPr lang="en-US" smtClean="0"/>
              <a:t>‹#›</a:t>
            </a:fld>
            <a:endParaRPr lang="en-US"/>
          </a:p>
        </p:txBody>
      </p:sp>
    </p:spTree>
    <p:extLst>
      <p:ext uri="{BB962C8B-B14F-4D97-AF65-F5344CB8AC3E}">
        <p14:creationId xmlns:p14="http://schemas.microsoft.com/office/powerpoint/2010/main" val="1632030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03952C-D882-4BBF-AC46-B4B9F66F8DBB}" type="datetimeFigureOut">
              <a:rPr lang="en-US" smtClean="0"/>
              <a:t>27-Dec-20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BF5C7-22D7-44B7-A924-BDCA3B4B2488}" type="slidenum">
              <a:rPr lang="en-US" smtClean="0"/>
              <a:t>‹#›</a:t>
            </a:fld>
            <a:endParaRPr lang="en-US"/>
          </a:p>
        </p:txBody>
      </p:sp>
    </p:spTree>
    <p:extLst>
      <p:ext uri="{BB962C8B-B14F-4D97-AF65-F5344CB8AC3E}">
        <p14:creationId xmlns:p14="http://schemas.microsoft.com/office/powerpoint/2010/main" val="858914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03952C-D882-4BBF-AC46-B4B9F66F8DBB}" type="datetimeFigureOut">
              <a:rPr lang="en-US" smtClean="0"/>
              <a:t>27-Dec-20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BF5C7-22D7-44B7-A924-BDCA3B4B2488}" type="slidenum">
              <a:rPr lang="en-US" smtClean="0"/>
              <a:t>‹#›</a:t>
            </a:fld>
            <a:endParaRPr lang="en-US"/>
          </a:p>
        </p:txBody>
      </p:sp>
    </p:spTree>
    <p:extLst>
      <p:ext uri="{BB962C8B-B14F-4D97-AF65-F5344CB8AC3E}">
        <p14:creationId xmlns:p14="http://schemas.microsoft.com/office/powerpoint/2010/main" val="1535779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3952C-D882-4BBF-AC46-B4B9F66F8DBB}" type="datetimeFigureOut">
              <a:rPr lang="en-US" smtClean="0"/>
              <a:t>27-Dec-20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BF5C7-22D7-44B7-A924-BDCA3B4B2488}" type="slidenum">
              <a:rPr lang="en-US" smtClean="0"/>
              <a:t>‹#›</a:t>
            </a:fld>
            <a:endParaRPr lang="en-US"/>
          </a:p>
        </p:txBody>
      </p:sp>
    </p:spTree>
    <p:extLst>
      <p:ext uri="{BB962C8B-B14F-4D97-AF65-F5344CB8AC3E}">
        <p14:creationId xmlns:p14="http://schemas.microsoft.com/office/powerpoint/2010/main" val="1401258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3952C-D882-4BBF-AC46-B4B9F66F8DBB}" type="datetimeFigureOut">
              <a:rPr lang="en-US" smtClean="0"/>
              <a:t>27-Dec-20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BF5C7-22D7-44B7-A924-BDCA3B4B2488}" type="slidenum">
              <a:rPr lang="en-US" smtClean="0"/>
              <a:t>‹#›</a:t>
            </a:fld>
            <a:endParaRPr lang="en-US"/>
          </a:p>
        </p:txBody>
      </p:sp>
    </p:spTree>
    <p:extLst>
      <p:ext uri="{BB962C8B-B14F-4D97-AF65-F5344CB8AC3E}">
        <p14:creationId xmlns:p14="http://schemas.microsoft.com/office/powerpoint/2010/main" val="161849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3952C-D882-4BBF-AC46-B4B9F66F8DBB}" type="datetimeFigureOut">
              <a:rPr lang="en-US" smtClean="0"/>
              <a:t>27-Dec-20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BF5C7-22D7-44B7-A924-BDCA3B4B2488}" type="slidenum">
              <a:rPr lang="en-US" smtClean="0"/>
              <a:t>‹#›</a:t>
            </a:fld>
            <a:endParaRPr lang="en-US"/>
          </a:p>
        </p:txBody>
      </p:sp>
    </p:spTree>
    <p:extLst>
      <p:ext uri="{BB962C8B-B14F-4D97-AF65-F5344CB8AC3E}">
        <p14:creationId xmlns:p14="http://schemas.microsoft.com/office/powerpoint/2010/main" val="87856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03952C-D882-4BBF-AC46-B4B9F66F8DBB}" type="datetimeFigureOut">
              <a:rPr lang="en-US" smtClean="0"/>
              <a:t>27-Dec-20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BF5C7-22D7-44B7-A924-BDCA3B4B2488}" type="slidenum">
              <a:rPr lang="en-US" smtClean="0"/>
              <a:t>‹#›</a:t>
            </a:fld>
            <a:endParaRPr lang="en-US"/>
          </a:p>
        </p:txBody>
      </p:sp>
    </p:spTree>
    <p:extLst>
      <p:ext uri="{BB962C8B-B14F-4D97-AF65-F5344CB8AC3E}">
        <p14:creationId xmlns:p14="http://schemas.microsoft.com/office/powerpoint/2010/main" val="322506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03952C-D882-4BBF-AC46-B4B9F66F8DBB}" type="datetimeFigureOut">
              <a:rPr lang="en-US" smtClean="0"/>
              <a:t>27-Dec-20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BF5C7-22D7-44B7-A924-BDCA3B4B2488}" type="slidenum">
              <a:rPr lang="en-US" smtClean="0"/>
              <a:t>‹#›</a:t>
            </a:fld>
            <a:endParaRPr lang="en-US"/>
          </a:p>
        </p:txBody>
      </p:sp>
    </p:spTree>
    <p:extLst>
      <p:ext uri="{BB962C8B-B14F-4D97-AF65-F5344CB8AC3E}">
        <p14:creationId xmlns:p14="http://schemas.microsoft.com/office/powerpoint/2010/main" val="21922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03952C-D882-4BBF-AC46-B4B9F66F8DBB}" type="datetimeFigureOut">
              <a:rPr lang="en-US" smtClean="0"/>
              <a:t>27-Dec-20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CBF5C7-22D7-44B7-A924-BDCA3B4B2488}" type="slidenum">
              <a:rPr lang="en-US" smtClean="0"/>
              <a:t>‹#›</a:t>
            </a:fld>
            <a:endParaRPr lang="en-US"/>
          </a:p>
        </p:txBody>
      </p:sp>
    </p:spTree>
    <p:extLst>
      <p:ext uri="{BB962C8B-B14F-4D97-AF65-F5344CB8AC3E}">
        <p14:creationId xmlns:p14="http://schemas.microsoft.com/office/powerpoint/2010/main" val="4128176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E03952C-D882-4BBF-AC46-B4B9F66F8DBB}" type="datetimeFigureOut">
              <a:rPr lang="en-US" smtClean="0"/>
              <a:t>27-Dec-20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CBF5C7-22D7-44B7-A924-BDCA3B4B2488}" type="slidenum">
              <a:rPr lang="en-US" smtClean="0"/>
              <a:t>‹#›</a:t>
            </a:fld>
            <a:endParaRPr lang="en-US"/>
          </a:p>
        </p:txBody>
      </p:sp>
    </p:spTree>
    <p:extLst>
      <p:ext uri="{BB962C8B-B14F-4D97-AF65-F5344CB8AC3E}">
        <p14:creationId xmlns:p14="http://schemas.microsoft.com/office/powerpoint/2010/main" val="364336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E03952C-D882-4BBF-AC46-B4B9F66F8DBB}" type="datetimeFigureOut">
              <a:rPr lang="en-US" smtClean="0"/>
              <a:t>27-Dec-20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CBF5C7-22D7-44B7-A924-BDCA3B4B2488}" type="slidenum">
              <a:rPr lang="en-US" smtClean="0"/>
              <a:t>‹#›</a:t>
            </a:fld>
            <a:endParaRPr lang="en-US"/>
          </a:p>
        </p:txBody>
      </p:sp>
    </p:spTree>
    <p:extLst>
      <p:ext uri="{BB962C8B-B14F-4D97-AF65-F5344CB8AC3E}">
        <p14:creationId xmlns:p14="http://schemas.microsoft.com/office/powerpoint/2010/main" val="145934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E03952C-D882-4BBF-AC46-B4B9F66F8DBB}" type="datetimeFigureOut">
              <a:rPr lang="en-US" smtClean="0"/>
              <a:t>27-Dec-20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CBF5C7-22D7-44B7-A924-BDCA3B4B2488}" type="slidenum">
              <a:rPr lang="en-US" smtClean="0"/>
              <a:t>‹#›</a:t>
            </a:fld>
            <a:endParaRPr lang="en-US"/>
          </a:p>
        </p:txBody>
      </p:sp>
    </p:spTree>
    <p:extLst>
      <p:ext uri="{BB962C8B-B14F-4D97-AF65-F5344CB8AC3E}">
        <p14:creationId xmlns:p14="http://schemas.microsoft.com/office/powerpoint/2010/main" val="2905579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03952C-D882-4BBF-AC46-B4B9F66F8DBB}" type="datetimeFigureOut">
              <a:rPr lang="en-US" smtClean="0"/>
              <a:t>27-Dec-20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BF5C7-22D7-44B7-A924-BDCA3B4B2488}" type="slidenum">
              <a:rPr lang="en-US" smtClean="0"/>
              <a:t>‹#›</a:t>
            </a:fld>
            <a:endParaRPr lang="en-US"/>
          </a:p>
        </p:txBody>
      </p:sp>
    </p:spTree>
    <p:extLst>
      <p:ext uri="{BB962C8B-B14F-4D97-AF65-F5344CB8AC3E}">
        <p14:creationId xmlns:p14="http://schemas.microsoft.com/office/powerpoint/2010/main" val="301966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E03952C-D882-4BBF-AC46-B4B9F66F8DBB}" type="datetimeFigureOut">
              <a:rPr lang="en-US" smtClean="0"/>
              <a:t>27-Dec-20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CBF5C7-22D7-44B7-A924-BDCA3B4B2488}" type="slidenum">
              <a:rPr lang="en-US" smtClean="0"/>
              <a:t>‹#›</a:t>
            </a:fld>
            <a:endParaRPr lang="en-US"/>
          </a:p>
        </p:txBody>
      </p:sp>
    </p:spTree>
    <p:extLst>
      <p:ext uri="{BB962C8B-B14F-4D97-AF65-F5344CB8AC3E}">
        <p14:creationId xmlns:p14="http://schemas.microsoft.com/office/powerpoint/2010/main" val="54497223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7"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2F787370-57C1-44F3-A269-F5B63C1A0764}"/>
              </a:ext>
            </a:extLst>
          </p:cNvPr>
          <p:cNvSpPr>
            <a:spLocks noGrp="1"/>
          </p:cNvSpPr>
          <p:nvPr>
            <p:ph type="subTitle" idx="1"/>
          </p:nvPr>
        </p:nvSpPr>
        <p:spPr>
          <a:xfrm>
            <a:off x="1154955" y="4777380"/>
            <a:ext cx="6458419" cy="861420"/>
          </a:xfrm>
        </p:spPr>
        <p:txBody>
          <a:bodyPr>
            <a:normAutofit/>
          </a:bodyPr>
          <a:lstStyle/>
          <a:p>
            <a:endParaRPr lang="en-US" dirty="0">
              <a:solidFill>
                <a:schemeClr val="tx1">
                  <a:lumMod val="85000"/>
                  <a:lumOff val="15000"/>
                </a:schemeClr>
              </a:solidFill>
            </a:endParaRPr>
          </a:p>
        </p:txBody>
      </p:sp>
      <p:sp>
        <p:nvSpPr>
          <p:cNvPr id="2" name="Title 1">
            <a:extLst>
              <a:ext uri="{FF2B5EF4-FFF2-40B4-BE49-F238E27FC236}">
                <a16:creationId xmlns:a16="http://schemas.microsoft.com/office/drawing/2014/main" id="{43165ECB-4325-48A0-AA15-66B2244FCFE5}"/>
              </a:ext>
            </a:extLst>
          </p:cNvPr>
          <p:cNvSpPr>
            <a:spLocks noGrp="1"/>
          </p:cNvSpPr>
          <p:nvPr>
            <p:ph type="ctrTitle"/>
          </p:nvPr>
        </p:nvSpPr>
        <p:spPr>
          <a:xfrm>
            <a:off x="1154955" y="3352801"/>
            <a:ext cx="6458419" cy="76200"/>
          </a:xfrm>
        </p:spPr>
        <p:txBody>
          <a:bodyPr>
            <a:noAutofit/>
          </a:bodyPr>
          <a:lstStyle/>
          <a:p>
            <a:r>
              <a:rPr lang="en-US" sz="3500" dirty="0">
                <a:latin typeface="Times New Roman" panose="02020603050405020304" pitchFamily="18" charset="0"/>
                <a:cs typeface="Times New Roman" panose="02020603050405020304" pitchFamily="18" charset="0"/>
              </a:rPr>
              <a:t>Predicting Weather Forecast Uncertainty with Machine Learning </a:t>
            </a:r>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339648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0829CC7-948F-4D92-9945-C1D08D39BEF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PROBLEM STATEMENT</a:t>
            </a:r>
          </a:p>
        </p:txBody>
      </p:sp>
      <p:sp>
        <p:nvSpPr>
          <p:cNvPr id="3" name="Content Placeholder 2">
            <a:extLst>
              <a:ext uri="{FF2B5EF4-FFF2-40B4-BE49-F238E27FC236}">
                <a16:creationId xmlns:a16="http://schemas.microsoft.com/office/drawing/2014/main" id="{6FDF0C1E-71A8-44AA-84AC-7E1796081172}"/>
              </a:ext>
            </a:extLst>
          </p:cNvPr>
          <p:cNvSpPr>
            <a:spLocks noGrp="1"/>
          </p:cNvSpPr>
          <p:nvPr>
            <p:ph idx="1"/>
          </p:nvPr>
        </p:nvSpPr>
        <p:spPr>
          <a:xfrm>
            <a:off x="1103312" y="2763520"/>
            <a:ext cx="8946541" cy="3484879"/>
          </a:xfrm>
        </p:spPr>
        <p:txBody>
          <a:bodyPr>
            <a:normAutofit/>
          </a:bodyPr>
          <a:lstStyle/>
          <a:p>
            <a:r>
              <a:rPr lang="en-US" sz="1500" dirty="0">
                <a:cs typeface="Times New Roman" panose="02020603050405020304" pitchFamily="18" charset="0"/>
              </a:rPr>
              <a:t>Weather forecasts are inherently uncertain. </a:t>
            </a:r>
          </a:p>
          <a:p>
            <a:r>
              <a:rPr lang="en-US" sz="1500" dirty="0">
                <a:cs typeface="Times New Roman" panose="02020603050405020304" pitchFamily="18" charset="0"/>
              </a:rPr>
              <a:t>Therefore, for many applications forecasts are only considered valuable if an uncertainty estimate can be assigned to them</a:t>
            </a:r>
          </a:p>
        </p:txBody>
      </p:sp>
    </p:spTree>
    <p:extLst>
      <p:ext uri="{BB962C8B-B14F-4D97-AF65-F5344CB8AC3E}">
        <p14:creationId xmlns:p14="http://schemas.microsoft.com/office/powerpoint/2010/main" val="251773774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464B9DA-9B72-484F-898F-64998DF4961F}"/>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ABSTRACT</a:t>
            </a:r>
          </a:p>
        </p:txBody>
      </p:sp>
      <p:sp>
        <p:nvSpPr>
          <p:cNvPr id="3" name="Content Placeholder 2">
            <a:extLst>
              <a:ext uri="{FF2B5EF4-FFF2-40B4-BE49-F238E27FC236}">
                <a16:creationId xmlns:a16="http://schemas.microsoft.com/office/drawing/2014/main" id="{B962849F-B6FE-468E-927F-D2AC31A68D4A}"/>
              </a:ext>
            </a:extLst>
          </p:cNvPr>
          <p:cNvSpPr>
            <a:spLocks noGrp="1"/>
          </p:cNvSpPr>
          <p:nvPr>
            <p:ph idx="1"/>
          </p:nvPr>
        </p:nvSpPr>
        <p:spPr>
          <a:xfrm>
            <a:off x="1103312" y="2155086"/>
            <a:ext cx="8946541" cy="4093314"/>
          </a:xfrm>
        </p:spPr>
        <p:txBody>
          <a:bodyPr>
            <a:normAutofit/>
          </a:bodyPr>
          <a:lstStyle/>
          <a:p>
            <a:r>
              <a:rPr lang="en-US" sz="1500" dirty="0">
                <a:cs typeface="Times New Roman" panose="02020603050405020304" pitchFamily="18" charset="0"/>
              </a:rPr>
              <a:t>Weather forecasts are a major benefit for society and sustainable development (UNISDR, 2007). </a:t>
            </a:r>
          </a:p>
          <a:p>
            <a:r>
              <a:rPr lang="en-US" sz="1500" dirty="0">
                <a:cs typeface="Times New Roman" panose="02020603050405020304" pitchFamily="18" charset="0"/>
              </a:rPr>
              <a:t>Over the last decades, numerical weather prediction (NWP) models have been improving steadily, providing more and more accurate forecasts (Bauer et al., 2015). </a:t>
            </a:r>
          </a:p>
          <a:p>
            <a:r>
              <a:rPr lang="en-US" sz="1500" dirty="0">
                <a:cs typeface="Times New Roman" panose="02020603050405020304" pitchFamily="18" charset="0"/>
              </a:rPr>
              <a:t>However, the atmosphere is a highly chaotic system. Therefore, perfect forecasts are impossible, and every weather forecast is, to a certain degree, uncertain (Lorenz, 1963).</a:t>
            </a:r>
          </a:p>
          <a:p>
            <a:r>
              <a:rPr lang="en-US" sz="1500" dirty="0">
                <a:cs typeface="Times New Roman" panose="02020603050405020304" pitchFamily="18" charset="0"/>
              </a:rPr>
              <a:t> It has long been recognized that, for many applications, a weather forecast is only valuable if some measure of confidence can be attached to the forecast.</a:t>
            </a:r>
          </a:p>
          <a:p>
            <a:r>
              <a:rPr lang="en-US" sz="1500" dirty="0">
                <a:cs typeface="Times New Roman" panose="02020603050405020304" pitchFamily="18" charset="0"/>
              </a:rPr>
              <a:t>Currently, the best method to provide a confidence estimate for individual forecasts is to produce an ensemble of numerical weather simulations</a:t>
            </a:r>
          </a:p>
        </p:txBody>
      </p:sp>
    </p:spTree>
    <p:extLst>
      <p:ext uri="{BB962C8B-B14F-4D97-AF65-F5344CB8AC3E}">
        <p14:creationId xmlns:p14="http://schemas.microsoft.com/office/powerpoint/2010/main" val="186682163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C0608A5-B443-4879-91A5-6FC0D8EC3F9B}"/>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INTRODUCTION</a:t>
            </a:r>
          </a:p>
        </p:txBody>
      </p:sp>
      <p:sp>
        <p:nvSpPr>
          <p:cNvPr id="3" name="Content Placeholder 2">
            <a:extLst>
              <a:ext uri="{FF2B5EF4-FFF2-40B4-BE49-F238E27FC236}">
                <a16:creationId xmlns:a16="http://schemas.microsoft.com/office/drawing/2014/main" id="{08D67B4F-9019-4D97-8376-6E973BAEF394}"/>
              </a:ext>
            </a:extLst>
          </p:cNvPr>
          <p:cNvSpPr>
            <a:spLocks noGrp="1"/>
          </p:cNvSpPr>
          <p:nvPr>
            <p:ph idx="1"/>
          </p:nvPr>
        </p:nvSpPr>
        <p:spPr>
          <a:xfrm>
            <a:off x="1103312" y="2763520"/>
            <a:ext cx="8946541" cy="3484879"/>
          </a:xfrm>
        </p:spPr>
        <p:txBody>
          <a:bodyPr>
            <a:normAutofit lnSpcReduction="10000"/>
          </a:bodyPr>
          <a:lstStyle/>
          <a:p>
            <a:r>
              <a:rPr lang="en-US" sz="1500" dirty="0">
                <a:cs typeface="Times New Roman" panose="02020603050405020304" pitchFamily="18" charset="0"/>
              </a:rPr>
              <a:t>Here, we assess whether machine learning techniques can provide an alternative approach to predict the uncertainty of a weather forecast given the large-scale atmospheric state at initialization. We propose a method based on deep learning with artificial convolutional neural networks that is trained on past weather forecasts</a:t>
            </a:r>
          </a:p>
          <a:p>
            <a:r>
              <a:rPr lang="en-US" sz="1500" dirty="0">
                <a:cs typeface="Times New Roman" panose="02020603050405020304" pitchFamily="18" charset="0"/>
              </a:rPr>
              <a:t>Here, we present two closely related methods that use a Convolutional Neural Network (CNN) to link atmospheric states to forecast uncertainty.</a:t>
            </a:r>
          </a:p>
          <a:p>
            <a:r>
              <a:rPr lang="en-US" sz="1500" dirty="0">
                <a:cs typeface="Times New Roman" panose="02020603050405020304" pitchFamily="18" charset="0"/>
              </a:rPr>
              <a:t>Both methods take as input the initial analysis of a NWP model (the current state of the atmosphere in the model representation</a:t>
            </a:r>
          </a:p>
          <a:p>
            <a:r>
              <a:rPr lang="en-US" sz="1500" dirty="0">
                <a:cs typeface="Times New Roman" panose="02020603050405020304" pitchFamily="18" charset="0"/>
              </a:rPr>
              <a:t> And output a measure of uncertainty of the forecast at a certain lead time within the medium range. </a:t>
            </a:r>
          </a:p>
          <a:p>
            <a:r>
              <a:rPr lang="en-US" sz="1500" dirty="0">
                <a:cs typeface="Times New Roman" panose="02020603050405020304" pitchFamily="18" charset="0"/>
              </a:rPr>
              <a:t>The first method is trained on the past errors of a deterministic weather forecast model, while the second method is trained on past spread of an ensemble weather forecast model</a:t>
            </a:r>
          </a:p>
        </p:txBody>
      </p:sp>
    </p:spTree>
    <p:extLst>
      <p:ext uri="{BB962C8B-B14F-4D97-AF65-F5344CB8AC3E}">
        <p14:creationId xmlns:p14="http://schemas.microsoft.com/office/powerpoint/2010/main" val="393659577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C0608A5-B443-4879-91A5-6FC0D8EC3F9B}"/>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DATASET</a:t>
            </a:r>
          </a:p>
        </p:txBody>
      </p:sp>
      <p:sp>
        <p:nvSpPr>
          <p:cNvPr id="3" name="Content Placeholder 2">
            <a:extLst>
              <a:ext uri="{FF2B5EF4-FFF2-40B4-BE49-F238E27FC236}">
                <a16:creationId xmlns:a16="http://schemas.microsoft.com/office/drawing/2014/main" id="{08D67B4F-9019-4D97-8376-6E973BAEF394}"/>
              </a:ext>
            </a:extLst>
          </p:cNvPr>
          <p:cNvSpPr>
            <a:spLocks noGrp="1"/>
          </p:cNvSpPr>
          <p:nvPr>
            <p:ph idx="1"/>
          </p:nvPr>
        </p:nvSpPr>
        <p:spPr>
          <a:xfrm>
            <a:off x="1103312" y="2763520"/>
            <a:ext cx="8946541" cy="3484879"/>
          </a:xfrm>
        </p:spPr>
        <p:txBody>
          <a:bodyPr>
            <a:normAutofit/>
          </a:bodyPr>
          <a:lstStyle/>
          <a:p>
            <a:r>
              <a:rPr lang="en-US" sz="1500" dirty="0">
                <a:cs typeface="Times New Roman" panose="02020603050405020304" pitchFamily="18" charset="0"/>
              </a:rPr>
              <a:t>We chose the GEFS reforecast dataset because it is currently the longest publicly available set of daily reforecasts.</a:t>
            </a:r>
          </a:p>
          <a:p>
            <a:r>
              <a:rPr lang="en-US" sz="1500" dirty="0">
                <a:cs typeface="Times New Roman" panose="02020603050405020304" pitchFamily="18" charset="0"/>
              </a:rPr>
              <a:t>When choosing input variables for the machine learning methods, a trade-off between completeness, data size and avoidance of noise has to be made.</a:t>
            </a:r>
          </a:p>
          <a:p>
            <a:r>
              <a:rPr lang="en-US" sz="1500" dirty="0">
                <a:cs typeface="Times New Roman" panose="02020603050405020304" pitchFamily="18" charset="0"/>
              </a:rPr>
              <a:t>Each of the input variables and the target values (RMSE and spread) are separately normalized to zero mean and unit variance.</a:t>
            </a:r>
          </a:p>
          <a:p>
            <a:r>
              <a:rPr lang="en-US" sz="1500" dirty="0">
                <a:cs typeface="Times New Roman" panose="02020603050405020304" pitchFamily="18" charset="0"/>
              </a:rPr>
              <a:t>The forecast error shows a small positive trend with time, likely due to the increase in available observations (Hamill et al., 2013).</a:t>
            </a:r>
          </a:p>
          <a:p>
            <a:r>
              <a:rPr lang="en-US" sz="1500" dirty="0">
                <a:cs typeface="Times New Roman" panose="02020603050405020304" pitchFamily="18" charset="0"/>
              </a:rPr>
              <a:t>Therefore we (linearly) detrend the forecast error. </a:t>
            </a:r>
          </a:p>
        </p:txBody>
      </p:sp>
    </p:spTree>
    <p:extLst>
      <p:ext uri="{BB962C8B-B14F-4D97-AF65-F5344CB8AC3E}">
        <p14:creationId xmlns:p14="http://schemas.microsoft.com/office/powerpoint/2010/main" val="126239221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C0608A5-B443-4879-91A5-6FC0D8EC3F9B}"/>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METHODOLOGY</a:t>
            </a:r>
          </a:p>
        </p:txBody>
      </p:sp>
      <p:sp>
        <p:nvSpPr>
          <p:cNvPr id="3" name="Content Placeholder 2">
            <a:extLst>
              <a:ext uri="{FF2B5EF4-FFF2-40B4-BE49-F238E27FC236}">
                <a16:creationId xmlns:a16="http://schemas.microsoft.com/office/drawing/2014/main" id="{08D67B4F-9019-4D97-8376-6E973BAEF394}"/>
              </a:ext>
            </a:extLst>
          </p:cNvPr>
          <p:cNvSpPr>
            <a:spLocks noGrp="1"/>
          </p:cNvSpPr>
          <p:nvPr>
            <p:ph idx="1"/>
          </p:nvPr>
        </p:nvSpPr>
        <p:spPr>
          <a:xfrm>
            <a:off x="1103312" y="2763520"/>
            <a:ext cx="8946541" cy="3484879"/>
          </a:xfrm>
        </p:spPr>
        <p:txBody>
          <a:bodyPr>
            <a:normAutofit/>
          </a:bodyPr>
          <a:lstStyle/>
          <a:p>
            <a:r>
              <a:rPr lang="en-US" sz="1500" dirty="0"/>
              <a:t>Convolutional Neural Networks</a:t>
            </a:r>
          </a:p>
          <a:p>
            <a:r>
              <a:rPr lang="en-US" sz="1500" dirty="0"/>
              <a:t>Baseline Methods</a:t>
            </a:r>
          </a:p>
          <a:p>
            <a:pPr lvl="1"/>
            <a:r>
              <a:rPr lang="en-US" sz="1400" dirty="0"/>
              <a:t>Persistence and Local Dimension</a:t>
            </a:r>
          </a:p>
          <a:p>
            <a:pPr lvl="1"/>
            <a:r>
              <a:rPr lang="en-US" sz="1400" dirty="0"/>
              <a:t>Weather Type clustering</a:t>
            </a:r>
          </a:p>
          <a:p>
            <a:pPr lvl="1"/>
            <a:r>
              <a:rPr lang="en-US" sz="1400" dirty="0"/>
              <a:t>Nearest Neighbor </a:t>
            </a:r>
            <a:r>
              <a:rPr lang="en-US" sz="1300" dirty="0">
                <a:cs typeface="Times New Roman" panose="02020603050405020304" pitchFamily="18" charset="0"/>
              </a:rPr>
              <a:t>. </a:t>
            </a:r>
          </a:p>
        </p:txBody>
      </p:sp>
    </p:spTree>
    <p:extLst>
      <p:ext uri="{BB962C8B-B14F-4D97-AF65-F5344CB8AC3E}">
        <p14:creationId xmlns:p14="http://schemas.microsoft.com/office/powerpoint/2010/main" val="414918793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BD73C9C6-AB4E-4BAC-8381-CBD3CB083191}"/>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EXISTING SYSTEMS</a:t>
            </a:r>
          </a:p>
        </p:txBody>
      </p:sp>
      <p:sp>
        <p:nvSpPr>
          <p:cNvPr id="3" name="Content Placeholder 2">
            <a:extLst>
              <a:ext uri="{FF2B5EF4-FFF2-40B4-BE49-F238E27FC236}">
                <a16:creationId xmlns:a16="http://schemas.microsoft.com/office/drawing/2014/main" id="{AE09F118-6CF5-4E6C-AA03-CB049BE33259}"/>
              </a:ext>
            </a:extLst>
          </p:cNvPr>
          <p:cNvSpPr>
            <a:spLocks noGrp="1"/>
          </p:cNvSpPr>
          <p:nvPr>
            <p:ph idx="1"/>
          </p:nvPr>
        </p:nvSpPr>
        <p:spPr>
          <a:xfrm>
            <a:off x="1103312" y="2763520"/>
            <a:ext cx="8946541" cy="348487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DRAWBACKS:</a:t>
            </a:r>
          </a:p>
          <a:p>
            <a:r>
              <a:rPr lang="en-US" sz="1500" dirty="0">
                <a:cs typeface="Times New Roman" panose="02020603050405020304" pitchFamily="18" charset="0"/>
              </a:rPr>
              <a:t>Currently, the best method to provide a confidence estimate for individual forecasts is to produce an ensemble of numerical weather simulations, which is computationally </a:t>
            </a:r>
            <a:r>
              <a:rPr lang="en-US" sz="1500" b="1" dirty="0">
                <a:cs typeface="Times New Roman" panose="02020603050405020304" pitchFamily="18" charset="0"/>
              </a:rPr>
              <a:t>very expensive</a:t>
            </a:r>
          </a:p>
        </p:txBody>
      </p:sp>
    </p:spTree>
    <p:extLst>
      <p:ext uri="{BB962C8B-B14F-4D97-AF65-F5344CB8AC3E}">
        <p14:creationId xmlns:p14="http://schemas.microsoft.com/office/powerpoint/2010/main" val="166330494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BD73C9C6-AB4E-4BAC-8381-CBD3CB083191}"/>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CONCLUSION</a:t>
            </a:r>
          </a:p>
        </p:txBody>
      </p:sp>
      <p:sp>
        <p:nvSpPr>
          <p:cNvPr id="3" name="Content Placeholder 2">
            <a:extLst>
              <a:ext uri="{FF2B5EF4-FFF2-40B4-BE49-F238E27FC236}">
                <a16:creationId xmlns:a16="http://schemas.microsoft.com/office/drawing/2014/main" id="{AE09F118-6CF5-4E6C-AA03-CB049BE33259}"/>
              </a:ext>
            </a:extLst>
          </p:cNvPr>
          <p:cNvSpPr>
            <a:spLocks noGrp="1"/>
          </p:cNvSpPr>
          <p:nvPr>
            <p:ph idx="1"/>
          </p:nvPr>
        </p:nvSpPr>
        <p:spPr>
          <a:xfrm>
            <a:off x="1103312" y="2763520"/>
            <a:ext cx="8946541" cy="3484879"/>
          </a:xfrm>
        </p:spPr>
        <p:txBody>
          <a:bodyPr>
            <a:normAutofit/>
          </a:bodyPr>
          <a:lstStyle/>
          <a:p>
            <a:r>
              <a:rPr lang="en-US" sz="1400" dirty="0"/>
              <a:t>We have evaluated whether it is possible to use machine learning techniques in order to infer weather forecast uncertainty from the error and spread of past ensemble forecasts. We showed that this is possible with a method that is based on a convolutional neural network, which takes as input atmospheric fields and is trained with either the error of past deterministic weather forecasts, or the ensemble spread of past ensemble forecasts.</a:t>
            </a:r>
          </a:p>
          <a:p>
            <a:r>
              <a:rPr lang="en-US" sz="1400" dirty="0"/>
              <a:t>They can be used to compute the likelihood of certain events, or to create individual scenarios based on single members. Therefore, our proposed methods are not to be seen as a replacement of ensemble forecasts, but rather as tools that exploit already existing past forecasts to provide complementary guidance.</a:t>
            </a:r>
          </a:p>
          <a:p>
            <a:r>
              <a:rPr lang="en-US" sz="1400" dirty="0"/>
              <a:t> To conclude, we note that this study is to be seen as a proof-of-concept to show that it is possible to extract information on forecast uncertainty from past forecasts with machine learning techniques.</a:t>
            </a:r>
            <a:endParaRPr lang="en-US" sz="1500" b="1" dirty="0">
              <a:cs typeface="Times New Roman" panose="02020603050405020304" pitchFamily="18" charset="0"/>
            </a:endParaRPr>
          </a:p>
        </p:txBody>
      </p:sp>
    </p:spTree>
    <p:extLst>
      <p:ext uri="{BB962C8B-B14F-4D97-AF65-F5344CB8AC3E}">
        <p14:creationId xmlns:p14="http://schemas.microsoft.com/office/powerpoint/2010/main" val="265072755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7"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2F787370-57C1-44F3-A269-F5B63C1A0764}"/>
              </a:ext>
            </a:extLst>
          </p:cNvPr>
          <p:cNvSpPr>
            <a:spLocks noGrp="1"/>
          </p:cNvSpPr>
          <p:nvPr>
            <p:ph type="subTitle" idx="1"/>
          </p:nvPr>
        </p:nvSpPr>
        <p:spPr>
          <a:xfrm>
            <a:off x="1154955" y="4777380"/>
            <a:ext cx="6458419" cy="861420"/>
          </a:xfrm>
        </p:spPr>
        <p:txBody>
          <a:bodyPr>
            <a:normAutofit/>
          </a:bodyPr>
          <a:lstStyle/>
          <a:p>
            <a:endParaRPr lang="en-US" dirty="0">
              <a:solidFill>
                <a:schemeClr val="tx1">
                  <a:lumMod val="85000"/>
                  <a:lumOff val="15000"/>
                </a:schemeClr>
              </a:solidFill>
            </a:endParaRPr>
          </a:p>
        </p:txBody>
      </p:sp>
      <p:sp>
        <p:nvSpPr>
          <p:cNvPr id="2" name="Title 1">
            <a:extLst>
              <a:ext uri="{FF2B5EF4-FFF2-40B4-BE49-F238E27FC236}">
                <a16:creationId xmlns:a16="http://schemas.microsoft.com/office/drawing/2014/main" id="{43165ECB-4325-48A0-AA15-66B2244FCFE5}"/>
              </a:ext>
            </a:extLst>
          </p:cNvPr>
          <p:cNvSpPr>
            <a:spLocks noGrp="1"/>
          </p:cNvSpPr>
          <p:nvPr>
            <p:ph type="ctrTitle"/>
          </p:nvPr>
        </p:nvSpPr>
        <p:spPr>
          <a:xfrm>
            <a:off x="1154955" y="3352801"/>
            <a:ext cx="6458419" cy="76200"/>
          </a:xfrm>
        </p:spPr>
        <p:txBody>
          <a:bodyPr>
            <a:noAutofit/>
          </a:bodyPr>
          <a:lstStyle/>
          <a:p>
            <a:r>
              <a:rPr lang="en-US" sz="3500" dirty="0">
                <a:latin typeface="Times New Roman" panose="02020603050405020304" pitchFamily="18" charset="0"/>
                <a:cs typeface="Times New Roman" panose="02020603050405020304" pitchFamily="18" charset="0"/>
              </a:rPr>
              <a:t>				</a:t>
            </a:r>
            <a:r>
              <a:rPr lang="en-US" sz="5000" dirty="0">
                <a:cs typeface="Times New Roman" panose="02020603050405020304" pitchFamily="18" charset="0"/>
              </a:rPr>
              <a:t>	Thank you</a:t>
            </a:r>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0735815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22</TotalTime>
  <Words>643</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vt:lpstr>
      <vt:lpstr>Predicting Weather Forecast Uncertainty with Machine Learning </vt:lpstr>
      <vt:lpstr>PROBLEM STATEMENT</vt:lpstr>
      <vt:lpstr>ABSTRACT</vt:lpstr>
      <vt:lpstr>INTRODUCTION</vt:lpstr>
      <vt:lpstr>DATASET</vt:lpstr>
      <vt:lpstr>METHODOLOGY</vt:lpstr>
      <vt:lpstr>EXISTING SYSTEMS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Chunduri, Kavya Venkata Sai Suma (GE Capital, consultant)</dc:creator>
  <cp:lastModifiedBy>Chunduri, Kavya Venkata Sai Suma (GE Capital, consultant)</cp:lastModifiedBy>
  <cp:revision>7</cp:revision>
  <dcterms:created xsi:type="dcterms:W3CDTF">2020-12-27T08:50:45Z</dcterms:created>
  <dcterms:modified xsi:type="dcterms:W3CDTF">2020-12-27T09:13:20Z</dcterms:modified>
</cp:coreProperties>
</file>