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69" r:id="rId3"/>
    <p:sldId id="259" r:id="rId4"/>
    <p:sldId id="270" r:id="rId5"/>
    <p:sldId id="260" r:id="rId6"/>
    <p:sldId id="261" r:id="rId7"/>
    <p:sldId id="271" r:id="rId8"/>
    <p:sldId id="262" r:id="rId9"/>
    <p:sldId id="263" r:id="rId10"/>
    <p:sldId id="272" r:id="rId11"/>
    <p:sldId id="273" r:id="rId12"/>
    <p:sldId id="274" r:id="rId13"/>
    <p:sldId id="264" r:id="rId14"/>
    <p:sldId id="265" r:id="rId15"/>
    <p:sldId id="276" r:id="rId16"/>
    <p:sldId id="275" r:id="rId17"/>
    <p:sldId id="277" r:id="rId18"/>
    <p:sldId id="266" r:id="rId19"/>
    <p:sldId id="267" r:id="rId20"/>
    <p:sldId id="268" r:id="rId21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07CAA-7611-4384-B8AC-64074DA80B5E}" v="251" dt="2024-04-29T15:07:04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6150" autoAdjust="0"/>
  </p:normalViewPr>
  <p:slideViewPr>
    <p:cSldViewPr snapToGrid="0" snapToObjects="1">
      <p:cViewPr varScale="1">
        <p:scale>
          <a:sx n="102" d="100"/>
          <a:sy n="102" d="100"/>
        </p:scale>
        <p:origin x="86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95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281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kiran" userId="9f545729fdfe0eca" providerId="LiveId" clId="{96807CAA-7611-4384-B8AC-64074DA80B5E}"/>
    <pc:docChg chg="undo custSel modSld">
      <pc:chgData name="sai kiran" userId="9f545729fdfe0eca" providerId="LiveId" clId="{96807CAA-7611-4384-B8AC-64074DA80B5E}" dt="2024-04-29T15:08:46.422" v="371" actId="14100"/>
      <pc:docMkLst>
        <pc:docMk/>
      </pc:docMkLst>
      <pc:sldChg chg="modSp mod">
        <pc:chgData name="sai kiran" userId="9f545729fdfe0eca" providerId="LiveId" clId="{96807CAA-7611-4384-B8AC-64074DA80B5E}" dt="2024-04-29T14:47:14.229" v="118" actId="20577"/>
        <pc:sldMkLst>
          <pc:docMk/>
          <pc:sldMk cId="3196130634" sldId="262"/>
        </pc:sldMkLst>
        <pc:spChg chg="mod">
          <ac:chgData name="sai kiran" userId="9f545729fdfe0eca" providerId="LiveId" clId="{96807CAA-7611-4384-B8AC-64074DA80B5E}" dt="2024-04-29T14:45:57.059" v="77" actId="20577"/>
          <ac:spMkLst>
            <pc:docMk/>
            <pc:sldMk cId="3196130634" sldId="262"/>
            <ac:spMk id="3" creationId="{00000000-0000-0000-0000-000000000000}"/>
          </ac:spMkLst>
        </pc:spChg>
        <pc:graphicFrameChg chg="mod">
          <ac:chgData name="sai kiran" userId="9f545729fdfe0eca" providerId="LiveId" clId="{96807CAA-7611-4384-B8AC-64074DA80B5E}" dt="2024-04-29T14:47:14.229" v="118" actId="20577"/>
          <ac:graphicFrameMkLst>
            <pc:docMk/>
            <pc:sldMk cId="3196130634" sldId="262"/>
            <ac:graphicFrameMk id="5" creationId="{6C0201B8-47E8-671A-710F-FE460CCA6B26}"/>
          </ac:graphicFrameMkLst>
        </pc:graphicFrameChg>
      </pc:sldChg>
      <pc:sldChg chg="modSp mod">
        <pc:chgData name="sai kiran" userId="9f545729fdfe0eca" providerId="LiveId" clId="{96807CAA-7611-4384-B8AC-64074DA80B5E}" dt="2024-04-29T14:29:34.563" v="20" actId="14100"/>
        <pc:sldMkLst>
          <pc:docMk/>
          <pc:sldMk cId="4199024745" sldId="263"/>
        </pc:sldMkLst>
        <pc:spChg chg="mod">
          <ac:chgData name="sai kiran" userId="9f545729fdfe0eca" providerId="LiveId" clId="{96807CAA-7611-4384-B8AC-64074DA80B5E}" dt="2024-04-29T14:29:34.563" v="20" actId="14100"/>
          <ac:spMkLst>
            <pc:docMk/>
            <pc:sldMk cId="4199024745" sldId="263"/>
            <ac:spMk id="2" creationId="{0239E1C6-5686-8C5B-9BE3-29C1252A58B0}"/>
          </ac:spMkLst>
        </pc:spChg>
      </pc:sldChg>
      <pc:sldChg chg="modSp mod">
        <pc:chgData name="sai kiran" userId="9f545729fdfe0eca" providerId="LiveId" clId="{96807CAA-7611-4384-B8AC-64074DA80B5E}" dt="2024-04-29T14:46:37.355" v="91" actId="20577"/>
        <pc:sldMkLst>
          <pc:docMk/>
          <pc:sldMk cId="1650910264" sldId="264"/>
        </pc:sldMkLst>
        <pc:spChg chg="mod">
          <ac:chgData name="sai kiran" userId="9f545729fdfe0eca" providerId="LiveId" clId="{96807CAA-7611-4384-B8AC-64074DA80B5E}" dt="2024-04-29T14:45:40.420" v="70" actId="20577"/>
          <ac:spMkLst>
            <pc:docMk/>
            <pc:sldMk cId="1650910264" sldId="264"/>
            <ac:spMk id="3" creationId="{00000000-0000-0000-0000-000000000000}"/>
          </ac:spMkLst>
        </pc:spChg>
        <pc:graphicFrameChg chg="mod">
          <ac:chgData name="sai kiran" userId="9f545729fdfe0eca" providerId="LiveId" clId="{96807CAA-7611-4384-B8AC-64074DA80B5E}" dt="2024-04-29T14:46:37.355" v="91" actId="20577"/>
          <ac:graphicFrameMkLst>
            <pc:docMk/>
            <pc:sldMk cId="1650910264" sldId="264"/>
            <ac:graphicFrameMk id="5" creationId="{B5B5E435-5750-C9C9-A9CE-D551134981EB}"/>
          </ac:graphicFrameMkLst>
        </pc:graphicFrameChg>
      </pc:sldChg>
      <pc:sldChg chg="modSp mod">
        <pc:chgData name="sai kiran" userId="9f545729fdfe0eca" providerId="LiveId" clId="{96807CAA-7611-4384-B8AC-64074DA80B5E}" dt="2024-04-29T14:34:52.910" v="62" actId="2711"/>
        <pc:sldMkLst>
          <pc:docMk/>
          <pc:sldMk cId="2552822760" sldId="265"/>
        </pc:sldMkLst>
        <pc:spChg chg="mod">
          <ac:chgData name="sai kiran" userId="9f545729fdfe0eca" providerId="LiveId" clId="{96807CAA-7611-4384-B8AC-64074DA80B5E}" dt="2024-04-29T14:34:52.910" v="62" actId="2711"/>
          <ac:spMkLst>
            <pc:docMk/>
            <pc:sldMk cId="2552822760" sldId="265"/>
            <ac:spMk id="4" creationId="{6B5848F0-F131-3931-86E8-411275C60B63}"/>
          </ac:spMkLst>
        </pc:spChg>
      </pc:sldChg>
      <pc:sldChg chg="addSp delSp modSp mod modClrScheme chgLayout">
        <pc:chgData name="sai kiran" userId="9f545729fdfe0eca" providerId="LiveId" clId="{96807CAA-7611-4384-B8AC-64074DA80B5E}" dt="2024-04-29T15:08:46.422" v="371" actId="14100"/>
        <pc:sldMkLst>
          <pc:docMk/>
          <pc:sldMk cId="2127202656" sldId="273"/>
        </pc:sldMkLst>
        <pc:spChg chg="add del mod ord">
          <ac:chgData name="sai kiran" userId="9f545729fdfe0eca" providerId="LiveId" clId="{96807CAA-7611-4384-B8AC-64074DA80B5E}" dt="2024-04-29T15:08:30.904" v="366" actId="700"/>
          <ac:spMkLst>
            <pc:docMk/>
            <pc:sldMk cId="2127202656" sldId="273"/>
            <ac:spMk id="2" creationId="{7994132F-9434-F4B6-F9A6-65D1447E5AA7}"/>
          </ac:spMkLst>
        </pc:spChg>
        <pc:spChg chg="mod ord">
          <ac:chgData name="sai kiran" userId="9f545729fdfe0eca" providerId="LiveId" clId="{96807CAA-7611-4384-B8AC-64074DA80B5E}" dt="2024-04-29T15:08:45.051" v="370" actId="700"/>
          <ac:spMkLst>
            <pc:docMk/>
            <pc:sldMk cId="2127202656" sldId="273"/>
            <ac:spMk id="3" creationId="{B4514A9D-5F11-1941-B6E0-A2904C0B1CEF}"/>
          </ac:spMkLst>
        </pc:spChg>
        <pc:spChg chg="add del mod ord">
          <ac:chgData name="sai kiran" userId="9f545729fdfe0eca" providerId="LiveId" clId="{96807CAA-7611-4384-B8AC-64074DA80B5E}" dt="2024-04-29T15:08:45.051" v="370" actId="700"/>
          <ac:spMkLst>
            <pc:docMk/>
            <pc:sldMk cId="2127202656" sldId="273"/>
            <ac:spMk id="5" creationId="{02A8129B-39DE-57F5-5533-E9D88068EC27}"/>
          </ac:spMkLst>
        </pc:spChg>
        <pc:picChg chg="mod ord">
          <ac:chgData name="sai kiran" userId="9f545729fdfe0eca" providerId="LiveId" clId="{96807CAA-7611-4384-B8AC-64074DA80B5E}" dt="2024-04-29T15:08:46.422" v="371" actId="14100"/>
          <ac:picMkLst>
            <pc:docMk/>
            <pc:sldMk cId="2127202656" sldId="273"/>
            <ac:picMk id="4" creationId="{459A0848-0B1A-DDB3-3247-76B9EBBA18F6}"/>
          </ac:picMkLst>
        </pc:picChg>
      </pc:sldChg>
      <pc:sldChg chg="addSp delSp modSp mod modClrScheme chgLayout">
        <pc:chgData name="sai kiran" userId="9f545729fdfe0eca" providerId="LiveId" clId="{96807CAA-7611-4384-B8AC-64074DA80B5E}" dt="2024-04-29T15:03:53.468" v="347" actId="20577"/>
        <pc:sldMkLst>
          <pc:docMk/>
          <pc:sldMk cId="3253673711" sldId="275"/>
        </pc:sldMkLst>
        <pc:spChg chg="add del mod ord">
          <ac:chgData name="sai kiran" userId="9f545729fdfe0eca" providerId="LiveId" clId="{96807CAA-7611-4384-B8AC-64074DA80B5E}" dt="2024-04-29T14:53:11.811" v="150" actId="21"/>
          <ac:spMkLst>
            <pc:docMk/>
            <pc:sldMk cId="3253673711" sldId="275"/>
            <ac:spMk id="2" creationId="{388DED57-7D89-11FA-5832-8BEEF988893C}"/>
          </ac:spMkLst>
        </pc:spChg>
        <pc:spChg chg="add del mod ord">
          <ac:chgData name="sai kiran" userId="9f545729fdfe0eca" providerId="LiveId" clId="{96807CAA-7611-4384-B8AC-64074DA80B5E}" dt="2024-04-29T15:03:53.468" v="347" actId="20577"/>
          <ac:spMkLst>
            <pc:docMk/>
            <pc:sldMk cId="3253673711" sldId="275"/>
            <ac:spMk id="3" creationId="{3522A1DC-5346-412A-F1B9-A1F7C048E701}"/>
          </ac:spMkLst>
        </pc:spChg>
        <pc:spChg chg="add del mod ord">
          <ac:chgData name="sai kiran" userId="9f545729fdfe0eca" providerId="LiveId" clId="{96807CAA-7611-4384-B8AC-64074DA80B5E}" dt="2024-04-29T14:52:43.427" v="147" actId="700"/>
          <ac:spMkLst>
            <pc:docMk/>
            <pc:sldMk cId="3253673711" sldId="275"/>
            <ac:spMk id="4" creationId="{943D949E-DA58-17EB-C09D-596E46FDCFF5}"/>
          </ac:spMkLst>
        </pc:spChg>
        <pc:spChg chg="add del mod ord">
          <ac:chgData name="sai kiran" userId="9f545729fdfe0eca" providerId="LiveId" clId="{96807CAA-7611-4384-B8AC-64074DA80B5E}" dt="2024-04-29T14:52:43.427" v="147" actId="700"/>
          <ac:spMkLst>
            <pc:docMk/>
            <pc:sldMk cId="3253673711" sldId="275"/>
            <ac:spMk id="5" creationId="{67892D04-B37B-5443-D829-077E9B6A7F0A}"/>
          </ac:spMkLst>
        </pc:spChg>
        <pc:spChg chg="add del mod ord">
          <ac:chgData name="sai kiran" userId="9f545729fdfe0eca" providerId="LiveId" clId="{96807CAA-7611-4384-B8AC-64074DA80B5E}" dt="2024-04-29T15:02:54.349" v="321" actId="21"/>
          <ac:spMkLst>
            <pc:docMk/>
            <pc:sldMk cId="3253673711" sldId="275"/>
            <ac:spMk id="7" creationId="{8C8635CF-AB86-24A2-0356-4E2D11CCBBCF}"/>
          </ac:spMkLst>
        </pc:spChg>
        <pc:picChg chg="mod">
          <ac:chgData name="sai kiran" userId="9f545729fdfe0eca" providerId="LiveId" clId="{96807CAA-7611-4384-B8AC-64074DA80B5E}" dt="2024-04-29T15:02:13.264" v="304" actId="14100"/>
          <ac:picMkLst>
            <pc:docMk/>
            <pc:sldMk cId="3253673711" sldId="275"/>
            <ac:picMk id="6" creationId="{5D82E8AB-0273-6C62-D2CB-89157E49127C}"/>
          </ac:picMkLst>
        </pc:picChg>
      </pc:sldChg>
      <pc:sldChg chg="modSp mod">
        <pc:chgData name="sai kiran" userId="9f545729fdfe0eca" providerId="LiveId" clId="{96807CAA-7611-4384-B8AC-64074DA80B5E}" dt="2024-04-29T14:48:17.091" v="139" actId="20577"/>
        <pc:sldMkLst>
          <pc:docMk/>
          <pc:sldMk cId="2423124193" sldId="276"/>
        </pc:sldMkLst>
        <pc:spChg chg="mod">
          <ac:chgData name="sai kiran" userId="9f545729fdfe0eca" providerId="LiveId" clId="{96807CAA-7611-4384-B8AC-64074DA80B5E}" dt="2024-04-29T14:48:17.091" v="139" actId="20577"/>
          <ac:spMkLst>
            <pc:docMk/>
            <pc:sldMk cId="2423124193" sldId="276"/>
            <ac:spMk id="3" creationId="{00000000-0000-0000-0000-000000000000}"/>
          </ac:spMkLst>
        </pc:spChg>
      </pc:sldChg>
      <pc:sldChg chg="addSp delSp modSp mod chgLayout">
        <pc:chgData name="sai kiran" userId="9f545729fdfe0eca" providerId="LiveId" clId="{96807CAA-7611-4384-B8AC-64074DA80B5E}" dt="2024-04-29T15:07:49.515" v="363" actId="1036"/>
        <pc:sldMkLst>
          <pc:docMk/>
          <pc:sldMk cId="4213819035" sldId="277"/>
        </pc:sldMkLst>
        <pc:spChg chg="add del mod ord">
          <ac:chgData name="sai kiran" userId="9f545729fdfe0eca" providerId="LiveId" clId="{96807CAA-7611-4384-B8AC-64074DA80B5E}" dt="2024-04-29T15:06:50.340" v="350" actId="26606"/>
          <ac:spMkLst>
            <pc:docMk/>
            <pc:sldMk cId="4213819035" sldId="277"/>
            <ac:spMk id="2" creationId="{F16F9305-3123-C67A-6827-48722F6B0669}"/>
          </ac:spMkLst>
        </pc:spChg>
        <pc:spChg chg="add del mod ord">
          <ac:chgData name="sai kiran" userId="9f545729fdfe0eca" providerId="LiveId" clId="{96807CAA-7611-4384-B8AC-64074DA80B5E}" dt="2024-04-29T15:06:50.340" v="350" actId="26606"/>
          <ac:spMkLst>
            <pc:docMk/>
            <pc:sldMk cId="4213819035" sldId="277"/>
            <ac:spMk id="3" creationId="{BD11F064-FD59-733B-3E0F-2A5E1928FE02}"/>
          </ac:spMkLst>
        </pc:spChg>
        <pc:spChg chg="add del mod ord">
          <ac:chgData name="sai kiran" userId="9f545729fdfe0eca" providerId="LiveId" clId="{96807CAA-7611-4384-B8AC-64074DA80B5E}" dt="2024-04-29T15:06:50.340" v="350" actId="26606"/>
          <ac:spMkLst>
            <pc:docMk/>
            <pc:sldMk cId="4213819035" sldId="277"/>
            <ac:spMk id="6" creationId="{2CAAB7CA-DCE4-9C53-19EF-FEEE87FC5033}"/>
          </ac:spMkLst>
        </pc:spChg>
        <pc:spChg chg="add del">
          <ac:chgData name="sai kiran" userId="9f545729fdfe0eca" providerId="LiveId" clId="{96807CAA-7611-4384-B8AC-64074DA80B5E}" dt="2024-04-29T15:07:18.772" v="355" actId="21"/>
          <ac:spMkLst>
            <pc:docMk/>
            <pc:sldMk cId="4213819035" sldId="277"/>
            <ac:spMk id="11" creationId="{1CA82A18-EEE3-62F4-1F6B-0CAEF2D5D9CD}"/>
          </ac:spMkLst>
        </pc:spChg>
        <pc:spChg chg="add del">
          <ac:chgData name="sai kiran" userId="9f545729fdfe0eca" providerId="LiveId" clId="{96807CAA-7611-4384-B8AC-64074DA80B5E}" dt="2024-04-29T15:07:10.476" v="354" actId="22"/>
          <ac:spMkLst>
            <pc:docMk/>
            <pc:sldMk cId="4213819035" sldId="277"/>
            <ac:spMk id="13" creationId="{BF3BF290-5A10-25F6-3F5D-DD9C93CDE5B8}"/>
          </ac:spMkLst>
        </pc:spChg>
        <pc:picChg chg="del">
          <ac:chgData name="sai kiran" userId="9f545729fdfe0eca" providerId="LiveId" clId="{96807CAA-7611-4384-B8AC-64074DA80B5E}" dt="2024-04-29T15:06:31.797" v="348" actId="21"/>
          <ac:picMkLst>
            <pc:docMk/>
            <pc:sldMk cId="4213819035" sldId="277"/>
            <ac:picMk id="4" creationId="{D6AD094B-FC05-4393-1A5E-78CD5DF9F224}"/>
          </ac:picMkLst>
        </pc:picChg>
        <pc:picChg chg="mod">
          <ac:chgData name="sai kiran" userId="9f545729fdfe0eca" providerId="LiveId" clId="{96807CAA-7611-4384-B8AC-64074DA80B5E}" dt="2024-04-29T15:07:49.515" v="363" actId="1036"/>
          <ac:picMkLst>
            <pc:docMk/>
            <pc:sldMk cId="4213819035" sldId="277"/>
            <ac:picMk id="5" creationId="{D0D65B36-CAC1-5308-71EC-19B66A9604B2}"/>
          </ac:picMkLst>
        </pc:picChg>
        <pc:picChg chg="add mod">
          <ac:chgData name="sai kiran" userId="9f545729fdfe0eca" providerId="LiveId" clId="{96807CAA-7611-4384-B8AC-64074DA80B5E}" dt="2024-04-29T15:07:04.526" v="353"/>
          <ac:picMkLst>
            <pc:docMk/>
            <pc:sldMk cId="4213819035" sldId="277"/>
            <ac:picMk id="7" creationId="{D6AD094B-FC05-4393-1A5E-78CD5DF9F224}"/>
          </ac:picMkLst>
        </pc:picChg>
        <pc:picChg chg="add mod ord">
          <ac:chgData name="sai kiran" userId="9f545729fdfe0eca" providerId="LiveId" clId="{96807CAA-7611-4384-B8AC-64074DA80B5E}" dt="2024-04-29T15:07:38.993" v="361" actId="14100"/>
          <ac:picMkLst>
            <pc:docMk/>
            <pc:sldMk cId="4213819035" sldId="277"/>
            <ac:picMk id="9" creationId="{1541D6CD-4823-DEC4-3575-BA86EFE2D89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AD3BFB-51B3-4456-A36C-F7EFE4D0BAA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6D808AC-9DEB-4235-9D87-AA571684BA29}">
      <dgm:prSet/>
      <dgm:spPr/>
      <dgm:t>
        <a:bodyPr/>
        <a:lstStyle/>
        <a:p>
          <a:r>
            <a:rPr lang="en-US" b="1"/>
            <a:t>Objective: </a:t>
          </a:r>
          <a:r>
            <a:rPr lang="en-US"/>
            <a:t>To determine whether a car body style has a statistically significant impact on the highway mileage.</a:t>
          </a:r>
        </a:p>
      </dgm:t>
    </dgm:pt>
    <dgm:pt modelId="{EE0AC105-B027-434F-8DAA-8410DD87C55A}" type="parTrans" cxnId="{7AE531F8-B5CB-4234-9E21-6195AE61AB9B}">
      <dgm:prSet/>
      <dgm:spPr/>
      <dgm:t>
        <a:bodyPr/>
        <a:lstStyle/>
        <a:p>
          <a:endParaRPr lang="en-US"/>
        </a:p>
      </dgm:t>
    </dgm:pt>
    <dgm:pt modelId="{500BE09B-B54A-4237-91EE-53579B39F984}" type="sibTrans" cxnId="{7AE531F8-B5CB-4234-9E21-6195AE61AB9B}">
      <dgm:prSet/>
      <dgm:spPr/>
      <dgm:t>
        <a:bodyPr/>
        <a:lstStyle/>
        <a:p>
          <a:endParaRPr lang="en-US"/>
        </a:p>
      </dgm:t>
    </dgm:pt>
    <dgm:pt modelId="{EAB82BDB-CCE0-4E05-B3D6-706BAC5A4BE9}">
      <dgm:prSet/>
      <dgm:spPr/>
      <dgm:t>
        <a:bodyPr/>
        <a:lstStyle/>
        <a:p>
          <a:r>
            <a:rPr lang="en-US" b="1"/>
            <a:t>Analysis Method: </a:t>
          </a:r>
          <a:r>
            <a:rPr lang="en-US"/>
            <a:t>One-way ANOVA Test and pairwise comparisons</a:t>
          </a:r>
        </a:p>
      </dgm:t>
    </dgm:pt>
    <dgm:pt modelId="{FD0C4540-B5D8-42A9-88BC-B6A76E5657AB}" type="parTrans" cxnId="{46E443AE-2FD2-47E6-B387-9A61007B0B7A}">
      <dgm:prSet/>
      <dgm:spPr/>
      <dgm:t>
        <a:bodyPr/>
        <a:lstStyle/>
        <a:p>
          <a:endParaRPr lang="en-US"/>
        </a:p>
      </dgm:t>
    </dgm:pt>
    <dgm:pt modelId="{F26B7363-A65C-4E62-9243-6207E7C9F0BB}" type="sibTrans" cxnId="{46E443AE-2FD2-47E6-B387-9A61007B0B7A}">
      <dgm:prSet/>
      <dgm:spPr/>
      <dgm:t>
        <a:bodyPr/>
        <a:lstStyle/>
        <a:p>
          <a:endParaRPr lang="en-US"/>
        </a:p>
      </dgm:t>
    </dgm:pt>
    <dgm:pt modelId="{8475B731-00AA-4993-BA4E-45EC37453DBC}">
      <dgm:prSet/>
      <dgm:spPr/>
      <dgm:t>
        <a:bodyPr/>
        <a:lstStyle/>
        <a:p>
          <a:r>
            <a:rPr lang="en-US" b="1" dirty="0"/>
            <a:t>Key Findings</a:t>
          </a:r>
          <a:r>
            <a:rPr lang="en-US" dirty="0"/>
            <a:t>:</a:t>
          </a:r>
        </a:p>
        <a:p>
          <a:r>
            <a:rPr lang="en-US" dirty="0"/>
            <a:t>Statistically significant difference in highway mileage between car body styles (p-value from Welch's ANOVA test &lt; 0.05).
</a:t>
          </a:r>
          <a:r>
            <a:rPr lang="en-US" dirty="0" err="1"/>
            <a:t>Levene's</a:t>
          </a:r>
          <a:r>
            <a:rPr lang="en-US" dirty="0"/>
            <a:t> test suggests homogeneity of variance assumption likely met (p-value &gt; 0.05).
The Car body style does have statistical significance effect on the highway mileage where the Hatchbacks offer the most most fuel efficiency.</a:t>
          </a:r>
        </a:p>
      </dgm:t>
    </dgm:pt>
    <dgm:pt modelId="{25BB53FB-54B0-49B2-8F45-E9C06C8658F3}" type="parTrans" cxnId="{0FB002AD-35B2-4A1F-BCC8-BA0127E6BDEF}">
      <dgm:prSet/>
      <dgm:spPr/>
      <dgm:t>
        <a:bodyPr/>
        <a:lstStyle/>
        <a:p>
          <a:endParaRPr lang="en-US"/>
        </a:p>
      </dgm:t>
    </dgm:pt>
    <dgm:pt modelId="{CD97EBF4-D6D1-47AF-B78C-F9579A32303F}" type="sibTrans" cxnId="{0FB002AD-35B2-4A1F-BCC8-BA0127E6BDEF}">
      <dgm:prSet/>
      <dgm:spPr/>
      <dgm:t>
        <a:bodyPr/>
        <a:lstStyle/>
        <a:p>
          <a:endParaRPr lang="en-US"/>
        </a:p>
      </dgm:t>
    </dgm:pt>
    <dgm:pt modelId="{BB3EE82F-F103-470E-B894-33C9867AB430}" type="pres">
      <dgm:prSet presAssocID="{DAAD3BFB-51B3-4456-A36C-F7EFE4D0BAAD}" presName="root" presStyleCnt="0">
        <dgm:presLayoutVars>
          <dgm:dir/>
          <dgm:resizeHandles val="exact"/>
        </dgm:presLayoutVars>
      </dgm:prSet>
      <dgm:spPr/>
    </dgm:pt>
    <dgm:pt modelId="{2703BF6F-2D48-43B2-A829-B479638B8A87}" type="pres">
      <dgm:prSet presAssocID="{76D808AC-9DEB-4235-9D87-AA571684BA29}" presName="compNode" presStyleCnt="0"/>
      <dgm:spPr/>
    </dgm:pt>
    <dgm:pt modelId="{5A31D41E-5E2A-49A3-AD7B-33F5F679BB2E}" type="pres">
      <dgm:prSet presAssocID="{76D808AC-9DEB-4235-9D87-AA571684BA29}" presName="bgRect" presStyleLbl="bgShp" presStyleIdx="0" presStyleCnt="3"/>
      <dgm:spPr/>
    </dgm:pt>
    <dgm:pt modelId="{6CB3C768-BD04-40FA-A4CB-A2DE57FA2119}" type="pres">
      <dgm:prSet presAssocID="{76D808AC-9DEB-4235-9D87-AA571684BA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26F522D3-D2A4-4588-BF3C-ED5F34D1F4BF}" type="pres">
      <dgm:prSet presAssocID="{76D808AC-9DEB-4235-9D87-AA571684BA29}" presName="spaceRect" presStyleCnt="0"/>
      <dgm:spPr/>
    </dgm:pt>
    <dgm:pt modelId="{30CABD40-9CC2-4093-AAC5-9AB8AA47A109}" type="pres">
      <dgm:prSet presAssocID="{76D808AC-9DEB-4235-9D87-AA571684BA29}" presName="parTx" presStyleLbl="revTx" presStyleIdx="0" presStyleCnt="3">
        <dgm:presLayoutVars>
          <dgm:chMax val="0"/>
          <dgm:chPref val="0"/>
        </dgm:presLayoutVars>
      </dgm:prSet>
      <dgm:spPr/>
    </dgm:pt>
    <dgm:pt modelId="{479A9D46-2BBD-4BA4-B2A2-537E88310887}" type="pres">
      <dgm:prSet presAssocID="{500BE09B-B54A-4237-91EE-53579B39F984}" presName="sibTrans" presStyleCnt="0"/>
      <dgm:spPr/>
    </dgm:pt>
    <dgm:pt modelId="{29EDE0E2-8905-44F5-909D-5EA490FFDA7E}" type="pres">
      <dgm:prSet presAssocID="{EAB82BDB-CCE0-4E05-B3D6-706BAC5A4BE9}" presName="compNode" presStyleCnt="0"/>
      <dgm:spPr/>
    </dgm:pt>
    <dgm:pt modelId="{6FCD46E9-27DD-441D-B023-632CA364DFD5}" type="pres">
      <dgm:prSet presAssocID="{EAB82BDB-CCE0-4E05-B3D6-706BAC5A4BE9}" presName="bgRect" presStyleLbl="bgShp" presStyleIdx="1" presStyleCnt="3"/>
      <dgm:spPr/>
    </dgm:pt>
    <dgm:pt modelId="{5459DDBB-F012-47D8-BC6C-F48A9362FFD9}" type="pres">
      <dgm:prSet presAssocID="{EAB82BDB-CCE0-4E05-B3D6-706BAC5A4B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7E3B506-FB19-40EE-93F6-A4F533D62425}" type="pres">
      <dgm:prSet presAssocID="{EAB82BDB-CCE0-4E05-B3D6-706BAC5A4BE9}" presName="spaceRect" presStyleCnt="0"/>
      <dgm:spPr/>
    </dgm:pt>
    <dgm:pt modelId="{1C5900E3-40F5-4085-8B67-D76747BBC283}" type="pres">
      <dgm:prSet presAssocID="{EAB82BDB-CCE0-4E05-B3D6-706BAC5A4BE9}" presName="parTx" presStyleLbl="revTx" presStyleIdx="1" presStyleCnt="3">
        <dgm:presLayoutVars>
          <dgm:chMax val="0"/>
          <dgm:chPref val="0"/>
        </dgm:presLayoutVars>
      </dgm:prSet>
      <dgm:spPr/>
    </dgm:pt>
    <dgm:pt modelId="{6E1BF663-5378-4014-928E-2F281573DA92}" type="pres">
      <dgm:prSet presAssocID="{F26B7363-A65C-4E62-9243-6207E7C9F0BB}" presName="sibTrans" presStyleCnt="0"/>
      <dgm:spPr/>
    </dgm:pt>
    <dgm:pt modelId="{E82CC400-89AF-463B-A7EC-B27A78E76E9D}" type="pres">
      <dgm:prSet presAssocID="{8475B731-00AA-4993-BA4E-45EC37453DBC}" presName="compNode" presStyleCnt="0"/>
      <dgm:spPr/>
    </dgm:pt>
    <dgm:pt modelId="{AEBD05D8-2B2D-4AB8-8E85-E02D0BE2331F}" type="pres">
      <dgm:prSet presAssocID="{8475B731-00AA-4993-BA4E-45EC37453DBC}" presName="bgRect" presStyleLbl="bgShp" presStyleIdx="2" presStyleCnt="3"/>
      <dgm:spPr/>
    </dgm:pt>
    <dgm:pt modelId="{F7F1132D-2F86-4062-B89A-35FA08CFEF71}" type="pres">
      <dgm:prSet presAssocID="{8475B731-00AA-4993-BA4E-45EC37453D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B55C77BD-7D95-45B8-A754-F4CA42DAB778}" type="pres">
      <dgm:prSet presAssocID="{8475B731-00AA-4993-BA4E-45EC37453DBC}" presName="spaceRect" presStyleCnt="0"/>
      <dgm:spPr/>
    </dgm:pt>
    <dgm:pt modelId="{D22A15F1-4E55-491F-8C63-BB207AB8065C}" type="pres">
      <dgm:prSet presAssocID="{8475B731-00AA-4993-BA4E-45EC37453D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5589C06-E48F-E441-8C01-E230D7D873C3}" type="presOf" srcId="{8475B731-00AA-4993-BA4E-45EC37453DBC}" destId="{D22A15F1-4E55-491F-8C63-BB207AB8065C}" srcOrd="0" destOrd="0" presId="urn:microsoft.com/office/officeart/2018/2/layout/IconVerticalSolidList"/>
    <dgm:cxn modelId="{D6C85D0A-56DB-1345-8960-A103A852C1F9}" type="presOf" srcId="{EAB82BDB-CCE0-4E05-B3D6-706BAC5A4BE9}" destId="{1C5900E3-40F5-4085-8B67-D76747BBC283}" srcOrd="0" destOrd="0" presId="urn:microsoft.com/office/officeart/2018/2/layout/IconVerticalSolidList"/>
    <dgm:cxn modelId="{880DD82C-D802-9A42-9BED-D5D4B482D6C7}" type="presOf" srcId="{76D808AC-9DEB-4235-9D87-AA571684BA29}" destId="{30CABD40-9CC2-4093-AAC5-9AB8AA47A109}" srcOrd="0" destOrd="0" presId="urn:microsoft.com/office/officeart/2018/2/layout/IconVerticalSolidList"/>
    <dgm:cxn modelId="{0FB002AD-35B2-4A1F-BCC8-BA0127E6BDEF}" srcId="{DAAD3BFB-51B3-4456-A36C-F7EFE4D0BAAD}" destId="{8475B731-00AA-4993-BA4E-45EC37453DBC}" srcOrd="2" destOrd="0" parTransId="{25BB53FB-54B0-49B2-8F45-E9C06C8658F3}" sibTransId="{CD97EBF4-D6D1-47AF-B78C-F9579A32303F}"/>
    <dgm:cxn modelId="{46E443AE-2FD2-47E6-B387-9A61007B0B7A}" srcId="{DAAD3BFB-51B3-4456-A36C-F7EFE4D0BAAD}" destId="{EAB82BDB-CCE0-4E05-B3D6-706BAC5A4BE9}" srcOrd="1" destOrd="0" parTransId="{FD0C4540-B5D8-42A9-88BC-B6A76E5657AB}" sibTransId="{F26B7363-A65C-4E62-9243-6207E7C9F0BB}"/>
    <dgm:cxn modelId="{BDE73DC8-2F63-1C47-9738-76A6AC6C80FE}" type="presOf" srcId="{DAAD3BFB-51B3-4456-A36C-F7EFE4D0BAAD}" destId="{BB3EE82F-F103-470E-B894-33C9867AB430}" srcOrd="0" destOrd="0" presId="urn:microsoft.com/office/officeart/2018/2/layout/IconVerticalSolidList"/>
    <dgm:cxn modelId="{7AE531F8-B5CB-4234-9E21-6195AE61AB9B}" srcId="{DAAD3BFB-51B3-4456-A36C-F7EFE4D0BAAD}" destId="{76D808AC-9DEB-4235-9D87-AA571684BA29}" srcOrd="0" destOrd="0" parTransId="{EE0AC105-B027-434F-8DAA-8410DD87C55A}" sibTransId="{500BE09B-B54A-4237-91EE-53579B39F984}"/>
    <dgm:cxn modelId="{B1492A58-0B6B-264A-8F7B-23547A1B5E6B}" type="presParOf" srcId="{BB3EE82F-F103-470E-B894-33C9867AB430}" destId="{2703BF6F-2D48-43B2-A829-B479638B8A87}" srcOrd="0" destOrd="0" presId="urn:microsoft.com/office/officeart/2018/2/layout/IconVerticalSolidList"/>
    <dgm:cxn modelId="{428BD6A9-7E81-D64C-AB2E-11DA59C6AAD8}" type="presParOf" srcId="{2703BF6F-2D48-43B2-A829-B479638B8A87}" destId="{5A31D41E-5E2A-49A3-AD7B-33F5F679BB2E}" srcOrd="0" destOrd="0" presId="urn:microsoft.com/office/officeart/2018/2/layout/IconVerticalSolidList"/>
    <dgm:cxn modelId="{8EE82932-8F79-6345-8E7F-EB3215628A2F}" type="presParOf" srcId="{2703BF6F-2D48-43B2-A829-B479638B8A87}" destId="{6CB3C768-BD04-40FA-A4CB-A2DE57FA2119}" srcOrd="1" destOrd="0" presId="urn:microsoft.com/office/officeart/2018/2/layout/IconVerticalSolidList"/>
    <dgm:cxn modelId="{B3F80A6B-D8C0-C144-A52B-A3D7B76C6D73}" type="presParOf" srcId="{2703BF6F-2D48-43B2-A829-B479638B8A87}" destId="{26F522D3-D2A4-4588-BF3C-ED5F34D1F4BF}" srcOrd="2" destOrd="0" presId="urn:microsoft.com/office/officeart/2018/2/layout/IconVerticalSolidList"/>
    <dgm:cxn modelId="{FB26937C-5129-294E-B639-7A5D2F1B6465}" type="presParOf" srcId="{2703BF6F-2D48-43B2-A829-B479638B8A87}" destId="{30CABD40-9CC2-4093-AAC5-9AB8AA47A109}" srcOrd="3" destOrd="0" presId="urn:microsoft.com/office/officeart/2018/2/layout/IconVerticalSolidList"/>
    <dgm:cxn modelId="{75707450-9CE5-A141-9C81-3A7521B125D4}" type="presParOf" srcId="{BB3EE82F-F103-470E-B894-33C9867AB430}" destId="{479A9D46-2BBD-4BA4-B2A2-537E88310887}" srcOrd="1" destOrd="0" presId="urn:microsoft.com/office/officeart/2018/2/layout/IconVerticalSolidList"/>
    <dgm:cxn modelId="{5E1BE76A-9C02-FC47-BDFD-5B144AB62FAB}" type="presParOf" srcId="{BB3EE82F-F103-470E-B894-33C9867AB430}" destId="{29EDE0E2-8905-44F5-909D-5EA490FFDA7E}" srcOrd="2" destOrd="0" presId="urn:microsoft.com/office/officeart/2018/2/layout/IconVerticalSolidList"/>
    <dgm:cxn modelId="{2D8072B1-7583-394C-A6D0-758030999F57}" type="presParOf" srcId="{29EDE0E2-8905-44F5-909D-5EA490FFDA7E}" destId="{6FCD46E9-27DD-441D-B023-632CA364DFD5}" srcOrd="0" destOrd="0" presId="urn:microsoft.com/office/officeart/2018/2/layout/IconVerticalSolidList"/>
    <dgm:cxn modelId="{FCD90CA7-FED7-4243-808D-DD238E5F317C}" type="presParOf" srcId="{29EDE0E2-8905-44F5-909D-5EA490FFDA7E}" destId="{5459DDBB-F012-47D8-BC6C-F48A9362FFD9}" srcOrd="1" destOrd="0" presId="urn:microsoft.com/office/officeart/2018/2/layout/IconVerticalSolidList"/>
    <dgm:cxn modelId="{59B19E0A-B501-674C-8B5C-982EFA7394FE}" type="presParOf" srcId="{29EDE0E2-8905-44F5-909D-5EA490FFDA7E}" destId="{77E3B506-FB19-40EE-93F6-A4F533D62425}" srcOrd="2" destOrd="0" presId="urn:microsoft.com/office/officeart/2018/2/layout/IconVerticalSolidList"/>
    <dgm:cxn modelId="{F61C3C0F-D802-EC40-BE53-A117CDD2B46C}" type="presParOf" srcId="{29EDE0E2-8905-44F5-909D-5EA490FFDA7E}" destId="{1C5900E3-40F5-4085-8B67-D76747BBC283}" srcOrd="3" destOrd="0" presId="urn:microsoft.com/office/officeart/2018/2/layout/IconVerticalSolidList"/>
    <dgm:cxn modelId="{1197350E-B02C-A346-8FC7-1944C1B2364D}" type="presParOf" srcId="{BB3EE82F-F103-470E-B894-33C9867AB430}" destId="{6E1BF663-5378-4014-928E-2F281573DA92}" srcOrd="3" destOrd="0" presId="urn:microsoft.com/office/officeart/2018/2/layout/IconVerticalSolidList"/>
    <dgm:cxn modelId="{AEEF380F-5A7D-E347-A512-CC86AF0C3EB9}" type="presParOf" srcId="{BB3EE82F-F103-470E-B894-33C9867AB430}" destId="{E82CC400-89AF-463B-A7EC-B27A78E76E9D}" srcOrd="4" destOrd="0" presId="urn:microsoft.com/office/officeart/2018/2/layout/IconVerticalSolidList"/>
    <dgm:cxn modelId="{991C4994-D61F-BE4F-A645-31363EEC9EC1}" type="presParOf" srcId="{E82CC400-89AF-463B-A7EC-B27A78E76E9D}" destId="{AEBD05D8-2B2D-4AB8-8E85-E02D0BE2331F}" srcOrd="0" destOrd="0" presId="urn:microsoft.com/office/officeart/2018/2/layout/IconVerticalSolidList"/>
    <dgm:cxn modelId="{227BA297-951A-7041-922D-680B19BC876E}" type="presParOf" srcId="{E82CC400-89AF-463B-A7EC-B27A78E76E9D}" destId="{F7F1132D-2F86-4062-B89A-35FA08CFEF71}" srcOrd="1" destOrd="0" presId="urn:microsoft.com/office/officeart/2018/2/layout/IconVerticalSolidList"/>
    <dgm:cxn modelId="{87736ECE-1C82-244C-B90C-9489B2ABDCD7}" type="presParOf" srcId="{E82CC400-89AF-463B-A7EC-B27A78E76E9D}" destId="{B55C77BD-7D95-45B8-A754-F4CA42DAB778}" srcOrd="2" destOrd="0" presId="urn:microsoft.com/office/officeart/2018/2/layout/IconVerticalSolidList"/>
    <dgm:cxn modelId="{4E7F2829-3D40-5944-9FD2-B3F89BC91FF6}" type="presParOf" srcId="{E82CC400-89AF-463B-A7EC-B27A78E76E9D}" destId="{D22A15F1-4E55-491F-8C63-BB207AB806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83BD71-1F11-4F63-B22F-1152607FA17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B3F50D-7376-4BB6-B3BA-41A649CDDDBC}">
      <dgm:prSet/>
      <dgm:spPr/>
      <dgm:t>
        <a:bodyPr/>
        <a:lstStyle/>
        <a:p>
          <a:r>
            <a:rPr lang="en-US" b="1"/>
            <a:t>Objective: </a:t>
          </a:r>
          <a:r>
            <a:rPr lang="en-US" b="0"/>
            <a:t>Estimate highway MPG using the features of the car</a:t>
          </a:r>
          <a:endParaRPr lang="en-US"/>
        </a:p>
      </dgm:t>
    </dgm:pt>
    <dgm:pt modelId="{3BFE0E08-3485-459D-AEF0-E993F7BB675A}" type="parTrans" cxnId="{B4BE0730-7C6A-4B7A-A13C-A57F3BB79953}">
      <dgm:prSet/>
      <dgm:spPr/>
      <dgm:t>
        <a:bodyPr/>
        <a:lstStyle/>
        <a:p>
          <a:endParaRPr lang="en-US"/>
        </a:p>
      </dgm:t>
    </dgm:pt>
    <dgm:pt modelId="{0BF6B956-12F5-43A9-B2B7-EBE91C180049}" type="sibTrans" cxnId="{B4BE0730-7C6A-4B7A-A13C-A57F3BB79953}">
      <dgm:prSet/>
      <dgm:spPr/>
      <dgm:t>
        <a:bodyPr/>
        <a:lstStyle/>
        <a:p>
          <a:endParaRPr lang="en-US"/>
        </a:p>
      </dgm:t>
    </dgm:pt>
    <dgm:pt modelId="{E008B7BD-D941-40B2-A196-C0265E584A96}">
      <dgm:prSet/>
      <dgm:spPr/>
      <dgm:t>
        <a:bodyPr/>
        <a:lstStyle/>
        <a:p>
          <a:r>
            <a:rPr lang="en-US" b="1" dirty="0"/>
            <a:t>Analysis Method: </a:t>
          </a:r>
          <a:r>
            <a:rPr lang="en-US" b="0" dirty="0"/>
            <a:t>Multiple regression using Log Transformation</a:t>
          </a:r>
          <a:endParaRPr lang="en-US" dirty="0"/>
        </a:p>
      </dgm:t>
    </dgm:pt>
    <dgm:pt modelId="{E6E7344B-AB0D-4BF5-9CD6-31482923A5AF}" type="parTrans" cxnId="{02D8E1F5-3689-4E2E-8FC8-92E06DC83098}">
      <dgm:prSet/>
      <dgm:spPr/>
      <dgm:t>
        <a:bodyPr/>
        <a:lstStyle/>
        <a:p>
          <a:endParaRPr lang="en-US"/>
        </a:p>
      </dgm:t>
    </dgm:pt>
    <dgm:pt modelId="{BF7D6A7C-8707-434D-99AE-7E118356232B}" type="sibTrans" cxnId="{02D8E1F5-3689-4E2E-8FC8-92E06DC83098}">
      <dgm:prSet/>
      <dgm:spPr/>
      <dgm:t>
        <a:bodyPr/>
        <a:lstStyle/>
        <a:p>
          <a:endParaRPr lang="en-US"/>
        </a:p>
      </dgm:t>
    </dgm:pt>
    <dgm:pt modelId="{0A5CC009-7B3B-497D-A497-1ACEE3387B56}">
      <dgm:prSet/>
      <dgm:spPr/>
      <dgm:t>
        <a:bodyPr/>
        <a:lstStyle/>
        <a:p>
          <a:endParaRPr lang="en-US" b="1" dirty="0"/>
        </a:p>
        <a:p>
          <a:endParaRPr lang="en-US" b="1" dirty="0"/>
        </a:p>
        <a:p>
          <a:r>
            <a:rPr lang="en-US" b="1" dirty="0"/>
            <a:t>Key Findings:</a:t>
          </a:r>
        </a:p>
        <a:p>
          <a:r>
            <a:rPr lang="en-US" b="0" dirty="0">
              <a:latin typeface="Calibri" panose="020F0502020204030204" pitchFamily="34" charset="0"/>
              <a:cs typeface="Calibri" panose="020F0502020204030204" pitchFamily="34" charset="0"/>
            </a:rPr>
            <a:t>L</a:t>
          </a:r>
          <a:r>
            <a:rPr lang="en-US" b="0" dirty="0"/>
            <a:t>arger</a:t>
          </a:r>
          <a:r>
            <a:rPr lang="en-US" dirty="0"/>
            <a:t> engine sizes are associated with higher highway and higher horsepower and curb weight are associated with lower highway MPG.</a:t>
          </a:r>
        </a:p>
        <a:p>
          <a:r>
            <a:rPr lang="en-US" dirty="0"/>
            <a:t>Relationships are all statistically significant</a:t>
          </a:r>
        </a:p>
        <a:p>
          <a:r>
            <a:rPr lang="en-US" dirty="0"/>
            <a:t>More powerful and heavier vehicles tend to have lower fuel efficiency.</a:t>
          </a:r>
        </a:p>
        <a:p>
          <a:br>
            <a:rPr lang="en-US" dirty="0"/>
          </a:br>
          <a:r>
            <a:rPr lang="en-US" dirty="0"/>
            <a:t> </a:t>
          </a:r>
        </a:p>
      </dgm:t>
    </dgm:pt>
    <dgm:pt modelId="{0B4E87FD-FBFE-4EDD-A746-B76395C919A5}" type="parTrans" cxnId="{4ECFDCFC-61F6-4123-BB02-EECA87FC5F65}">
      <dgm:prSet/>
      <dgm:spPr/>
      <dgm:t>
        <a:bodyPr/>
        <a:lstStyle/>
        <a:p>
          <a:endParaRPr lang="en-US"/>
        </a:p>
      </dgm:t>
    </dgm:pt>
    <dgm:pt modelId="{576549CE-C1F7-4053-86F7-EB67EB4D0242}" type="sibTrans" cxnId="{4ECFDCFC-61F6-4123-BB02-EECA87FC5F65}">
      <dgm:prSet/>
      <dgm:spPr/>
      <dgm:t>
        <a:bodyPr/>
        <a:lstStyle/>
        <a:p>
          <a:endParaRPr lang="en-US"/>
        </a:p>
      </dgm:t>
    </dgm:pt>
    <dgm:pt modelId="{949D818C-E0CD-4154-AE46-BD655574FF8F}" type="pres">
      <dgm:prSet presAssocID="{9783BD71-1F11-4F63-B22F-1152607FA17F}" presName="root" presStyleCnt="0">
        <dgm:presLayoutVars>
          <dgm:dir/>
          <dgm:resizeHandles val="exact"/>
        </dgm:presLayoutVars>
      </dgm:prSet>
      <dgm:spPr/>
    </dgm:pt>
    <dgm:pt modelId="{AB9601EC-2BF6-4805-A3E7-CBD65891A333}" type="pres">
      <dgm:prSet presAssocID="{DBB3F50D-7376-4BB6-B3BA-41A649CDDDBC}" presName="compNode" presStyleCnt="0"/>
      <dgm:spPr/>
    </dgm:pt>
    <dgm:pt modelId="{14AFB7E9-9ED6-4535-A226-894A3610E2B8}" type="pres">
      <dgm:prSet presAssocID="{DBB3F50D-7376-4BB6-B3BA-41A649CDDDBC}" presName="bgRect" presStyleLbl="bgShp" presStyleIdx="0" presStyleCnt="3"/>
      <dgm:spPr/>
    </dgm:pt>
    <dgm:pt modelId="{64A011FF-A84C-4918-B739-B7F9605F0EF5}" type="pres">
      <dgm:prSet presAssocID="{DBB3F50D-7376-4BB6-B3BA-41A649CDDD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D94221C0-5F58-4DD8-A600-45B86200B12F}" type="pres">
      <dgm:prSet presAssocID="{DBB3F50D-7376-4BB6-B3BA-41A649CDDDBC}" presName="spaceRect" presStyleCnt="0"/>
      <dgm:spPr/>
    </dgm:pt>
    <dgm:pt modelId="{7359BEED-F7D7-4F94-9513-4C07E6527489}" type="pres">
      <dgm:prSet presAssocID="{DBB3F50D-7376-4BB6-B3BA-41A649CDDDBC}" presName="parTx" presStyleLbl="revTx" presStyleIdx="0" presStyleCnt="3">
        <dgm:presLayoutVars>
          <dgm:chMax val="0"/>
          <dgm:chPref val="0"/>
        </dgm:presLayoutVars>
      </dgm:prSet>
      <dgm:spPr/>
    </dgm:pt>
    <dgm:pt modelId="{C226D765-33E7-44E7-9041-388FB08802FF}" type="pres">
      <dgm:prSet presAssocID="{0BF6B956-12F5-43A9-B2B7-EBE91C180049}" presName="sibTrans" presStyleCnt="0"/>
      <dgm:spPr/>
    </dgm:pt>
    <dgm:pt modelId="{F875ED68-D0A6-4D28-BD55-553FA59A0B6B}" type="pres">
      <dgm:prSet presAssocID="{E008B7BD-D941-40B2-A196-C0265E584A96}" presName="compNode" presStyleCnt="0"/>
      <dgm:spPr/>
    </dgm:pt>
    <dgm:pt modelId="{668F5462-F3E8-4DD9-81D9-5C6BBBE8C9DC}" type="pres">
      <dgm:prSet presAssocID="{E008B7BD-D941-40B2-A196-C0265E584A96}" presName="bgRect" presStyleLbl="bgShp" presStyleIdx="1" presStyleCnt="3"/>
      <dgm:spPr/>
    </dgm:pt>
    <dgm:pt modelId="{E18925C3-6822-43DD-B224-F070C297CAFE}" type="pres">
      <dgm:prSet presAssocID="{E008B7BD-D941-40B2-A196-C0265E584A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7233E21-D20D-4F2A-89D4-C5368EFF5271}" type="pres">
      <dgm:prSet presAssocID="{E008B7BD-D941-40B2-A196-C0265E584A96}" presName="spaceRect" presStyleCnt="0"/>
      <dgm:spPr/>
    </dgm:pt>
    <dgm:pt modelId="{C41BC082-38A9-4AF2-894E-120DC5AC3912}" type="pres">
      <dgm:prSet presAssocID="{E008B7BD-D941-40B2-A196-C0265E584A96}" presName="parTx" presStyleLbl="revTx" presStyleIdx="1" presStyleCnt="3">
        <dgm:presLayoutVars>
          <dgm:chMax val="0"/>
          <dgm:chPref val="0"/>
        </dgm:presLayoutVars>
      </dgm:prSet>
      <dgm:spPr/>
    </dgm:pt>
    <dgm:pt modelId="{617E9E1E-3315-4A53-91C2-798F829EEE4E}" type="pres">
      <dgm:prSet presAssocID="{BF7D6A7C-8707-434D-99AE-7E118356232B}" presName="sibTrans" presStyleCnt="0"/>
      <dgm:spPr/>
    </dgm:pt>
    <dgm:pt modelId="{749A7E54-DB82-434F-9B91-E8421C542B03}" type="pres">
      <dgm:prSet presAssocID="{0A5CC009-7B3B-497D-A497-1ACEE3387B56}" presName="compNode" presStyleCnt="0"/>
      <dgm:spPr/>
    </dgm:pt>
    <dgm:pt modelId="{09635536-A057-48C5-B4F8-F565B48D9A52}" type="pres">
      <dgm:prSet presAssocID="{0A5CC009-7B3B-497D-A497-1ACEE3387B56}" presName="bgRect" presStyleLbl="bgShp" presStyleIdx="2" presStyleCnt="3"/>
      <dgm:spPr/>
    </dgm:pt>
    <dgm:pt modelId="{5024DBF4-C591-4B30-BB6B-1FF66A6BE057}" type="pres">
      <dgm:prSet presAssocID="{0A5CC009-7B3B-497D-A497-1ACEE3387B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BA6528CC-F41F-4D66-A77B-2CCA92BB9BF4}" type="pres">
      <dgm:prSet presAssocID="{0A5CC009-7B3B-497D-A497-1ACEE3387B56}" presName="spaceRect" presStyleCnt="0"/>
      <dgm:spPr/>
    </dgm:pt>
    <dgm:pt modelId="{8038DED0-E88B-4DE3-8EB5-7735A2251CE6}" type="pres">
      <dgm:prSet presAssocID="{0A5CC009-7B3B-497D-A497-1ACEE3387B5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C6B631D-6D72-6E46-A4E7-D9A2AC2D9C5E}" type="presOf" srcId="{0A5CC009-7B3B-497D-A497-1ACEE3387B56}" destId="{8038DED0-E88B-4DE3-8EB5-7735A2251CE6}" srcOrd="0" destOrd="0" presId="urn:microsoft.com/office/officeart/2018/2/layout/IconVerticalSolidList"/>
    <dgm:cxn modelId="{B4BE0730-7C6A-4B7A-A13C-A57F3BB79953}" srcId="{9783BD71-1F11-4F63-B22F-1152607FA17F}" destId="{DBB3F50D-7376-4BB6-B3BA-41A649CDDDBC}" srcOrd="0" destOrd="0" parTransId="{3BFE0E08-3485-459D-AEF0-E993F7BB675A}" sibTransId="{0BF6B956-12F5-43A9-B2B7-EBE91C180049}"/>
    <dgm:cxn modelId="{906D7B31-C615-344A-AA7D-86F416D352A3}" type="presOf" srcId="{E008B7BD-D941-40B2-A196-C0265E584A96}" destId="{C41BC082-38A9-4AF2-894E-120DC5AC3912}" srcOrd="0" destOrd="0" presId="urn:microsoft.com/office/officeart/2018/2/layout/IconVerticalSolidList"/>
    <dgm:cxn modelId="{1A272946-DB06-D74A-A1FA-BC6A3FAF8112}" type="presOf" srcId="{9783BD71-1F11-4F63-B22F-1152607FA17F}" destId="{949D818C-E0CD-4154-AE46-BD655574FF8F}" srcOrd="0" destOrd="0" presId="urn:microsoft.com/office/officeart/2018/2/layout/IconVerticalSolidList"/>
    <dgm:cxn modelId="{696024B7-C0F2-5043-925D-B0BCC8816B8E}" type="presOf" srcId="{DBB3F50D-7376-4BB6-B3BA-41A649CDDDBC}" destId="{7359BEED-F7D7-4F94-9513-4C07E6527489}" srcOrd="0" destOrd="0" presId="urn:microsoft.com/office/officeart/2018/2/layout/IconVerticalSolidList"/>
    <dgm:cxn modelId="{02D8E1F5-3689-4E2E-8FC8-92E06DC83098}" srcId="{9783BD71-1F11-4F63-B22F-1152607FA17F}" destId="{E008B7BD-D941-40B2-A196-C0265E584A96}" srcOrd="1" destOrd="0" parTransId="{E6E7344B-AB0D-4BF5-9CD6-31482923A5AF}" sibTransId="{BF7D6A7C-8707-434D-99AE-7E118356232B}"/>
    <dgm:cxn modelId="{4ECFDCFC-61F6-4123-BB02-EECA87FC5F65}" srcId="{9783BD71-1F11-4F63-B22F-1152607FA17F}" destId="{0A5CC009-7B3B-497D-A497-1ACEE3387B56}" srcOrd="2" destOrd="0" parTransId="{0B4E87FD-FBFE-4EDD-A746-B76395C919A5}" sibTransId="{576549CE-C1F7-4053-86F7-EB67EB4D0242}"/>
    <dgm:cxn modelId="{AC684F35-104F-5445-A095-C28F85A6C68C}" type="presParOf" srcId="{949D818C-E0CD-4154-AE46-BD655574FF8F}" destId="{AB9601EC-2BF6-4805-A3E7-CBD65891A333}" srcOrd="0" destOrd="0" presId="urn:microsoft.com/office/officeart/2018/2/layout/IconVerticalSolidList"/>
    <dgm:cxn modelId="{FC5D98E7-B61B-6848-9B06-7A5205CDFE6E}" type="presParOf" srcId="{AB9601EC-2BF6-4805-A3E7-CBD65891A333}" destId="{14AFB7E9-9ED6-4535-A226-894A3610E2B8}" srcOrd="0" destOrd="0" presId="urn:microsoft.com/office/officeart/2018/2/layout/IconVerticalSolidList"/>
    <dgm:cxn modelId="{600337CE-52DA-EC4B-BA1A-8C6163AD009C}" type="presParOf" srcId="{AB9601EC-2BF6-4805-A3E7-CBD65891A333}" destId="{64A011FF-A84C-4918-B739-B7F9605F0EF5}" srcOrd="1" destOrd="0" presId="urn:microsoft.com/office/officeart/2018/2/layout/IconVerticalSolidList"/>
    <dgm:cxn modelId="{5C29BCC1-898E-154C-A07C-CEB7AF64E0C1}" type="presParOf" srcId="{AB9601EC-2BF6-4805-A3E7-CBD65891A333}" destId="{D94221C0-5F58-4DD8-A600-45B86200B12F}" srcOrd="2" destOrd="0" presId="urn:microsoft.com/office/officeart/2018/2/layout/IconVerticalSolidList"/>
    <dgm:cxn modelId="{3E1E5603-55B6-2C45-9BF3-D76FF5BE9374}" type="presParOf" srcId="{AB9601EC-2BF6-4805-A3E7-CBD65891A333}" destId="{7359BEED-F7D7-4F94-9513-4C07E6527489}" srcOrd="3" destOrd="0" presId="urn:microsoft.com/office/officeart/2018/2/layout/IconVerticalSolidList"/>
    <dgm:cxn modelId="{B3AA61F7-8B3E-0241-97A1-C08950A2B259}" type="presParOf" srcId="{949D818C-E0CD-4154-AE46-BD655574FF8F}" destId="{C226D765-33E7-44E7-9041-388FB08802FF}" srcOrd="1" destOrd="0" presId="urn:microsoft.com/office/officeart/2018/2/layout/IconVerticalSolidList"/>
    <dgm:cxn modelId="{77DA05A7-3313-1A4A-AED6-3EB74640F675}" type="presParOf" srcId="{949D818C-E0CD-4154-AE46-BD655574FF8F}" destId="{F875ED68-D0A6-4D28-BD55-553FA59A0B6B}" srcOrd="2" destOrd="0" presId="urn:microsoft.com/office/officeart/2018/2/layout/IconVerticalSolidList"/>
    <dgm:cxn modelId="{5ADC038D-3DC1-964F-B469-687DB8905E9C}" type="presParOf" srcId="{F875ED68-D0A6-4D28-BD55-553FA59A0B6B}" destId="{668F5462-F3E8-4DD9-81D9-5C6BBBE8C9DC}" srcOrd="0" destOrd="0" presId="urn:microsoft.com/office/officeart/2018/2/layout/IconVerticalSolidList"/>
    <dgm:cxn modelId="{4288DCB3-EF47-344F-BF76-679BC1F22861}" type="presParOf" srcId="{F875ED68-D0A6-4D28-BD55-553FA59A0B6B}" destId="{E18925C3-6822-43DD-B224-F070C297CAFE}" srcOrd="1" destOrd="0" presId="urn:microsoft.com/office/officeart/2018/2/layout/IconVerticalSolidList"/>
    <dgm:cxn modelId="{611E4587-5971-7845-BF24-7C303B8B2E27}" type="presParOf" srcId="{F875ED68-D0A6-4D28-BD55-553FA59A0B6B}" destId="{B7233E21-D20D-4F2A-89D4-C5368EFF5271}" srcOrd="2" destOrd="0" presId="urn:microsoft.com/office/officeart/2018/2/layout/IconVerticalSolidList"/>
    <dgm:cxn modelId="{287FCDD7-826A-3449-9611-68881FBC8814}" type="presParOf" srcId="{F875ED68-D0A6-4D28-BD55-553FA59A0B6B}" destId="{C41BC082-38A9-4AF2-894E-120DC5AC3912}" srcOrd="3" destOrd="0" presId="urn:microsoft.com/office/officeart/2018/2/layout/IconVerticalSolidList"/>
    <dgm:cxn modelId="{B3FA95F3-B7E7-9A4F-84A6-7EDA4F9DE4F1}" type="presParOf" srcId="{949D818C-E0CD-4154-AE46-BD655574FF8F}" destId="{617E9E1E-3315-4A53-91C2-798F829EEE4E}" srcOrd="3" destOrd="0" presId="urn:microsoft.com/office/officeart/2018/2/layout/IconVerticalSolidList"/>
    <dgm:cxn modelId="{5B3E0F32-D62C-104E-8370-B0C36F537033}" type="presParOf" srcId="{949D818C-E0CD-4154-AE46-BD655574FF8F}" destId="{749A7E54-DB82-434F-9B91-E8421C542B03}" srcOrd="4" destOrd="0" presId="urn:microsoft.com/office/officeart/2018/2/layout/IconVerticalSolidList"/>
    <dgm:cxn modelId="{786E2F17-EFD4-E64E-9C30-4CA9599780B3}" type="presParOf" srcId="{749A7E54-DB82-434F-9B91-E8421C542B03}" destId="{09635536-A057-48C5-B4F8-F565B48D9A52}" srcOrd="0" destOrd="0" presId="urn:microsoft.com/office/officeart/2018/2/layout/IconVerticalSolidList"/>
    <dgm:cxn modelId="{6DE53E7A-A9F7-D74C-81C8-D461782CBBF4}" type="presParOf" srcId="{749A7E54-DB82-434F-9B91-E8421C542B03}" destId="{5024DBF4-C591-4B30-BB6B-1FF66A6BE057}" srcOrd="1" destOrd="0" presId="urn:microsoft.com/office/officeart/2018/2/layout/IconVerticalSolidList"/>
    <dgm:cxn modelId="{3E391C2A-5EEC-BE4D-AFFD-526F103D35C3}" type="presParOf" srcId="{749A7E54-DB82-434F-9B91-E8421C542B03}" destId="{BA6528CC-F41F-4D66-A77B-2CCA92BB9BF4}" srcOrd="2" destOrd="0" presId="urn:microsoft.com/office/officeart/2018/2/layout/IconVerticalSolidList"/>
    <dgm:cxn modelId="{EA866683-3279-C043-ACF4-F7EF76F26063}" type="presParOf" srcId="{749A7E54-DB82-434F-9B91-E8421C542B03}" destId="{8038DED0-E88B-4DE3-8EB5-7735A2251C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4BEF8A-4AD6-4EBC-B77B-54A4F71E1EA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EEEABE7-78AB-47FF-94AB-B6309146EF8D}">
      <dgm:prSet/>
      <dgm:spPr/>
      <dgm:t>
        <a:bodyPr/>
        <a:lstStyle/>
        <a:p>
          <a:r>
            <a:rPr lang="en-US" b="1"/>
            <a:t>Objective: </a:t>
          </a:r>
          <a:r>
            <a:rPr lang="en-US"/>
            <a:t>Determine car costs based on features</a:t>
          </a:r>
        </a:p>
      </dgm:t>
    </dgm:pt>
    <dgm:pt modelId="{5143C3DB-9AA4-4C00-9784-B9D9683C5FBA}" type="parTrans" cxnId="{695FBC5D-116B-4AC1-8120-78254B890A20}">
      <dgm:prSet/>
      <dgm:spPr/>
      <dgm:t>
        <a:bodyPr/>
        <a:lstStyle/>
        <a:p>
          <a:endParaRPr lang="en-US"/>
        </a:p>
      </dgm:t>
    </dgm:pt>
    <dgm:pt modelId="{AFC3D1CA-C473-4E8A-A658-B64A69ECC5A7}" type="sibTrans" cxnId="{695FBC5D-116B-4AC1-8120-78254B890A20}">
      <dgm:prSet/>
      <dgm:spPr/>
      <dgm:t>
        <a:bodyPr/>
        <a:lstStyle/>
        <a:p>
          <a:endParaRPr lang="en-US"/>
        </a:p>
      </dgm:t>
    </dgm:pt>
    <dgm:pt modelId="{AFCC23AC-4C79-4EE4-B71F-C6F57D14348B}">
      <dgm:prSet/>
      <dgm:spPr/>
      <dgm:t>
        <a:bodyPr/>
        <a:lstStyle/>
        <a:p>
          <a:r>
            <a:rPr lang="en-US" b="1" dirty="0"/>
            <a:t>Analysis Method: </a:t>
          </a:r>
          <a:r>
            <a:rPr lang="en-US" dirty="0"/>
            <a:t>Multiple regression</a:t>
          </a:r>
        </a:p>
      </dgm:t>
    </dgm:pt>
    <dgm:pt modelId="{4A99B66F-A4E7-462D-9034-6719229FA76A}" type="parTrans" cxnId="{CBEAA490-82AD-4B5C-A5A8-3F6AF169771D}">
      <dgm:prSet/>
      <dgm:spPr/>
      <dgm:t>
        <a:bodyPr/>
        <a:lstStyle/>
        <a:p>
          <a:endParaRPr lang="en-US"/>
        </a:p>
      </dgm:t>
    </dgm:pt>
    <dgm:pt modelId="{93937EF8-6F5B-4E4F-A064-00A968FAE3F2}" type="sibTrans" cxnId="{CBEAA490-82AD-4B5C-A5A8-3F6AF169771D}">
      <dgm:prSet/>
      <dgm:spPr/>
      <dgm:t>
        <a:bodyPr/>
        <a:lstStyle/>
        <a:p>
          <a:endParaRPr lang="en-US"/>
        </a:p>
      </dgm:t>
    </dgm:pt>
    <dgm:pt modelId="{F76F728B-9DEC-435D-9D3E-5200B1A08216}">
      <dgm:prSet/>
      <dgm:spPr/>
      <dgm:t>
        <a:bodyPr/>
        <a:lstStyle/>
        <a:p>
          <a:r>
            <a:rPr lang="en-US" b="1" dirty="0"/>
            <a:t>Key Findings: </a:t>
          </a:r>
          <a:r>
            <a:rPr lang="en-US" b="0" dirty="0"/>
            <a:t>The model accounts for 75.11% of the range in car pricing.</a:t>
          </a:r>
        </a:p>
        <a:p>
          <a:r>
            <a:rPr lang="en-US" b="0" dirty="0"/>
            <a:t>Higher horsepower and larger engine sizes are correlated with higher costs.</a:t>
          </a:r>
        </a:p>
        <a:p>
          <a:r>
            <a:rPr lang="en-US" b="0" dirty="0"/>
            <a:t>In general, gas-powered cars are less expensive than the reference class.</a:t>
          </a:r>
        </a:p>
        <a:p>
          <a:r>
            <a:rPr lang="en-US" b="0" dirty="0"/>
            <a:t>There are statistically strong correlations between engine size, horsepower, and fuel type (gas).</a:t>
          </a:r>
        </a:p>
      </dgm:t>
    </dgm:pt>
    <dgm:pt modelId="{61F6230A-77D9-497B-A998-CF6D1AFBE01C}" type="parTrans" cxnId="{A1750F5B-5061-4C74-83A3-21698B70027B}">
      <dgm:prSet/>
      <dgm:spPr/>
      <dgm:t>
        <a:bodyPr/>
        <a:lstStyle/>
        <a:p>
          <a:endParaRPr lang="en-US"/>
        </a:p>
      </dgm:t>
    </dgm:pt>
    <dgm:pt modelId="{73CA7699-0AFA-4855-AAC0-4E21C47C8ABB}" type="sibTrans" cxnId="{A1750F5B-5061-4C74-83A3-21698B70027B}">
      <dgm:prSet/>
      <dgm:spPr/>
      <dgm:t>
        <a:bodyPr/>
        <a:lstStyle/>
        <a:p>
          <a:endParaRPr lang="en-US"/>
        </a:p>
      </dgm:t>
    </dgm:pt>
    <dgm:pt modelId="{BF70EBF9-7138-4F9E-BD88-9B18EAEB59D3}" type="pres">
      <dgm:prSet presAssocID="{F04BEF8A-4AD6-4EBC-B77B-54A4F71E1EA4}" presName="root" presStyleCnt="0">
        <dgm:presLayoutVars>
          <dgm:dir/>
          <dgm:resizeHandles val="exact"/>
        </dgm:presLayoutVars>
      </dgm:prSet>
      <dgm:spPr/>
    </dgm:pt>
    <dgm:pt modelId="{F308AFFC-7F08-4ACD-89F9-7513CD51A0B6}" type="pres">
      <dgm:prSet presAssocID="{DEEEABE7-78AB-47FF-94AB-B6309146EF8D}" presName="compNode" presStyleCnt="0"/>
      <dgm:spPr/>
    </dgm:pt>
    <dgm:pt modelId="{5353516B-8A0C-4B34-ABB7-303EB9EBE773}" type="pres">
      <dgm:prSet presAssocID="{DEEEABE7-78AB-47FF-94AB-B6309146EF8D}" presName="bgRect" presStyleLbl="bgShp" presStyleIdx="0" presStyleCnt="3"/>
      <dgm:spPr/>
    </dgm:pt>
    <dgm:pt modelId="{D924EDD6-C7DA-4A1E-BF37-9B1BAC78FF78}" type="pres">
      <dgm:prSet presAssocID="{DEEEABE7-78AB-47FF-94AB-B6309146EF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2EFA109-F82D-473E-9796-454EAAB80CE9}" type="pres">
      <dgm:prSet presAssocID="{DEEEABE7-78AB-47FF-94AB-B6309146EF8D}" presName="spaceRect" presStyleCnt="0"/>
      <dgm:spPr/>
    </dgm:pt>
    <dgm:pt modelId="{BD634052-B34F-41B2-8259-451829E8969D}" type="pres">
      <dgm:prSet presAssocID="{DEEEABE7-78AB-47FF-94AB-B6309146EF8D}" presName="parTx" presStyleLbl="revTx" presStyleIdx="0" presStyleCnt="3">
        <dgm:presLayoutVars>
          <dgm:chMax val="0"/>
          <dgm:chPref val="0"/>
        </dgm:presLayoutVars>
      </dgm:prSet>
      <dgm:spPr/>
    </dgm:pt>
    <dgm:pt modelId="{0DDB37CF-BECD-4FCE-BCD9-08221111A036}" type="pres">
      <dgm:prSet presAssocID="{AFC3D1CA-C473-4E8A-A658-B64A69ECC5A7}" presName="sibTrans" presStyleCnt="0"/>
      <dgm:spPr/>
    </dgm:pt>
    <dgm:pt modelId="{7173F109-39F5-4B2A-96D8-9AF4E3F38D1B}" type="pres">
      <dgm:prSet presAssocID="{AFCC23AC-4C79-4EE4-B71F-C6F57D14348B}" presName="compNode" presStyleCnt="0"/>
      <dgm:spPr/>
    </dgm:pt>
    <dgm:pt modelId="{4B83EA52-3631-440C-9964-8A621F1168C2}" type="pres">
      <dgm:prSet presAssocID="{AFCC23AC-4C79-4EE4-B71F-C6F57D14348B}" presName="bgRect" presStyleLbl="bgShp" presStyleIdx="1" presStyleCnt="3"/>
      <dgm:spPr/>
    </dgm:pt>
    <dgm:pt modelId="{BF857D09-7002-41B2-990A-16E46A85243B}" type="pres">
      <dgm:prSet presAssocID="{AFCC23AC-4C79-4EE4-B71F-C6F57D1434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11707F9-42D5-4A18-A27C-823503853562}" type="pres">
      <dgm:prSet presAssocID="{AFCC23AC-4C79-4EE4-B71F-C6F57D14348B}" presName="spaceRect" presStyleCnt="0"/>
      <dgm:spPr/>
    </dgm:pt>
    <dgm:pt modelId="{E82DF456-D3EB-4F95-B7C8-F8D6015BBE51}" type="pres">
      <dgm:prSet presAssocID="{AFCC23AC-4C79-4EE4-B71F-C6F57D14348B}" presName="parTx" presStyleLbl="revTx" presStyleIdx="1" presStyleCnt="3">
        <dgm:presLayoutVars>
          <dgm:chMax val="0"/>
          <dgm:chPref val="0"/>
        </dgm:presLayoutVars>
      </dgm:prSet>
      <dgm:spPr/>
    </dgm:pt>
    <dgm:pt modelId="{8E4FEBFF-CBBD-448A-9AA9-6D818D26A01B}" type="pres">
      <dgm:prSet presAssocID="{93937EF8-6F5B-4E4F-A064-00A968FAE3F2}" presName="sibTrans" presStyleCnt="0"/>
      <dgm:spPr/>
    </dgm:pt>
    <dgm:pt modelId="{754E02F7-BC4D-44F9-95AB-EB58BD5AE99B}" type="pres">
      <dgm:prSet presAssocID="{F76F728B-9DEC-435D-9D3E-5200B1A08216}" presName="compNode" presStyleCnt="0"/>
      <dgm:spPr/>
    </dgm:pt>
    <dgm:pt modelId="{6D9C9848-5713-4CDE-91F0-1DBF7D95849D}" type="pres">
      <dgm:prSet presAssocID="{F76F728B-9DEC-435D-9D3E-5200B1A08216}" presName="bgRect" presStyleLbl="bgShp" presStyleIdx="2" presStyleCnt="3"/>
      <dgm:spPr/>
    </dgm:pt>
    <dgm:pt modelId="{E95921CD-EBE3-48EF-BC5E-24FB52EFCCCB}" type="pres">
      <dgm:prSet presAssocID="{F76F728B-9DEC-435D-9D3E-5200B1A082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DEA4656-EF8F-4771-B507-B3BC3DD53FD8}" type="pres">
      <dgm:prSet presAssocID="{F76F728B-9DEC-435D-9D3E-5200B1A08216}" presName="spaceRect" presStyleCnt="0"/>
      <dgm:spPr/>
    </dgm:pt>
    <dgm:pt modelId="{82C70BAA-332E-4FFA-957D-B6F5FE4B267B}" type="pres">
      <dgm:prSet presAssocID="{F76F728B-9DEC-435D-9D3E-5200B1A082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E71D35-4CAE-A742-9A9F-45A01128F9B1}" type="presOf" srcId="{AFCC23AC-4C79-4EE4-B71F-C6F57D14348B}" destId="{E82DF456-D3EB-4F95-B7C8-F8D6015BBE51}" srcOrd="0" destOrd="0" presId="urn:microsoft.com/office/officeart/2018/2/layout/IconVerticalSolidList"/>
    <dgm:cxn modelId="{A1750F5B-5061-4C74-83A3-21698B70027B}" srcId="{F04BEF8A-4AD6-4EBC-B77B-54A4F71E1EA4}" destId="{F76F728B-9DEC-435D-9D3E-5200B1A08216}" srcOrd="2" destOrd="0" parTransId="{61F6230A-77D9-497B-A998-CF6D1AFBE01C}" sibTransId="{73CA7699-0AFA-4855-AAC0-4E21C47C8ABB}"/>
    <dgm:cxn modelId="{695FBC5D-116B-4AC1-8120-78254B890A20}" srcId="{F04BEF8A-4AD6-4EBC-B77B-54A4F71E1EA4}" destId="{DEEEABE7-78AB-47FF-94AB-B6309146EF8D}" srcOrd="0" destOrd="0" parTransId="{5143C3DB-9AA4-4C00-9784-B9D9683C5FBA}" sibTransId="{AFC3D1CA-C473-4E8A-A658-B64A69ECC5A7}"/>
    <dgm:cxn modelId="{00AF0245-42AF-7243-801C-E10AC76CC7AE}" type="presOf" srcId="{F04BEF8A-4AD6-4EBC-B77B-54A4F71E1EA4}" destId="{BF70EBF9-7138-4F9E-BD88-9B18EAEB59D3}" srcOrd="0" destOrd="0" presId="urn:microsoft.com/office/officeart/2018/2/layout/IconVerticalSolidList"/>
    <dgm:cxn modelId="{CBEAA490-82AD-4B5C-A5A8-3F6AF169771D}" srcId="{F04BEF8A-4AD6-4EBC-B77B-54A4F71E1EA4}" destId="{AFCC23AC-4C79-4EE4-B71F-C6F57D14348B}" srcOrd="1" destOrd="0" parTransId="{4A99B66F-A4E7-462D-9034-6719229FA76A}" sibTransId="{93937EF8-6F5B-4E4F-A064-00A968FAE3F2}"/>
    <dgm:cxn modelId="{EE35019C-3BE3-1744-A878-F943721C7C96}" type="presOf" srcId="{F76F728B-9DEC-435D-9D3E-5200B1A08216}" destId="{82C70BAA-332E-4FFA-957D-B6F5FE4B267B}" srcOrd="0" destOrd="0" presId="urn:microsoft.com/office/officeart/2018/2/layout/IconVerticalSolidList"/>
    <dgm:cxn modelId="{E809F6D0-EF81-B34A-B45F-3EE8DB6E47BB}" type="presOf" srcId="{DEEEABE7-78AB-47FF-94AB-B6309146EF8D}" destId="{BD634052-B34F-41B2-8259-451829E8969D}" srcOrd="0" destOrd="0" presId="urn:microsoft.com/office/officeart/2018/2/layout/IconVerticalSolidList"/>
    <dgm:cxn modelId="{E27C03ED-A0A1-514A-9CBC-D35D9D750307}" type="presParOf" srcId="{BF70EBF9-7138-4F9E-BD88-9B18EAEB59D3}" destId="{F308AFFC-7F08-4ACD-89F9-7513CD51A0B6}" srcOrd="0" destOrd="0" presId="urn:microsoft.com/office/officeart/2018/2/layout/IconVerticalSolidList"/>
    <dgm:cxn modelId="{41DBC55D-51F0-6644-8639-9E7568242326}" type="presParOf" srcId="{F308AFFC-7F08-4ACD-89F9-7513CD51A0B6}" destId="{5353516B-8A0C-4B34-ABB7-303EB9EBE773}" srcOrd="0" destOrd="0" presId="urn:microsoft.com/office/officeart/2018/2/layout/IconVerticalSolidList"/>
    <dgm:cxn modelId="{FDADF3AE-7EDE-D646-BE19-F0B8C9B54808}" type="presParOf" srcId="{F308AFFC-7F08-4ACD-89F9-7513CD51A0B6}" destId="{D924EDD6-C7DA-4A1E-BF37-9B1BAC78FF78}" srcOrd="1" destOrd="0" presId="urn:microsoft.com/office/officeart/2018/2/layout/IconVerticalSolidList"/>
    <dgm:cxn modelId="{BCF05D92-977C-C948-BF81-182ABFCE9D88}" type="presParOf" srcId="{F308AFFC-7F08-4ACD-89F9-7513CD51A0B6}" destId="{F2EFA109-F82D-473E-9796-454EAAB80CE9}" srcOrd="2" destOrd="0" presId="urn:microsoft.com/office/officeart/2018/2/layout/IconVerticalSolidList"/>
    <dgm:cxn modelId="{530E7FE5-7C09-314A-B733-9E714C180910}" type="presParOf" srcId="{F308AFFC-7F08-4ACD-89F9-7513CD51A0B6}" destId="{BD634052-B34F-41B2-8259-451829E8969D}" srcOrd="3" destOrd="0" presId="urn:microsoft.com/office/officeart/2018/2/layout/IconVerticalSolidList"/>
    <dgm:cxn modelId="{687C8D64-8252-1142-B47E-259665969E85}" type="presParOf" srcId="{BF70EBF9-7138-4F9E-BD88-9B18EAEB59D3}" destId="{0DDB37CF-BECD-4FCE-BCD9-08221111A036}" srcOrd="1" destOrd="0" presId="urn:microsoft.com/office/officeart/2018/2/layout/IconVerticalSolidList"/>
    <dgm:cxn modelId="{638662B3-9BF0-A545-B4C4-DBF46C8D9EF2}" type="presParOf" srcId="{BF70EBF9-7138-4F9E-BD88-9B18EAEB59D3}" destId="{7173F109-39F5-4B2A-96D8-9AF4E3F38D1B}" srcOrd="2" destOrd="0" presId="urn:microsoft.com/office/officeart/2018/2/layout/IconVerticalSolidList"/>
    <dgm:cxn modelId="{A4B4EB26-55A3-7340-AA5A-B01BA2BC2C23}" type="presParOf" srcId="{7173F109-39F5-4B2A-96D8-9AF4E3F38D1B}" destId="{4B83EA52-3631-440C-9964-8A621F1168C2}" srcOrd="0" destOrd="0" presId="urn:microsoft.com/office/officeart/2018/2/layout/IconVerticalSolidList"/>
    <dgm:cxn modelId="{86F98935-36E3-4340-ADB9-E751B7983A2A}" type="presParOf" srcId="{7173F109-39F5-4B2A-96D8-9AF4E3F38D1B}" destId="{BF857D09-7002-41B2-990A-16E46A85243B}" srcOrd="1" destOrd="0" presId="urn:microsoft.com/office/officeart/2018/2/layout/IconVerticalSolidList"/>
    <dgm:cxn modelId="{28D6C3B3-2EFF-4D4A-8EC1-9B272B0F29C7}" type="presParOf" srcId="{7173F109-39F5-4B2A-96D8-9AF4E3F38D1B}" destId="{111707F9-42D5-4A18-A27C-823503853562}" srcOrd="2" destOrd="0" presId="urn:microsoft.com/office/officeart/2018/2/layout/IconVerticalSolidList"/>
    <dgm:cxn modelId="{0F1E2A15-0348-A145-8893-1E2675E6040A}" type="presParOf" srcId="{7173F109-39F5-4B2A-96D8-9AF4E3F38D1B}" destId="{E82DF456-D3EB-4F95-B7C8-F8D6015BBE51}" srcOrd="3" destOrd="0" presId="urn:microsoft.com/office/officeart/2018/2/layout/IconVerticalSolidList"/>
    <dgm:cxn modelId="{2AC9BB4A-2B76-B342-BD44-2C1C131603BC}" type="presParOf" srcId="{BF70EBF9-7138-4F9E-BD88-9B18EAEB59D3}" destId="{8E4FEBFF-CBBD-448A-9AA9-6D818D26A01B}" srcOrd="3" destOrd="0" presId="urn:microsoft.com/office/officeart/2018/2/layout/IconVerticalSolidList"/>
    <dgm:cxn modelId="{1C6A7B77-8444-C14F-A8E5-421D04471A14}" type="presParOf" srcId="{BF70EBF9-7138-4F9E-BD88-9B18EAEB59D3}" destId="{754E02F7-BC4D-44F9-95AB-EB58BD5AE99B}" srcOrd="4" destOrd="0" presId="urn:microsoft.com/office/officeart/2018/2/layout/IconVerticalSolidList"/>
    <dgm:cxn modelId="{65EAF478-3A97-FB4B-97D0-223072B12A00}" type="presParOf" srcId="{754E02F7-BC4D-44F9-95AB-EB58BD5AE99B}" destId="{6D9C9848-5713-4CDE-91F0-1DBF7D95849D}" srcOrd="0" destOrd="0" presId="urn:microsoft.com/office/officeart/2018/2/layout/IconVerticalSolidList"/>
    <dgm:cxn modelId="{9E7EDE29-910C-3747-A165-A35DA2EF6EE5}" type="presParOf" srcId="{754E02F7-BC4D-44F9-95AB-EB58BD5AE99B}" destId="{E95921CD-EBE3-48EF-BC5E-24FB52EFCCCB}" srcOrd="1" destOrd="0" presId="urn:microsoft.com/office/officeart/2018/2/layout/IconVerticalSolidList"/>
    <dgm:cxn modelId="{CA86A031-4585-6B46-B954-E1CED181E564}" type="presParOf" srcId="{754E02F7-BC4D-44F9-95AB-EB58BD5AE99B}" destId="{8DEA4656-EF8F-4771-B507-B3BC3DD53FD8}" srcOrd="2" destOrd="0" presId="urn:microsoft.com/office/officeart/2018/2/layout/IconVerticalSolidList"/>
    <dgm:cxn modelId="{4ADA4199-3C86-4B4E-87B1-8B411ADC25D5}" type="presParOf" srcId="{754E02F7-BC4D-44F9-95AB-EB58BD5AE99B}" destId="{82C70BAA-332E-4FFA-957D-B6F5FE4B26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4BEF8A-4AD6-4EBC-B77B-54A4F71E1EA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EEEABE7-78AB-47FF-94AB-B6309146EF8D}">
      <dgm:prSet/>
      <dgm:spPr/>
      <dgm:t>
        <a:bodyPr/>
        <a:lstStyle/>
        <a:p>
          <a:r>
            <a:rPr lang="en-US" b="1" dirty="0"/>
            <a:t>Objective: </a:t>
          </a:r>
          <a:r>
            <a:rPr lang="en-US" dirty="0"/>
            <a:t>Determine if horsepower moderates the relationship between curb weight and price?</a:t>
          </a:r>
        </a:p>
      </dgm:t>
    </dgm:pt>
    <dgm:pt modelId="{5143C3DB-9AA4-4C00-9784-B9D9683C5FBA}" type="parTrans" cxnId="{695FBC5D-116B-4AC1-8120-78254B890A20}">
      <dgm:prSet/>
      <dgm:spPr/>
      <dgm:t>
        <a:bodyPr/>
        <a:lstStyle/>
        <a:p>
          <a:endParaRPr lang="en-US"/>
        </a:p>
      </dgm:t>
    </dgm:pt>
    <dgm:pt modelId="{AFC3D1CA-C473-4E8A-A658-B64A69ECC5A7}" type="sibTrans" cxnId="{695FBC5D-116B-4AC1-8120-78254B890A20}">
      <dgm:prSet/>
      <dgm:spPr/>
      <dgm:t>
        <a:bodyPr/>
        <a:lstStyle/>
        <a:p>
          <a:endParaRPr lang="en-US"/>
        </a:p>
      </dgm:t>
    </dgm:pt>
    <dgm:pt modelId="{AFCC23AC-4C79-4EE4-B71F-C6F57D14348B}">
      <dgm:prSet/>
      <dgm:spPr/>
      <dgm:t>
        <a:bodyPr/>
        <a:lstStyle/>
        <a:p>
          <a:r>
            <a:rPr lang="en-US" b="1" dirty="0"/>
            <a:t>Analysis Method: </a:t>
          </a:r>
          <a:r>
            <a:rPr lang="en-US" dirty="0"/>
            <a:t>Moderation Analysis</a:t>
          </a:r>
        </a:p>
      </dgm:t>
    </dgm:pt>
    <dgm:pt modelId="{4A99B66F-A4E7-462D-9034-6719229FA76A}" type="parTrans" cxnId="{CBEAA490-82AD-4B5C-A5A8-3F6AF169771D}">
      <dgm:prSet/>
      <dgm:spPr/>
      <dgm:t>
        <a:bodyPr/>
        <a:lstStyle/>
        <a:p>
          <a:endParaRPr lang="en-US"/>
        </a:p>
      </dgm:t>
    </dgm:pt>
    <dgm:pt modelId="{93937EF8-6F5B-4E4F-A064-00A968FAE3F2}" type="sibTrans" cxnId="{CBEAA490-82AD-4B5C-A5A8-3F6AF169771D}">
      <dgm:prSet/>
      <dgm:spPr/>
      <dgm:t>
        <a:bodyPr/>
        <a:lstStyle/>
        <a:p>
          <a:endParaRPr lang="en-US"/>
        </a:p>
      </dgm:t>
    </dgm:pt>
    <dgm:pt modelId="{F76F728B-9DEC-435D-9D3E-5200B1A08216}">
      <dgm:prSet/>
      <dgm:spPr/>
      <dgm:t>
        <a:bodyPr/>
        <a:lstStyle/>
        <a:p>
          <a:r>
            <a:rPr lang="en-US" b="1" dirty="0"/>
            <a:t>Key Findings: </a:t>
          </a:r>
          <a:r>
            <a:rPr lang="en-US" b="0" dirty="0"/>
            <a:t>A statistically significant model was created to explain the variation in the dependent variable. (R-square = 0.7218)
Horsepower has a negative relationship with the dependent variable. (Coefficient = -83.9557, p-value = 0.0392)
Curb weight has a positive relationship with the dependent variable. (Coefficient = 4.7039, p-value = 0.0032)
The interaction between horsepower and curb weight is statistically significant, suggesting a moderation effect. (Coefficient = 0.0468, p-value = 0.0006)</a:t>
          </a:r>
        </a:p>
      </dgm:t>
    </dgm:pt>
    <dgm:pt modelId="{61F6230A-77D9-497B-A998-CF6D1AFBE01C}" type="parTrans" cxnId="{A1750F5B-5061-4C74-83A3-21698B70027B}">
      <dgm:prSet/>
      <dgm:spPr/>
      <dgm:t>
        <a:bodyPr/>
        <a:lstStyle/>
        <a:p>
          <a:endParaRPr lang="en-US"/>
        </a:p>
      </dgm:t>
    </dgm:pt>
    <dgm:pt modelId="{73CA7699-0AFA-4855-AAC0-4E21C47C8ABB}" type="sibTrans" cxnId="{A1750F5B-5061-4C74-83A3-21698B70027B}">
      <dgm:prSet/>
      <dgm:spPr/>
      <dgm:t>
        <a:bodyPr/>
        <a:lstStyle/>
        <a:p>
          <a:endParaRPr lang="en-US"/>
        </a:p>
      </dgm:t>
    </dgm:pt>
    <dgm:pt modelId="{BF70EBF9-7138-4F9E-BD88-9B18EAEB59D3}" type="pres">
      <dgm:prSet presAssocID="{F04BEF8A-4AD6-4EBC-B77B-54A4F71E1EA4}" presName="root" presStyleCnt="0">
        <dgm:presLayoutVars>
          <dgm:dir/>
          <dgm:resizeHandles val="exact"/>
        </dgm:presLayoutVars>
      </dgm:prSet>
      <dgm:spPr/>
    </dgm:pt>
    <dgm:pt modelId="{F308AFFC-7F08-4ACD-89F9-7513CD51A0B6}" type="pres">
      <dgm:prSet presAssocID="{DEEEABE7-78AB-47FF-94AB-B6309146EF8D}" presName="compNode" presStyleCnt="0"/>
      <dgm:spPr/>
    </dgm:pt>
    <dgm:pt modelId="{5353516B-8A0C-4B34-ABB7-303EB9EBE773}" type="pres">
      <dgm:prSet presAssocID="{DEEEABE7-78AB-47FF-94AB-B6309146EF8D}" presName="bgRect" presStyleLbl="bgShp" presStyleIdx="0" presStyleCnt="3" custLinFactNeighborX="-1678" custLinFactNeighborY="794"/>
      <dgm:spPr/>
    </dgm:pt>
    <dgm:pt modelId="{D924EDD6-C7DA-4A1E-BF37-9B1BAC78FF78}" type="pres">
      <dgm:prSet presAssocID="{DEEEABE7-78AB-47FF-94AB-B6309146EF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2EFA109-F82D-473E-9796-454EAAB80CE9}" type="pres">
      <dgm:prSet presAssocID="{DEEEABE7-78AB-47FF-94AB-B6309146EF8D}" presName="spaceRect" presStyleCnt="0"/>
      <dgm:spPr/>
    </dgm:pt>
    <dgm:pt modelId="{BD634052-B34F-41B2-8259-451829E8969D}" type="pres">
      <dgm:prSet presAssocID="{DEEEABE7-78AB-47FF-94AB-B6309146EF8D}" presName="parTx" presStyleLbl="revTx" presStyleIdx="0" presStyleCnt="3">
        <dgm:presLayoutVars>
          <dgm:chMax val="0"/>
          <dgm:chPref val="0"/>
        </dgm:presLayoutVars>
      </dgm:prSet>
      <dgm:spPr/>
    </dgm:pt>
    <dgm:pt modelId="{0DDB37CF-BECD-4FCE-BCD9-08221111A036}" type="pres">
      <dgm:prSet presAssocID="{AFC3D1CA-C473-4E8A-A658-B64A69ECC5A7}" presName="sibTrans" presStyleCnt="0"/>
      <dgm:spPr/>
    </dgm:pt>
    <dgm:pt modelId="{7173F109-39F5-4B2A-96D8-9AF4E3F38D1B}" type="pres">
      <dgm:prSet presAssocID="{AFCC23AC-4C79-4EE4-B71F-C6F57D14348B}" presName="compNode" presStyleCnt="0"/>
      <dgm:spPr/>
    </dgm:pt>
    <dgm:pt modelId="{4B83EA52-3631-440C-9964-8A621F1168C2}" type="pres">
      <dgm:prSet presAssocID="{AFCC23AC-4C79-4EE4-B71F-C6F57D14348B}" presName="bgRect" presStyleLbl="bgShp" presStyleIdx="1" presStyleCnt="3"/>
      <dgm:spPr/>
    </dgm:pt>
    <dgm:pt modelId="{BF857D09-7002-41B2-990A-16E46A85243B}" type="pres">
      <dgm:prSet presAssocID="{AFCC23AC-4C79-4EE4-B71F-C6F57D1434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11707F9-42D5-4A18-A27C-823503853562}" type="pres">
      <dgm:prSet presAssocID="{AFCC23AC-4C79-4EE4-B71F-C6F57D14348B}" presName="spaceRect" presStyleCnt="0"/>
      <dgm:spPr/>
    </dgm:pt>
    <dgm:pt modelId="{E82DF456-D3EB-4F95-B7C8-F8D6015BBE51}" type="pres">
      <dgm:prSet presAssocID="{AFCC23AC-4C79-4EE4-B71F-C6F57D14348B}" presName="parTx" presStyleLbl="revTx" presStyleIdx="1" presStyleCnt="3">
        <dgm:presLayoutVars>
          <dgm:chMax val="0"/>
          <dgm:chPref val="0"/>
        </dgm:presLayoutVars>
      </dgm:prSet>
      <dgm:spPr/>
    </dgm:pt>
    <dgm:pt modelId="{8E4FEBFF-CBBD-448A-9AA9-6D818D26A01B}" type="pres">
      <dgm:prSet presAssocID="{93937EF8-6F5B-4E4F-A064-00A968FAE3F2}" presName="sibTrans" presStyleCnt="0"/>
      <dgm:spPr/>
    </dgm:pt>
    <dgm:pt modelId="{754E02F7-BC4D-44F9-95AB-EB58BD5AE99B}" type="pres">
      <dgm:prSet presAssocID="{F76F728B-9DEC-435D-9D3E-5200B1A08216}" presName="compNode" presStyleCnt="0"/>
      <dgm:spPr/>
    </dgm:pt>
    <dgm:pt modelId="{6D9C9848-5713-4CDE-91F0-1DBF7D95849D}" type="pres">
      <dgm:prSet presAssocID="{F76F728B-9DEC-435D-9D3E-5200B1A08216}" presName="bgRect" presStyleLbl="bgShp" presStyleIdx="2" presStyleCnt="3"/>
      <dgm:spPr/>
    </dgm:pt>
    <dgm:pt modelId="{E95921CD-EBE3-48EF-BC5E-24FB52EFCCCB}" type="pres">
      <dgm:prSet presAssocID="{F76F728B-9DEC-435D-9D3E-5200B1A082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DEA4656-EF8F-4771-B507-B3BC3DD53FD8}" type="pres">
      <dgm:prSet presAssocID="{F76F728B-9DEC-435D-9D3E-5200B1A08216}" presName="spaceRect" presStyleCnt="0"/>
      <dgm:spPr/>
    </dgm:pt>
    <dgm:pt modelId="{82C70BAA-332E-4FFA-957D-B6F5FE4B267B}" type="pres">
      <dgm:prSet presAssocID="{F76F728B-9DEC-435D-9D3E-5200B1A082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E71D35-4CAE-A742-9A9F-45A01128F9B1}" type="presOf" srcId="{AFCC23AC-4C79-4EE4-B71F-C6F57D14348B}" destId="{E82DF456-D3EB-4F95-B7C8-F8D6015BBE51}" srcOrd="0" destOrd="0" presId="urn:microsoft.com/office/officeart/2018/2/layout/IconVerticalSolidList"/>
    <dgm:cxn modelId="{A1750F5B-5061-4C74-83A3-21698B70027B}" srcId="{F04BEF8A-4AD6-4EBC-B77B-54A4F71E1EA4}" destId="{F76F728B-9DEC-435D-9D3E-5200B1A08216}" srcOrd="2" destOrd="0" parTransId="{61F6230A-77D9-497B-A998-CF6D1AFBE01C}" sibTransId="{73CA7699-0AFA-4855-AAC0-4E21C47C8ABB}"/>
    <dgm:cxn modelId="{695FBC5D-116B-4AC1-8120-78254B890A20}" srcId="{F04BEF8A-4AD6-4EBC-B77B-54A4F71E1EA4}" destId="{DEEEABE7-78AB-47FF-94AB-B6309146EF8D}" srcOrd="0" destOrd="0" parTransId="{5143C3DB-9AA4-4C00-9784-B9D9683C5FBA}" sibTransId="{AFC3D1CA-C473-4E8A-A658-B64A69ECC5A7}"/>
    <dgm:cxn modelId="{00AF0245-42AF-7243-801C-E10AC76CC7AE}" type="presOf" srcId="{F04BEF8A-4AD6-4EBC-B77B-54A4F71E1EA4}" destId="{BF70EBF9-7138-4F9E-BD88-9B18EAEB59D3}" srcOrd="0" destOrd="0" presId="urn:microsoft.com/office/officeart/2018/2/layout/IconVerticalSolidList"/>
    <dgm:cxn modelId="{CBEAA490-82AD-4B5C-A5A8-3F6AF169771D}" srcId="{F04BEF8A-4AD6-4EBC-B77B-54A4F71E1EA4}" destId="{AFCC23AC-4C79-4EE4-B71F-C6F57D14348B}" srcOrd="1" destOrd="0" parTransId="{4A99B66F-A4E7-462D-9034-6719229FA76A}" sibTransId="{93937EF8-6F5B-4E4F-A064-00A968FAE3F2}"/>
    <dgm:cxn modelId="{EE35019C-3BE3-1744-A878-F943721C7C96}" type="presOf" srcId="{F76F728B-9DEC-435D-9D3E-5200B1A08216}" destId="{82C70BAA-332E-4FFA-957D-B6F5FE4B267B}" srcOrd="0" destOrd="0" presId="urn:microsoft.com/office/officeart/2018/2/layout/IconVerticalSolidList"/>
    <dgm:cxn modelId="{E809F6D0-EF81-B34A-B45F-3EE8DB6E47BB}" type="presOf" srcId="{DEEEABE7-78AB-47FF-94AB-B6309146EF8D}" destId="{BD634052-B34F-41B2-8259-451829E8969D}" srcOrd="0" destOrd="0" presId="urn:microsoft.com/office/officeart/2018/2/layout/IconVerticalSolidList"/>
    <dgm:cxn modelId="{E27C03ED-A0A1-514A-9CBC-D35D9D750307}" type="presParOf" srcId="{BF70EBF9-7138-4F9E-BD88-9B18EAEB59D3}" destId="{F308AFFC-7F08-4ACD-89F9-7513CD51A0B6}" srcOrd="0" destOrd="0" presId="urn:microsoft.com/office/officeart/2018/2/layout/IconVerticalSolidList"/>
    <dgm:cxn modelId="{41DBC55D-51F0-6644-8639-9E7568242326}" type="presParOf" srcId="{F308AFFC-7F08-4ACD-89F9-7513CD51A0B6}" destId="{5353516B-8A0C-4B34-ABB7-303EB9EBE773}" srcOrd="0" destOrd="0" presId="urn:microsoft.com/office/officeart/2018/2/layout/IconVerticalSolidList"/>
    <dgm:cxn modelId="{FDADF3AE-7EDE-D646-BE19-F0B8C9B54808}" type="presParOf" srcId="{F308AFFC-7F08-4ACD-89F9-7513CD51A0B6}" destId="{D924EDD6-C7DA-4A1E-BF37-9B1BAC78FF78}" srcOrd="1" destOrd="0" presId="urn:microsoft.com/office/officeart/2018/2/layout/IconVerticalSolidList"/>
    <dgm:cxn modelId="{BCF05D92-977C-C948-BF81-182ABFCE9D88}" type="presParOf" srcId="{F308AFFC-7F08-4ACD-89F9-7513CD51A0B6}" destId="{F2EFA109-F82D-473E-9796-454EAAB80CE9}" srcOrd="2" destOrd="0" presId="urn:microsoft.com/office/officeart/2018/2/layout/IconVerticalSolidList"/>
    <dgm:cxn modelId="{530E7FE5-7C09-314A-B733-9E714C180910}" type="presParOf" srcId="{F308AFFC-7F08-4ACD-89F9-7513CD51A0B6}" destId="{BD634052-B34F-41B2-8259-451829E8969D}" srcOrd="3" destOrd="0" presId="urn:microsoft.com/office/officeart/2018/2/layout/IconVerticalSolidList"/>
    <dgm:cxn modelId="{687C8D64-8252-1142-B47E-259665969E85}" type="presParOf" srcId="{BF70EBF9-7138-4F9E-BD88-9B18EAEB59D3}" destId="{0DDB37CF-BECD-4FCE-BCD9-08221111A036}" srcOrd="1" destOrd="0" presId="urn:microsoft.com/office/officeart/2018/2/layout/IconVerticalSolidList"/>
    <dgm:cxn modelId="{638662B3-9BF0-A545-B4C4-DBF46C8D9EF2}" type="presParOf" srcId="{BF70EBF9-7138-4F9E-BD88-9B18EAEB59D3}" destId="{7173F109-39F5-4B2A-96D8-9AF4E3F38D1B}" srcOrd="2" destOrd="0" presId="urn:microsoft.com/office/officeart/2018/2/layout/IconVerticalSolidList"/>
    <dgm:cxn modelId="{A4B4EB26-55A3-7340-AA5A-B01BA2BC2C23}" type="presParOf" srcId="{7173F109-39F5-4B2A-96D8-9AF4E3F38D1B}" destId="{4B83EA52-3631-440C-9964-8A621F1168C2}" srcOrd="0" destOrd="0" presId="urn:microsoft.com/office/officeart/2018/2/layout/IconVerticalSolidList"/>
    <dgm:cxn modelId="{86F98935-36E3-4340-ADB9-E751B7983A2A}" type="presParOf" srcId="{7173F109-39F5-4B2A-96D8-9AF4E3F38D1B}" destId="{BF857D09-7002-41B2-990A-16E46A85243B}" srcOrd="1" destOrd="0" presId="urn:microsoft.com/office/officeart/2018/2/layout/IconVerticalSolidList"/>
    <dgm:cxn modelId="{28D6C3B3-2EFF-4D4A-8EC1-9B272B0F29C7}" type="presParOf" srcId="{7173F109-39F5-4B2A-96D8-9AF4E3F38D1B}" destId="{111707F9-42D5-4A18-A27C-823503853562}" srcOrd="2" destOrd="0" presId="urn:microsoft.com/office/officeart/2018/2/layout/IconVerticalSolidList"/>
    <dgm:cxn modelId="{0F1E2A15-0348-A145-8893-1E2675E6040A}" type="presParOf" srcId="{7173F109-39F5-4B2A-96D8-9AF4E3F38D1B}" destId="{E82DF456-D3EB-4F95-B7C8-F8D6015BBE51}" srcOrd="3" destOrd="0" presId="urn:microsoft.com/office/officeart/2018/2/layout/IconVerticalSolidList"/>
    <dgm:cxn modelId="{2AC9BB4A-2B76-B342-BD44-2C1C131603BC}" type="presParOf" srcId="{BF70EBF9-7138-4F9E-BD88-9B18EAEB59D3}" destId="{8E4FEBFF-CBBD-448A-9AA9-6D818D26A01B}" srcOrd="3" destOrd="0" presId="urn:microsoft.com/office/officeart/2018/2/layout/IconVerticalSolidList"/>
    <dgm:cxn modelId="{1C6A7B77-8444-C14F-A8E5-421D04471A14}" type="presParOf" srcId="{BF70EBF9-7138-4F9E-BD88-9B18EAEB59D3}" destId="{754E02F7-BC4D-44F9-95AB-EB58BD5AE99B}" srcOrd="4" destOrd="0" presId="urn:microsoft.com/office/officeart/2018/2/layout/IconVerticalSolidList"/>
    <dgm:cxn modelId="{65EAF478-3A97-FB4B-97D0-223072B12A00}" type="presParOf" srcId="{754E02F7-BC4D-44F9-95AB-EB58BD5AE99B}" destId="{6D9C9848-5713-4CDE-91F0-1DBF7D95849D}" srcOrd="0" destOrd="0" presId="urn:microsoft.com/office/officeart/2018/2/layout/IconVerticalSolidList"/>
    <dgm:cxn modelId="{9E7EDE29-910C-3747-A165-A35DA2EF6EE5}" type="presParOf" srcId="{754E02F7-BC4D-44F9-95AB-EB58BD5AE99B}" destId="{E95921CD-EBE3-48EF-BC5E-24FB52EFCCCB}" srcOrd="1" destOrd="0" presId="urn:microsoft.com/office/officeart/2018/2/layout/IconVerticalSolidList"/>
    <dgm:cxn modelId="{CA86A031-4585-6B46-B954-E1CED181E564}" type="presParOf" srcId="{754E02F7-BC4D-44F9-95AB-EB58BD5AE99B}" destId="{8DEA4656-EF8F-4771-B507-B3BC3DD53FD8}" srcOrd="2" destOrd="0" presId="urn:microsoft.com/office/officeart/2018/2/layout/IconVerticalSolidList"/>
    <dgm:cxn modelId="{4ADA4199-3C86-4B4E-87B1-8B411ADC25D5}" type="presParOf" srcId="{754E02F7-BC4D-44F9-95AB-EB58BD5AE99B}" destId="{82C70BAA-332E-4FFA-957D-B6F5FE4B26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31D41E-5E2A-49A3-AD7B-33F5F679BB2E}">
      <dsp:nvSpPr>
        <dsp:cNvPr id="0" name=""/>
        <dsp:cNvSpPr/>
      </dsp:nvSpPr>
      <dsp:spPr>
        <a:xfrm>
          <a:off x="0" y="2391"/>
          <a:ext cx="10972800" cy="122374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3C768-BD04-40FA-A4CB-A2DE57FA2119}">
      <dsp:nvSpPr>
        <dsp:cNvPr id="0" name=""/>
        <dsp:cNvSpPr/>
      </dsp:nvSpPr>
      <dsp:spPr>
        <a:xfrm>
          <a:off x="370181" y="277733"/>
          <a:ext cx="673715" cy="6730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ABD40-9CC2-4093-AAC5-9AB8AA47A109}">
      <dsp:nvSpPr>
        <dsp:cNvPr id="0" name=""/>
        <dsp:cNvSpPr/>
      </dsp:nvSpPr>
      <dsp:spPr>
        <a:xfrm>
          <a:off x="1414078" y="2391"/>
          <a:ext cx="9371015" cy="1224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639" tIns="129639" rIns="129639" bIns="1296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Objective: </a:t>
          </a:r>
          <a:r>
            <a:rPr lang="en-US" sz="1400" kern="1200"/>
            <a:t>To determine whether a car body style has a statistically significant impact on the highway mileage.</a:t>
          </a:r>
        </a:p>
      </dsp:txBody>
      <dsp:txXfrm>
        <a:off x="1414078" y="2391"/>
        <a:ext cx="9371015" cy="1224936"/>
      </dsp:txXfrm>
    </dsp:sp>
    <dsp:sp modelId="{6FCD46E9-27DD-441D-B023-632CA364DFD5}">
      <dsp:nvSpPr>
        <dsp:cNvPr id="0" name=""/>
        <dsp:cNvSpPr/>
      </dsp:nvSpPr>
      <dsp:spPr>
        <a:xfrm>
          <a:off x="0" y="1472316"/>
          <a:ext cx="10972800" cy="122374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9DDBB-F012-47D8-BC6C-F48A9362FFD9}">
      <dsp:nvSpPr>
        <dsp:cNvPr id="0" name=""/>
        <dsp:cNvSpPr/>
      </dsp:nvSpPr>
      <dsp:spPr>
        <a:xfrm>
          <a:off x="370181" y="1747657"/>
          <a:ext cx="673715" cy="6730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900E3-40F5-4085-8B67-D76747BBC283}">
      <dsp:nvSpPr>
        <dsp:cNvPr id="0" name=""/>
        <dsp:cNvSpPr/>
      </dsp:nvSpPr>
      <dsp:spPr>
        <a:xfrm>
          <a:off x="1414078" y="1472316"/>
          <a:ext cx="9371015" cy="1224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639" tIns="129639" rIns="129639" bIns="1296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Analysis Method: </a:t>
          </a:r>
          <a:r>
            <a:rPr lang="en-US" sz="1400" kern="1200"/>
            <a:t>One-way ANOVA Test and pairwise comparisons</a:t>
          </a:r>
        </a:p>
      </dsp:txBody>
      <dsp:txXfrm>
        <a:off x="1414078" y="1472316"/>
        <a:ext cx="9371015" cy="1224936"/>
      </dsp:txXfrm>
    </dsp:sp>
    <dsp:sp modelId="{AEBD05D8-2B2D-4AB8-8E85-E02D0BE2331F}">
      <dsp:nvSpPr>
        <dsp:cNvPr id="0" name=""/>
        <dsp:cNvSpPr/>
      </dsp:nvSpPr>
      <dsp:spPr>
        <a:xfrm>
          <a:off x="0" y="2942240"/>
          <a:ext cx="10972800" cy="122374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1132D-2F86-4062-B89A-35FA08CFEF71}">
      <dsp:nvSpPr>
        <dsp:cNvPr id="0" name=""/>
        <dsp:cNvSpPr/>
      </dsp:nvSpPr>
      <dsp:spPr>
        <a:xfrm>
          <a:off x="370543" y="3217581"/>
          <a:ext cx="673715" cy="6730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A15F1-4E55-491F-8C63-BB207AB8065C}">
      <dsp:nvSpPr>
        <dsp:cNvPr id="0" name=""/>
        <dsp:cNvSpPr/>
      </dsp:nvSpPr>
      <dsp:spPr>
        <a:xfrm>
          <a:off x="1414802" y="2942240"/>
          <a:ext cx="9371015" cy="1224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639" tIns="129639" rIns="129639" bIns="1296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Key Findings</a:t>
          </a:r>
          <a:r>
            <a:rPr lang="en-US" sz="1400" kern="1200" dirty="0"/>
            <a:t>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Statistically significant difference in highway mileage between car body styles (p-value from Welch's ANOVA test &lt; 0.05).
</a:t>
          </a:r>
          <a:r>
            <a:rPr lang="en-US" sz="1400" kern="1200" dirty="0" err="1"/>
            <a:t>Levene's</a:t>
          </a:r>
          <a:r>
            <a:rPr lang="en-US" sz="1400" kern="1200" dirty="0"/>
            <a:t> test suggests homogeneity of variance assumption likely met (p-value &gt; 0.05).
The Car body style does have statistical significance effect on the highway mileage where the Hatchbacks offer the most most fuel efficiency.</a:t>
          </a:r>
        </a:p>
      </dsp:txBody>
      <dsp:txXfrm>
        <a:off x="1414802" y="2942240"/>
        <a:ext cx="9371015" cy="1224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FB7E9-9ED6-4535-A226-894A3610E2B8}">
      <dsp:nvSpPr>
        <dsp:cNvPr id="0" name=""/>
        <dsp:cNvSpPr/>
      </dsp:nvSpPr>
      <dsp:spPr>
        <a:xfrm>
          <a:off x="0" y="1801"/>
          <a:ext cx="11251474" cy="1399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011FF-A84C-4918-B739-B7F9605F0EF5}">
      <dsp:nvSpPr>
        <dsp:cNvPr id="0" name=""/>
        <dsp:cNvSpPr/>
      </dsp:nvSpPr>
      <dsp:spPr>
        <a:xfrm>
          <a:off x="423393" y="316723"/>
          <a:ext cx="769807" cy="769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9BEED-F7D7-4F94-9513-4C07E6527489}">
      <dsp:nvSpPr>
        <dsp:cNvPr id="0" name=""/>
        <dsp:cNvSpPr/>
      </dsp:nvSpPr>
      <dsp:spPr>
        <a:xfrm>
          <a:off x="1616595" y="1801"/>
          <a:ext cx="8859035" cy="1399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30" tIns="148130" rIns="148130" bIns="14813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Objective: </a:t>
          </a:r>
          <a:r>
            <a:rPr lang="en-US" sz="1400" b="0" kern="1200"/>
            <a:t>Estimate highway MPG using the features of the car</a:t>
          </a:r>
          <a:endParaRPr lang="en-US" sz="1400" kern="1200"/>
        </a:p>
      </dsp:txBody>
      <dsp:txXfrm>
        <a:off x="1616595" y="1801"/>
        <a:ext cx="8859035" cy="1399649"/>
      </dsp:txXfrm>
    </dsp:sp>
    <dsp:sp modelId="{668F5462-F3E8-4DD9-81D9-5C6BBBE8C9DC}">
      <dsp:nvSpPr>
        <dsp:cNvPr id="0" name=""/>
        <dsp:cNvSpPr/>
      </dsp:nvSpPr>
      <dsp:spPr>
        <a:xfrm>
          <a:off x="0" y="1571105"/>
          <a:ext cx="11251474" cy="1399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925C3-6822-43DD-B224-F070C297CAFE}">
      <dsp:nvSpPr>
        <dsp:cNvPr id="0" name=""/>
        <dsp:cNvSpPr/>
      </dsp:nvSpPr>
      <dsp:spPr>
        <a:xfrm>
          <a:off x="423393" y="1886026"/>
          <a:ext cx="769807" cy="769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BC082-38A9-4AF2-894E-120DC5AC3912}">
      <dsp:nvSpPr>
        <dsp:cNvPr id="0" name=""/>
        <dsp:cNvSpPr/>
      </dsp:nvSpPr>
      <dsp:spPr>
        <a:xfrm>
          <a:off x="1616595" y="1571105"/>
          <a:ext cx="8859035" cy="1399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30" tIns="148130" rIns="148130" bIns="14813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Analysis Method: </a:t>
          </a:r>
          <a:r>
            <a:rPr lang="en-US" sz="1400" b="0" kern="1200" dirty="0"/>
            <a:t>Multiple regression using Log Transformation</a:t>
          </a:r>
          <a:endParaRPr lang="en-US" sz="1400" kern="1200" dirty="0"/>
        </a:p>
      </dsp:txBody>
      <dsp:txXfrm>
        <a:off x="1616595" y="1571105"/>
        <a:ext cx="8859035" cy="1399649"/>
      </dsp:txXfrm>
    </dsp:sp>
    <dsp:sp modelId="{09635536-A057-48C5-B4F8-F565B48D9A52}">
      <dsp:nvSpPr>
        <dsp:cNvPr id="0" name=""/>
        <dsp:cNvSpPr/>
      </dsp:nvSpPr>
      <dsp:spPr>
        <a:xfrm>
          <a:off x="0" y="3140409"/>
          <a:ext cx="11251474" cy="13996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4DBF4-C591-4B30-BB6B-1FF66A6BE057}">
      <dsp:nvSpPr>
        <dsp:cNvPr id="0" name=""/>
        <dsp:cNvSpPr/>
      </dsp:nvSpPr>
      <dsp:spPr>
        <a:xfrm>
          <a:off x="423393" y="3455330"/>
          <a:ext cx="769807" cy="769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8DED0-E88B-4DE3-8EB5-7735A2251CE6}">
      <dsp:nvSpPr>
        <dsp:cNvPr id="0" name=""/>
        <dsp:cNvSpPr/>
      </dsp:nvSpPr>
      <dsp:spPr>
        <a:xfrm>
          <a:off x="1616595" y="3140409"/>
          <a:ext cx="8859035" cy="1399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30" tIns="148130" rIns="148130" bIns="14813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Key Findings: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Calibri" panose="020F0502020204030204" pitchFamily="34" charset="0"/>
              <a:cs typeface="Calibri" panose="020F0502020204030204" pitchFamily="34" charset="0"/>
            </a:rPr>
            <a:t>L</a:t>
          </a:r>
          <a:r>
            <a:rPr lang="en-US" sz="1400" b="0" kern="1200" dirty="0"/>
            <a:t>arger</a:t>
          </a:r>
          <a:r>
            <a:rPr lang="en-US" sz="1400" kern="1200" dirty="0"/>
            <a:t> engine sizes are associated with higher highway and higher horsepower and curb weight are associated with lower highway MPG.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Relationships are all statistically significant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More powerful and heavier vehicles tend to have lower fuel efficiency.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400" kern="1200" dirty="0"/>
          </a:br>
          <a:r>
            <a:rPr lang="en-US" sz="1400" kern="1200" dirty="0"/>
            <a:t> </a:t>
          </a:r>
        </a:p>
      </dsp:txBody>
      <dsp:txXfrm>
        <a:off x="1616595" y="3140409"/>
        <a:ext cx="8859035" cy="13996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3516B-8A0C-4B34-ABB7-303EB9EBE773}">
      <dsp:nvSpPr>
        <dsp:cNvPr id="0" name=""/>
        <dsp:cNvSpPr/>
      </dsp:nvSpPr>
      <dsp:spPr>
        <a:xfrm>
          <a:off x="0" y="2731"/>
          <a:ext cx="11160034" cy="123874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4EDD6-C7DA-4A1E-BF37-9B1BAC78FF78}">
      <dsp:nvSpPr>
        <dsp:cNvPr id="0" name=""/>
        <dsp:cNvSpPr/>
      </dsp:nvSpPr>
      <dsp:spPr>
        <a:xfrm>
          <a:off x="374719" y="281448"/>
          <a:ext cx="681973" cy="6813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34052-B34F-41B2-8259-451829E8969D}">
      <dsp:nvSpPr>
        <dsp:cNvPr id="0" name=""/>
        <dsp:cNvSpPr/>
      </dsp:nvSpPr>
      <dsp:spPr>
        <a:xfrm>
          <a:off x="1431412" y="2731"/>
          <a:ext cx="9706577" cy="1277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97" tIns="135197" rIns="135197" bIns="13519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Objective: </a:t>
          </a:r>
          <a:r>
            <a:rPr lang="en-US" sz="1400" kern="1200"/>
            <a:t>Determine car costs based on features</a:t>
          </a:r>
        </a:p>
      </dsp:txBody>
      <dsp:txXfrm>
        <a:off x="1431412" y="2731"/>
        <a:ext cx="9706577" cy="1277452"/>
      </dsp:txXfrm>
    </dsp:sp>
    <dsp:sp modelId="{4B83EA52-3631-440C-9964-8A621F1168C2}">
      <dsp:nvSpPr>
        <dsp:cNvPr id="0" name=""/>
        <dsp:cNvSpPr/>
      </dsp:nvSpPr>
      <dsp:spPr>
        <a:xfrm>
          <a:off x="0" y="1599547"/>
          <a:ext cx="11160034" cy="123874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57D09-7002-41B2-990A-16E46A85243B}">
      <dsp:nvSpPr>
        <dsp:cNvPr id="0" name=""/>
        <dsp:cNvSpPr/>
      </dsp:nvSpPr>
      <dsp:spPr>
        <a:xfrm>
          <a:off x="374719" y="1878264"/>
          <a:ext cx="681973" cy="6813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DF456-D3EB-4F95-B7C8-F8D6015BBE51}">
      <dsp:nvSpPr>
        <dsp:cNvPr id="0" name=""/>
        <dsp:cNvSpPr/>
      </dsp:nvSpPr>
      <dsp:spPr>
        <a:xfrm>
          <a:off x="1431412" y="1599547"/>
          <a:ext cx="9706577" cy="1277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97" tIns="135197" rIns="135197" bIns="13519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Analysis Method: </a:t>
          </a:r>
          <a:r>
            <a:rPr lang="en-US" sz="1400" kern="1200" dirty="0"/>
            <a:t>Multiple regression</a:t>
          </a:r>
        </a:p>
      </dsp:txBody>
      <dsp:txXfrm>
        <a:off x="1431412" y="1599547"/>
        <a:ext cx="9706577" cy="1277452"/>
      </dsp:txXfrm>
    </dsp:sp>
    <dsp:sp modelId="{6D9C9848-5713-4CDE-91F0-1DBF7D95849D}">
      <dsp:nvSpPr>
        <dsp:cNvPr id="0" name=""/>
        <dsp:cNvSpPr/>
      </dsp:nvSpPr>
      <dsp:spPr>
        <a:xfrm>
          <a:off x="0" y="3196362"/>
          <a:ext cx="11160034" cy="123874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921CD-EBE3-48EF-BC5E-24FB52EFCCCB}">
      <dsp:nvSpPr>
        <dsp:cNvPr id="0" name=""/>
        <dsp:cNvSpPr/>
      </dsp:nvSpPr>
      <dsp:spPr>
        <a:xfrm>
          <a:off x="375085" y="3475079"/>
          <a:ext cx="681973" cy="6813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70BAA-332E-4FFA-957D-B6F5FE4B267B}">
      <dsp:nvSpPr>
        <dsp:cNvPr id="0" name=""/>
        <dsp:cNvSpPr/>
      </dsp:nvSpPr>
      <dsp:spPr>
        <a:xfrm>
          <a:off x="1432145" y="3196362"/>
          <a:ext cx="9683134" cy="1277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97" tIns="135197" rIns="135197" bIns="13519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Key Findings: </a:t>
          </a:r>
          <a:r>
            <a:rPr lang="en-US" sz="1400" b="0" kern="1200" dirty="0"/>
            <a:t>The model accounts for 75.11% of the range in car pricing.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Higher horsepower and larger engine sizes are correlated with higher costs.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In general, gas-powered cars are less expensive than the reference class.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There are statistically strong correlations between engine size, horsepower, and fuel type (gas).</a:t>
          </a:r>
        </a:p>
      </dsp:txBody>
      <dsp:txXfrm>
        <a:off x="1432145" y="3196362"/>
        <a:ext cx="9683134" cy="1277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3516B-8A0C-4B34-ABB7-303EB9EBE773}">
      <dsp:nvSpPr>
        <dsp:cNvPr id="0" name=""/>
        <dsp:cNvSpPr/>
      </dsp:nvSpPr>
      <dsp:spPr>
        <a:xfrm>
          <a:off x="0" y="11268"/>
          <a:ext cx="11160034" cy="112677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4EDD6-C7DA-4A1E-BF37-9B1BAC78FF78}">
      <dsp:nvSpPr>
        <dsp:cNvPr id="0" name=""/>
        <dsp:cNvSpPr/>
      </dsp:nvSpPr>
      <dsp:spPr>
        <a:xfrm>
          <a:off x="340850" y="255847"/>
          <a:ext cx="620334" cy="6197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34052-B34F-41B2-8259-451829E8969D}">
      <dsp:nvSpPr>
        <dsp:cNvPr id="0" name=""/>
        <dsp:cNvSpPr/>
      </dsp:nvSpPr>
      <dsp:spPr>
        <a:xfrm>
          <a:off x="1302035" y="2322"/>
          <a:ext cx="9623625" cy="1302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84" tIns="137884" rIns="137884" bIns="13788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Objective: </a:t>
          </a:r>
          <a:r>
            <a:rPr lang="en-US" sz="1400" kern="1200" dirty="0"/>
            <a:t>Determine if horsepower moderates the relationship between curb weight and price?</a:t>
          </a:r>
        </a:p>
      </dsp:txBody>
      <dsp:txXfrm>
        <a:off x="1302035" y="2322"/>
        <a:ext cx="9623625" cy="1302837"/>
      </dsp:txXfrm>
    </dsp:sp>
    <dsp:sp modelId="{4B83EA52-3631-440C-9964-8A621F1168C2}">
      <dsp:nvSpPr>
        <dsp:cNvPr id="0" name=""/>
        <dsp:cNvSpPr/>
      </dsp:nvSpPr>
      <dsp:spPr>
        <a:xfrm>
          <a:off x="0" y="1586854"/>
          <a:ext cx="11160034" cy="112677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57D09-7002-41B2-990A-16E46A85243B}">
      <dsp:nvSpPr>
        <dsp:cNvPr id="0" name=""/>
        <dsp:cNvSpPr/>
      </dsp:nvSpPr>
      <dsp:spPr>
        <a:xfrm>
          <a:off x="340850" y="1840379"/>
          <a:ext cx="620334" cy="6197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DF456-D3EB-4F95-B7C8-F8D6015BBE51}">
      <dsp:nvSpPr>
        <dsp:cNvPr id="0" name=""/>
        <dsp:cNvSpPr/>
      </dsp:nvSpPr>
      <dsp:spPr>
        <a:xfrm>
          <a:off x="1302035" y="1586854"/>
          <a:ext cx="9623625" cy="1302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84" tIns="137884" rIns="137884" bIns="13788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Analysis Method: </a:t>
          </a:r>
          <a:r>
            <a:rPr lang="en-US" sz="1400" kern="1200" dirty="0"/>
            <a:t>Moderation Analysis</a:t>
          </a:r>
        </a:p>
      </dsp:txBody>
      <dsp:txXfrm>
        <a:off x="1302035" y="1586854"/>
        <a:ext cx="9623625" cy="1302837"/>
      </dsp:txXfrm>
    </dsp:sp>
    <dsp:sp modelId="{6D9C9848-5713-4CDE-91F0-1DBF7D95849D}">
      <dsp:nvSpPr>
        <dsp:cNvPr id="0" name=""/>
        <dsp:cNvSpPr/>
      </dsp:nvSpPr>
      <dsp:spPr>
        <a:xfrm>
          <a:off x="0" y="3171386"/>
          <a:ext cx="11160034" cy="1126778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921CD-EBE3-48EF-BC5E-24FB52EFCCCB}">
      <dsp:nvSpPr>
        <dsp:cNvPr id="0" name=""/>
        <dsp:cNvSpPr/>
      </dsp:nvSpPr>
      <dsp:spPr>
        <a:xfrm>
          <a:off x="341183" y="3424912"/>
          <a:ext cx="620334" cy="6197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70BAA-332E-4FFA-957D-B6F5FE4B267B}">
      <dsp:nvSpPr>
        <dsp:cNvPr id="0" name=""/>
        <dsp:cNvSpPr/>
      </dsp:nvSpPr>
      <dsp:spPr>
        <a:xfrm>
          <a:off x="1302701" y="3171386"/>
          <a:ext cx="9623625" cy="1302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84" tIns="137884" rIns="137884" bIns="13788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Key Findings: </a:t>
          </a:r>
          <a:r>
            <a:rPr lang="en-US" sz="1400" b="0" kern="1200" dirty="0"/>
            <a:t>A statistically significant model was created to explain the variation in the dependent variable. (R-square = 0.7218)
Horsepower has a negative relationship with the dependent variable. (Coefficient = -83.9557, p-value = 0.0392)
Curb weight has a positive relationship with the dependent variable. (Coefficient = 4.7039, p-value = 0.0032)
The interaction between horsepower and curb weight is statistically significant, suggesting a moderation effect. (Coefficient = 0.0468, p-value = 0.0006)</a:t>
          </a:r>
        </a:p>
      </dsp:txBody>
      <dsp:txXfrm>
        <a:off x="1302701" y="3171386"/>
        <a:ext cx="9623625" cy="1302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2C3F9-87B1-6D4C-96B2-9BAE26416517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F039A-E759-FE4C-A0BD-D1288E710F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49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C1EF3-9AD7-463E-A075-3A3238E1B422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FD7D-D9F0-46CE-B294-F7A1C9F6C7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0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2FD7D-D9F0-46CE-B294-F7A1C9F6C7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83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2FD7D-D9F0-46CE-B294-F7A1C9F6C76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58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2FD7D-D9F0-46CE-B294-F7A1C9F6C76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68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2FD7D-D9F0-46CE-B294-F7A1C9F6C76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2FD7D-D9F0-46CE-B294-F7A1C9F6C7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6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2FD7D-D9F0-46CE-B294-F7A1C9F6C76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2FD7D-D9F0-46CE-B294-F7A1C9F6C76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2FD7D-D9F0-46CE-B294-F7A1C9F6C76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5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2FD7D-D9F0-46CE-B294-F7A1C9F6C76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5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2FD7D-D9F0-46CE-B294-F7A1C9F6C76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65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2FD7D-D9F0-46CE-B294-F7A1C9F6C76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05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02FD7D-D9F0-46CE-B294-F7A1C9F6C76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7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EBA625-93EE-4DEB-BD95-E3C02C6883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7134" y="374138"/>
            <a:ext cx="845083" cy="108890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079105" y="566928"/>
            <a:ext cx="8518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OMIS 673: </a:t>
            </a:r>
            <a:r>
              <a:rPr lang="en-US" sz="2400" dirty="0"/>
              <a:t>Business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4297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112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16821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168211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2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19156" y="5769770"/>
            <a:ext cx="11248403" cy="9429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16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235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800" b="1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00063" y="1471614"/>
            <a:ext cx="10777537" cy="241458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 of Automobile Data</a:t>
            </a:r>
            <a:br>
              <a:rPr lang="en-US" dirty="0"/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:Prof.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Xinyan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Cao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50F6F73-26D8-40D6-B573-DE9599E82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633786"/>
            <a:ext cx="8534400" cy="1752600"/>
          </a:xfrm>
        </p:spPr>
        <p:txBody>
          <a:bodyPr>
            <a:normAutofit fontScale="92500" lnSpcReduction="10000"/>
          </a:bodyPr>
          <a:lstStyle/>
          <a:p>
            <a:pPr lvl="8" algn="l"/>
            <a:r>
              <a:rPr lang="en-US" sz="1800" b="1" dirty="0">
                <a:solidFill>
                  <a:schemeClr val="tx1"/>
                </a:solidFill>
              </a:rPr>
              <a:t>      Group: 5</a:t>
            </a:r>
          </a:p>
          <a:p>
            <a:pPr lvl="8" algn="l"/>
            <a:endParaRPr lang="en-US" sz="1800" b="1" dirty="0">
              <a:solidFill>
                <a:schemeClr val="tx1"/>
              </a:solidFill>
            </a:endParaRPr>
          </a:p>
          <a:p>
            <a:pPr lvl="5" algn="l"/>
            <a:r>
              <a:rPr lang="en-US" sz="1800" b="1" dirty="0">
                <a:solidFill>
                  <a:schemeClr val="tx1"/>
                </a:solidFill>
              </a:rPr>
              <a:t>Lakshmi Suma </a:t>
            </a:r>
            <a:r>
              <a:rPr lang="en-US" sz="1800" b="1" dirty="0" err="1">
                <a:solidFill>
                  <a:schemeClr val="tx1"/>
                </a:solidFill>
              </a:rPr>
              <a:t>Latha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Gandham</a:t>
            </a:r>
            <a:r>
              <a:rPr lang="en-US" sz="1800" b="1" dirty="0">
                <a:solidFill>
                  <a:schemeClr val="tx1"/>
                </a:solidFill>
              </a:rPr>
              <a:t> - Z1983150</a:t>
            </a:r>
          </a:p>
          <a:p>
            <a:pPr lvl="5" algn="l"/>
            <a:r>
              <a:rPr lang="en-US" sz="1800" b="1" dirty="0">
                <a:solidFill>
                  <a:schemeClr val="tx1"/>
                </a:solidFill>
              </a:rPr>
              <a:t>Leela Sai Kiran </a:t>
            </a:r>
            <a:r>
              <a:rPr lang="en-US" sz="1800" b="1" dirty="0" err="1">
                <a:solidFill>
                  <a:schemeClr val="tx1"/>
                </a:solidFill>
              </a:rPr>
              <a:t>Baru</a:t>
            </a:r>
            <a:r>
              <a:rPr lang="en-US" sz="1800" b="1" dirty="0">
                <a:solidFill>
                  <a:schemeClr val="tx1"/>
                </a:solidFill>
              </a:rPr>
              <a:t> - Z1981392</a:t>
            </a:r>
          </a:p>
          <a:p>
            <a:pPr lvl="5" algn="l"/>
            <a:r>
              <a:rPr lang="en-US" sz="1800" b="1" dirty="0" err="1">
                <a:solidFill>
                  <a:schemeClr val="tx1"/>
                </a:solidFill>
              </a:rPr>
              <a:t>Siruvuri</a:t>
            </a:r>
            <a:r>
              <a:rPr lang="en-US" sz="1800" b="1" dirty="0">
                <a:solidFill>
                  <a:schemeClr val="tx1"/>
                </a:solidFill>
              </a:rPr>
              <a:t> Sai Ganesh Varma  - Z2007457</a:t>
            </a:r>
          </a:p>
          <a:p>
            <a:pPr lvl="5" algn="l"/>
            <a:r>
              <a:rPr lang="en-US" sz="1800" b="1" dirty="0">
                <a:solidFill>
                  <a:schemeClr val="tx1"/>
                </a:solidFill>
              </a:rPr>
              <a:t>Hasitha Sharon </a:t>
            </a:r>
            <a:r>
              <a:rPr lang="en-US" sz="1800" b="1" dirty="0" err="1">
                <a:solidFill>
                  <a:schemeClr val="tx1"/>
                </a:solidFill>
              </a:rPr>
              <a:t>Sigatapu</a:t>
            </a:r>
            <a:r>
              <a:rPr lang="en-US" sz="1800" b="1" dirty="0">
                <a:solidFill>
                  <a:schemeClr val="tx1"/>
                </a:solidFill>
              </a:rPr>
              <a:t> – Z1983992</a:t>
            </a:r>
          </a:p>
          <a:p>
            <a:pPr algn="l"/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20900" y="351135"/>
            <a:ext cx="81280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OMIS 645</a:t>
            </a:r>
          </a:p>
        </p:txBody>
      </p:sp>
    </p:spTree>
    <p:extLst>
      <p:ext uri="{BB962C8B-B14F-4D97-AF65-F5344CB8AC3E}">
        <p14:creationId xmlns:p14="http://schemas.microsoft.com/office/powerpoint/2010/main" val="137020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76"/>
    </mc:Choice>
    <mc:Fallback xmlns="">
      <p:transition spd="slow" advTm="602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distribution of residuals&#10;&#10;Description automatically generated">
            <a:extLst>
              <a:ext uri="{FF2B5EF4-FFF2-40B4-BE49-F238E27FC236}">
                <a16:creationId xmlns:a16="http://schemas.microsoft.com/office/drawing/2014/main" id="{2B95F916-D7CC-C66C-9618-5A85C272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350" y="1597236"/>
            <a:ext cx="3775350" cy="3080172"/>
          </a:xfrm>
          <a:prstGeom prst="rect">
            <a:avLst/>
          </a:prstGeom>
        </p:spPr>
      </p:pic>
      <p:pic>
        <p:nvPicPr>
          <p:cNvPr id="5" name="Content Placeholder 4" descr="A graph of blue dots&#10;&#10;Description automatically generated">
            <a:extLst>
              <a:ext uri="{FF2B5EF4-FFF2-40B4-BE49-F238E27FC236}">
                <a16:creationId xmlns:a16="http://schemas.microsoft.com/office/drawing/2014/main" id="{8174A509-2678-43DB-1049-100113E89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597237"/>
            <a:ext cx="4132171" cy="3080173"/>
          </a:xfrm>
          <a:prstGeom prst="rect">
            <a:avLst/>
          </a:prstGeom>
        </p:spPr>
      </p:pic>
      <p:pic>
        <p:nvPicPr>
          <p:cNvPr id="6" name="Picture 5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88A4F808-744C-F580-C31E-6DCA326E3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613" y="1597236"/>
            <a:ext cx="4086388" cy="30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10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B4514A9D-5F11-1941-B6E0-A2904C0B1C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655180" y="5358998"/>
                <a:ext cx="8503534" cy="561111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b="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18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b="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218.15031 + 8.29915 </a:t>
                </a:r>
                <a:r>
                  <a:rPr lang="en-US" sz="1800" b="0" dirty="0" err="1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log_engine</a:t>
                </a:r>
                <a:r>
                  <a:rPr lang="en-US" sz="1800" b="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-size – 12.17607 </a:t>
                </a:r>
                <a:r>
                  <a:rPr lang="en-US" sz="1800" b="0" dirty="0" err="1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log_horsepower</a:t>
                </a:r>
                <a:r>
                  <a:rPr lang="en-US" sz="1800" b="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21.89404 </a:t>
                </a:r>
                <a:r>
                  <a:rPr lang="en-US" sz="1800" b="0" dirty="0" err="1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log_curb</a:t>
                </a:r>
                <a:r>
                  <a:rPr lang="en-US" sz="1800" b="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-weight</a:t>
                </a:r>
                <a:br>
                  <a:rPr lang="en-US" sz="1800" b="0" dirty="0">
                    <a:effectLst/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US" b="0" dirty="0">
                  <a:latin typeface="+mn-lt"/>
                </a:endParaRPr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B4514A9D-5F11-1941-B6E0-A2904C0B1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55180" y="5358998"/>
                <a:ext cx="8503534" cy="561111"/>
              </a:xfrm>
              <a:blipFill>
                <a:blip r:embed="rId2"/>
                <a:stretch>
                  <a:fillRect t="-40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59A0848-0B1A-DDB3-3247-76B9EBBA1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2689" y="719528"/>
            <a:ext cx="4414603" cy="432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0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54BE4DF-2487-CE81-F629-ACA169CC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22" y="143917"/>
            <a:ext cx="3625516" cy="5599253"/>
          </a:xfrm>
          <a:prstGeom prst="rect">
            <a:avLst/>
          </a:prstGeom>
          <a:noFill/>
        </p:spPr>
      </p:pic>
      <p:pic>
        <p:nvPicPr>
          <p:cNvPr id="5" name="Picture 4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FE5C5A65-E437-3DC4-97B9-0348BB172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166" y="1116931"/>
            <a:ext cx="5486400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Analysis 3 - Regression for Price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B5B5E435-5750-C9C9-A9CE-D55113498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747827"/>
              </p:ext>
            </p:extLst>
          </p:nvPr>
        </p:nvGraphicFramePr>
        <p:xfrm>
          <a:off x="609600" y="1293223"/>
          <a:ext cx="11160034" cy="4476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091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EC3FE4-3860-AE99-BCF9-3419DFF02D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13878" y="0"/>
            <a:ext cx="6092965" cy="544430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5848F0-F131-3931-86E8-411275C60B63}"/>
                  </a:ext>
                </a:extLst>
              </p:cNvPr>
              <p:cNvSpPr txBox="1"/>
              <p:nvPr/>
            </p:nvSpPr>
            <p:spPr>
              <a:xfrm>
                <a:off x="3044142" y="5532699"/>
                <a:ext cx="747145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-5432.47753 + 136.55724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engine_size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+ 32.44299 horsepower - 2392.89239 gas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5848F0-F131-3931-86E8-411275C60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142" y="5532699"/>
                <a:ext cx="7471458" cy="376770"/>
              </a:xfrm>
              <a:prstGeom prst="rect">
                <a:avLst/>
              </a:prstGeom>
              <a:blipFill>
                <a:blip r:embed="rId4"/>
                <a:stretch>
                  <a:fillRect b="-213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82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Analysis 4 – Moderation Analysis 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B5B5E435-5750-C9C9-A9CE-D55113498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147522"/>
              </p:ext>
            </p:extLst>
          </p:nvPr>
        </p:nvGraphicFramePr>
        <p:xfrm>
          <a:off x="609600" y="1293223"/>
          <a:ext cx="11160034" cy="4476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124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82E8AB-0273-6C62-D2CB-89157E491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98" y="236591"/>
            <a:ext cx="4031926" cy="463439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522A1DC-5346-412A-F1B9-A1F7C048E7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5066675"/>
                <a:ext cx="10972800" cy="7030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14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14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IN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=−3335.151236 −83.955668 </m:t>
                    </m:r>
                    <m:r>
                      <a:rPr lang="en-IN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h𝑜𝑟𝑠𝑒𝑝𝑜𝑤𝑒𝑟</m:t>
                    </m:r>
                    <m:r>
                      <a:rPr lang="en-IN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+4.703855 </m:t>
                    </m:r>
                    <m:r>
                      <a:rPr lang="en-IN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𝑐𝑢𝑟𝑏𝑤𝑒𝑖𝑔h𝑡</m:t>
                    </m:r>
                    <m:r>
                      <a:rPr lang="en-IN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+0.046792 (</m:t>
                    </m:r>
                    <m:r>
                      <a:rPr lang="en-IN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h𝑜𝑟𝑠𝑒𝑝𝑜𝑤𝑒𝑟</m:t>
                    </m:r>
                    <m:r>
                      <a:rPr lang="en-IN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𝑐𝑢𝑟𝑏𝑤𝑒𝑖𝑔h𝑡</m:t>
                    </m:r>
                    <m:r>
                      <a:rPr lang="en-IN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3522A1DC-5346-412A-F1B9-A1F7C048E7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5066675"/>
                <a:ext cx="10972800" cy="703095"/>
              </a:xfrm>
              <a:blipFill>
                <a:blip r:embed="rId4"/>
                <a:stretch>
                  <a:fillRect l="-56" t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673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41D6CD-4823-DEC4-3575-BA86EFE2D8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1680" y="502170"/>
            <a:ext cx="4174760" cy="5266805"/>
          </a:xfrm>
        </p:spPr>
      </p:pic>
      <p:pic>
        <p:nvPicPr>
          <p:cNvPr id="5" name="Picture 4" descr="A graph showing a line of residuals&#10;&#10;Description automatically generated">
            <a:extLst>
              <a:ext uri="{FF2B5EF4-FFF2-40B4-BE49-F238E27FC236}">
                <a16:creationId xmlns:a16="http://schemas.microsoft.com/office/drawing/2014/main" id="{D0D65B36-CAC1-5308-71EC-19B66A960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712033"/>
            <a:ext cx="5384800" cy="50192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3819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4A4612-417F-04CF-0FAF-E91A30C34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>
                <a:effectLst/>
                <a:latin typeface="Helvetica Neue" panose="02000503000000020004" pitchFamily="2" charset="0"/>
              </a:rPr>
              <a:t>In conclusion, this statistical analysis of automobile data has offered valuable insights into the precise correlations between vehicle characteristics and essential performance metrics.</a:t>
            </a:r>
          </a:p>
          <a:p>
            <a:pPr algn="just"/>
            <a:r>
              <a:rPr lang="en-US" sz="2000" dirty="0">
                <a:effectLst/>
                <a:latin typeface="Helvetica Neue" panose="02000503000000020004" pitchFamily="2" charset="0"/>
              </a:rPr>
              <a:t>Using advanced analytics, we've identified strong connections between engine size, horsepower, curb weight, fuel type, highway miles per gallon, and pricing.</a:t>
            </a:r>
          </a:p>
          <a:p>
            <a:pPr algn="just"/>
            <a:r>
              <a:rPr lang="en-US" sz="2000" dirty="0">
                <a:effectLst/>
                <a:latin typeface="Helvetica Neue" panose="02000503000000020004" pitchFamily="2" charset="0"/>
              </a:rPr>
              <a:t>These findings have broad implications for automakers, allowing them to fine-tune design and pricing strategies to match fuel efficiency and affordability consumer preferences.</a:t>
            </a:r>
          </a:p>
          <a:p>
            <a:pPr algn="just"/>
            <a:r>
              <a:rPr lang="en-US" sz="2000" dirty="0">
                <a:effectLst/>
                <a:latin typeface="Helvetica Neue" panose="02000503000000020004" pitchFamily="2" charset="0"/>
              </a:rPr>
              <a:t>Moreover, consumers can utilize these insights to make informed decisions when choosing vehicles that best match their individual needs and preferences.</a:t>
            </a:r>
          </a:p>
          <a:p>
            <a:pPr algn="just"/>
            <a:endParaRPr lang="en-US" sz="2000" dirty="0">
              <a:effectLst/>
              <a:latin typeface="Helvetica Neue" panose="02000503000000020004" pitchFamily="2" charset="0"/>
            </a:endParaRPr>
          </a:p>
          <a:p>
            <a:pPr algn="just"/>
            <a:endParaRPr lang="en-US" sz="2000" dirty="0">
              <a:effectLst/>
              <a:latin typeface="Helvetica Neue" panose="02000503000000020004" pitchFamily="2" charset="0"/>
            </a:endParaRPr>
          </a:p>
          <a:p>
            <a:pPr algn="just"/>
            <a:endParaRPr lang="en-US" sz="2000" dirty="0">
              <a:effectLst/>
              <a:latin typeface="Helvetica Neue" panose="02000503000000020004" pitchFamily="2" charset="0"/>
            </a:endParaRPr>
          </a:p>
          <a:p>
            <a:pPr algn="just"/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1F0B5F-4293-8D3E-74F7-3594348F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49833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figure with red question marks&#10;&#10;Description automatically generated">
            <a:extLst>
              <a:ext uri="{FF2B5EF4-FFF2-40B4-BE49-F238E27FC236}">
                <a16:creationId xmlns:a16="http://schemas.microsoft.com/office/drawing/2014/main" id="{5B249FA9-9067-7F80-B421-D2BDAAA63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90823" y="774915"/>
            <a:ext cx="5010353" cy="5010353"/>
          </a:xfrm>
          <a:noFill/>
        </p:spPr>
      </p:pic>
    </p:spTree>
    <p:extLst>
      <p:ext uri="{BB962C8B-B14F-4D97-AF65-F5344CB8AC3E}">
        <p14:creationId xmlns:p14="http://schemas.microsoft.com/office/powerpoint/2010/main" val="44392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83785F-E3AE-DE09-2CA9-32D709089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574" y="1924666"/>
            <a:ext cx="10972800" cy="4169569"/>
          </a:xfrm>
        </p:spPr>
        <p:txBody>
          <a:bodyPr>
            <a:normAutofit/>
          </a:bodyPr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About the Dataset </a:t>
            </a:r>
          </a:p>
          <a:p>
            <a:r>
              <a:rPr lang="en-US" sz="2800" dirty="0"/>
              <a:t>Statistical Analysis  </a:t>
            </a:r>
          </a:p>
          <a:p>
            <a:r>
              <a:rPr lang="en-US" sz="2800" dirty="0"/>
              <a:t>Conclusion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D92204-3C9F-F768-0089-8C601675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06916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holding a sign&#10;&#10;Description automatically generated">
            <a:extLst>
              <a:ext uri="{FF2B5EF4-FFF2-40B4-BE49-F238E27FC236}">
                <a16:creationId xmlns:a16="http://schemas.microsoft.com/office/drawing/2014/main" id="{21078440-1182-77BD-7969-B5A8B9823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139" y="1123627"/>
            <a:ext cx="4827721" cy="48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5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Consumer needs and technology improvements are the driving forces behind the continuous evolution of the automobile industry. </a:t>
            </a:r>
          </a:p>
          <a:p>
            <a:pPr algn="just"/>
            <a:r>
              <a:rPr lang="en-US" sz="2400" dirty="0"/>
              <a:t>For manufacturers, dealers, and customers alike, it is essential to comprehend the connections between car attributes and critical performance measures. </a:t>
            </a:r>
          </a:p>
          <a:p>
            <a:pPr algn="just"/>
            <a:r>
              <a:rPr lang="en-US" sz="2400" dirty="0"/>
              <a:t>This study provides a thorough statistical analysis of car data using methods including multiple linear regression models, t-tests, and ANOVA. </a:t>
            </a:r>
          </a:p>
          <a:p>
            <a:pPr algn="just"/>
            <a:r>
              <a:rPr lang="en-US" sz="2400" dirty="0"/>
              <a:t>The objective is to obtain knowledge about variables impacting cost, fuel economy, and other important areas to guide industrial decision-making processes eventually.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8074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6607EE-2096-8CEB-0796-87344D0EE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Dataset Overview: This is a comprehensive collection of automobile information covering various attributes crucial for analysis and modeling.</a:t>
            </a:r>
          </a:p>
          <a:p>
            <a:pPr algn="just"/>
            <a:r>
              <a:rPr lang="en-US" sz="2400" dirty="0"/>
              <a:t>Attributes: key attributes such as make, fuel type, dimensions, engine specifications, and drive configuration, each providing unique insights into automobile characteristics.</a:t>
            </a:r>
          </a:p>
          <a:p>
            <a:pPr algn="just"/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D0392C-B292-D1FE-556A-3E4B6BC1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Dataset </a:t>
            </a:r>
          </a:p>
        </p:txBody>
      </p:sp>
    </p:spTree>
    <p:extLst>
      <p:ext uri="{BB962C8B-B14F-4D97-AF65-F5344CB8AC3E}">
        <p14:creationId xmlns:p14="http://schemas.microsoft.com/office/powerpoint/2010/main" val="254693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8011" y="274638"/>
            <a:ext cx="11164389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Analysis 1 - ANOVA for Body Style and Highway Mileage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BE02CD73-6C39-244A-4494-C6CEB0D17E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78004"/>
              </p:ext>
            </p:extLst>
          </p:nvPr>
        </p:nvGraphicFramePr>
        <p:xfrm>
          <a:off x="609600" y="1600201"/>
          <a:ext cx="10972800" cy="4169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391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CBDAE31-754C-A3AC-238F-B5007FF9E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30" y="114300"/>
            <a:ext cx="6896916" cy="5655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290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0EACD2-B5F8-8C32-FA92-AEACDBF9BA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57" y="658020"/>
            <a:ext cx="5992932" cy="4929187"/>
          </a:xfrm>
          <a:noFill/>
        </p:spPr>
      </p:pic>
      <p:pic>
        <p:nvPicPr>
          <p:cNvPr id="7" name="Picture 6" descr="A screenshot of a table&#10;&#10;Description automatically generated">
            <a:extLst>
              <a:ext uri="{FF2B5EF4-FFF2-40B4-BE49-F238E27FC236}">
                <a16:creationId xmlns:a16="http://schemas.microsoft.com/office/drawing/2014/main" id="{7CE608AE-2F55-9CF4-3DE6-EB1929D9D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128" y="660004"/>
            <a:ext cx="5798343" cy="492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9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Analysis 2 - Regression for Highway MPG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6C0201B8-47E8-671A-710F-FE460CCA6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178772"/>
              </p:ext>
            </p:extLst>
          </p:nvPr>
        </p:nvGraphicFramePr>
        <p:xfrm>
          <a:off x="609599" y="1227909"/>
          <a:ext cx="11251475" cy="4541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613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2C6300-CB01-78E3-FDBD-145013EED3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58864" y="0"/>
            <a:ext cx="5196477" cy="534601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39E1C6-5686-8C5B-9BE3-29C1252A58B0}"/>
                  </a:ext>
                </a:extLst>
              </p:cNvPr>
              <p:cNvSpPr txBox="1"/>
              <p:nvPr/>
            </p:nvSpPr>
            <p:spPr>
              <a:xfrm>
                <a:off x="3217760" y="5474825"/>
                <a:ext cx="7132947" cy="345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1600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effectLst/>
                  </a:rPr>
                  <a:t>= 56.71797 + 0.05054 </a:t>
                </a:r>
                <a:r>
                  <a:rPr lang="en-US" sz="1600" dirty="0" err="1">
                    <a:effectLst/>
                  </a:rPr>
                  <a:t>engine_size</a:t>
                </a:r>
                <a:r>
                  <a:rPr lang="en-US" sz="1600" dirty="0">
                    <a:effectLst/>
                  </a:rPr>
                  <a:t> - 0.08314 horsepower - 0.00926 </a:t>
                </a:r>
                <a:r>
                  <a:rPr lang="en-US" sz="1600" dirty="0" err="1">
                    <a:effectLst/>
                  </a:rPr>
                  <a:t>curbweight</a:t>
                </a:r>
                <a:endParaRPr lang="en-US" sz="1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39E1C6-5686-8C5B-9BE3-29C1252A5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760" y="5474825"/>
                <a:ext cx="7132947" cy="345223"/>
              </a:xfrm>
              <a:prstGeom prst="rect">
                <a:avLst/>
              </a:prstGeom>
              <a:blipFill>
                <a:blip r:embed="rId4"/>
                <a:stretch>
                  <a:fillRect t="-1754" b="-228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024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Module 0:&amp;quot;&quot;/&gt;&lt;property id=&quot;20307&quot; value=&quot;258&quot;/&gt;&lt;/object&gt;&lt;object type=&quot;3&quot; unique_id=&quot;10004&quot;&gt;&lt;property id=&quot;20148&quot; value=&quot;5&quot;/&gt;&lt;property id=&quot;20300&quot; value=&quot;Slide 2 - &amp;quot;Learning Objective&amp;quot;&quot;/&gt;&lt;property id=&quot;20307&quot; value=&quot;260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2DAC95A5-4F2A-4D5D-8F23-9522D2543B31}" vid="{C657A38F-F79C-4FF8-81D5-C7457B0F3D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OMIS673_template</Template>
  <TotalTime>352</TotalTime>
  <Words>739</Words>
  <Application>Microsoft Office PowerPoint</Application>
  <PresentationFormat>Widescreen</PresentationFormat>
  <Paragraphs>70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Helvetica Neue</vt:lpstr>
      <vt:lpstr>Times New Roman</vt:lpstr>
      <vt:lpstr>Office Theme</vt:lpstr>
      <vt:lpstr>Statistical Analysis of Automobile Data Under the guidance of :Prof. Xinyan Cao</vt:lpstr>
      <vt:lpstr>Agenda</vt:lpstr>
      <vt:lpstr>INTRODUCTION</vt:lpstr>
      <vt:lpstr>About the Dataset </vt:lpstr>
      <vt:lpstr>Analysis 1 - ANOVA for Body Style and Highway Mileage</vt:lpstr>
      <vt:lpstr>PowerPoint Presentation</vt:lpstr>
      <vt:lpstr>PowerPoint Presentation</vt:lpstr>
      <vt:lpstr>Analysis 2 - Regression for Highway MPG</vt:lpstr>
      <vt:lpstr>PowerPoint Presentation</vt:lpstr>
      <vt:lpstr>PowerPoint Presentation</vt:lpstr>
      <vt:lpstr>Y ̂_i= 218.15031 + 8.29915 log_engine-size – 12.17607 log_horsepower – 21.89404 log_curb-weight </vt:lpstr>
      <vt:lpstr>PowerPoint Presentation</vt:lpstr>
      <vt:lpstr>Analysis 3 - Regression for Price</vt:lpstr>
      <vt:lpstr>PowerPoint Presentation</vt:lpstr>
      <vt:lpstr>Analysis 4 – Moderation Analysis 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Company>Northern Illinois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0:</dc:title>
  <dc:creator>Young Lee</dc:creator>
  <cp:lastModifiedBy>sai kiran</cp:lastModifiedBy>
  <cp:revision>35</cp:revision>
  <cp:lastPrinted>2018-02-22T19:23:55Z</cp:lastPrinted>
  <dcterms:created xsi:type="dcterms:W3CDTF">2019-03-18T01:39:38Z</dcterms:created>
  <dcterms:modified xsi:type="dcterms:W3CDTF">2024-04-29T15:08:54Z</dcterms:modified>
</cp:coreProperties>
</file>