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58" r:id="rId2"/>
    <p:sldId id="266" r:id="rId3"/>
    <p:sldId id="267" r:id="rId4"/>
    <p:sldId id="259" r:id="rId5"/>
    <p:sldId id="260" r:id="rId6"/>
    <p:sldId id="261" r:id="rId7"/>
    <p:sldId id="269" r:id="rId8"/>
    <p:sldId id="262" r:id="rId9"/>
    <p:sldId id="263" r:id="rId10"/>
    <p:sldId id="264" r:id="rId11"/>
    <p:sldId id="268" r:id="rId12"/>
    <p:sldId id="265" r:id="rId13"/>
    <p:sldId id="270" r:id="rId14"/>
    <p:sldId id="271" r:id="rId15"/>
  </p:sldIdLst>
  <p:sldSz cx="12192000" cy="6858000"/>
  <p:notesSz cx="6858000" cy="9144000"/>
  <p:custDataLst>
    <p:tags r:id="rId1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6197" autoAdjust="0"/>
  </p:normalViewPr>
  <p:slideViewPr>
    <p:cSldViewPr snapToGrid="0" snapToObjects="1">
      <p:cViewPr varScale="1">
        <p:scale>
          <a:sx n="115" d="100"/>
          <a:sy n="115" d="100"/>
        </p:scale>
        <p:origin x="224" y="2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ung Lee" userId="6e8457b5-2466-4eed-ac89-3ca094782599" providerId="ADAL" clId="{50D20688-8DB8-455B-BCC6-0A19AE4EFBB8}"/>
    <pc:docChg chg="modSld">
      <pc:chgData name="Young Lee" userId="6e8457b5-2466-4eed-ac89-3ca094782599" providerId="ADAL" clId="{50D20688-8DB8-455B-BCC6-0A19AE4EFBB8}" dt="2020-09-10T05:58:10.062" v="98" actId="20577"/>
      <pc:docMkLst>
        <pc:docMk/>
      </pc:docMkLst>
      <pc:sldChg chg="modSp mod">
        <pc:chgData name="Young Lee" userId="6e8457b5-2466-4eed-ac89-3ca094782599" providerId="ADAL" clId="{50D20688-8DB8-455B-BCC6-0A19AE4EFBB8}" dt="2020-09-10T05:58:10.062" v="98" actId="20577"/>
        <pc:sldMkLst>
          <pc:docMk/>
          <pc:sldMk cId="2132909539" sldId="261"/>
        </pc:sldMkLst>
        <pc:spChg chg="mod">
          <ac:chgData name="Young Lee" userId="6e8457b5-2466-4eed-ac89-3ca094782599" providerId="ADAL" clId="{50D20688-8DB8-455B-BCC6-0A19AE4EFBB8}" dt="2020-09-10T05:58:10.062" v="98" actId="20577"/>
          <ac:spMkLst>
            <pc:docMk/>
            <pc:sldMk cId="2132909539" sldId="261"/>
            <ac:spMk id="3" creationId="{00000000-0000-0000-0000-000000000000}"/>
          </ac:spMkLst>
        </pc:spChg>
      </pc:sldChg>
    </pc:docChg>
  </pc:docChgLst>
  <pc:docChgLst>
    <pc:chgData name="Young Lee" userId="6e8457b5-2466-4eed-ac89-3ca094782599" providerId="ADAL" clId="{DD0CAC10-8BB8-4A9F-8C19-CAC5FF5FD5CF}"/>
    <pc:docChg chg="custSel modSld">
      <pc:chgData name="Young Lee" userId="6e8457b5-2466-4eed-ac89-3ca094782599" providerId="ADAL" clId="{DD0CAC10-8BB8-4A9F-8C19-CAC5FF5FD5CF}" dt="2022-03-07T05:24:24.442" v="46" actId="27636"/>
      <pc:docMkLst>
        <pc:docMk/>
      </pc:docMkLst>
      <pc:sldChg chg="modSp mod">
        <pc:chgData name="Young Lee" userId="6e8457b5-2466-4eed-ac89-3ca094782599" providerId="ADAL" clId="{DD0CAC10-8BB8-4A9F-8C19-CAC5FF5FD5CF}" dt="2022-03-07T05:24:02.930" v="34" actId="27636"/>
        <pc:sldMkLst>
          <pc:docMk/>
          <pc:sldMk cId="2132909539" sldId="261"/>
        </pc:sldMkLst>
        <pc:spChg chg="mod">
          <ac:chgData name="Young Lee" userId="6e8457b5-2466-4eed-ac89-3ca094782599" providerId="ADAL" clId="{DD0CAC10-8BB8-4A9F-8C19-CAC5FF5FD5CF}" dt="2022-03-07T05:24:02.930" v="34" actId="27636"/>
          <ac:spMkLst>
            <pc:docMk/>
            <pc:sldMk cId="2132909539" sldId="261"/>
            <ac:spMk id="3" creationId="{00000000-0000-0000-0000-000000000000}"/>
          </ac:spMkLst>
        </pc:spChg>
      </pc:sldChg>
      <pc:sldChg chg="modSp mod">
        <pc:chgData name="Young Lee" userId="6e8457b5-2466-4eed-ac89-3ca094782599" providerId="ADAL" clId="{DD0CAC10-8BB8-4A9F-8C19-CAC5FF5FD5CF}" dt="2022-03-07T05:24:12.969" v="38" actId="27636"/>
        <pc:sldMkLst>
          <pc:docMk/>
          <pc:sldMk cId="3196130634" sldId="262"/>
        </pc:sldMkLst>
        <pc:spChg chg="mod">
          <ac:chgData name="Young Lee" userId="6e8457b5-2466-4eed-ac89-3ca094782599" providerId="ADAL" clId="{DD0CAC10-8BB8-4A9F-8C19-CAC5FF5FD5CF}" dt="2022-03-07T05:24:12.969" v="38" actId="27636"/>
          <ac:spMkLst>
            <pc:docMk/>
            <pc:sldMk cId="3196130634" sldId="262"/>
            <ac:spMk id="3" creationId="{00000000-0000-0000-0000-000000000000}"/>
          </ac:spMkLst>
        </pc:spChg>
      </pc:sldChg>
      <pc:sldChg chg="modSp mod">
        <pc:chgData name="Young Lee" userId="6e8457b5-2466-4eed-ac89-3ca094782599" providerId="ADAL" clId="{DD0CAC10-8BB8-4A9F-8C19-CAC5FF5FD5CF}" dt="2022-03-07T05:24:19.046" v="42" actId="27636"/>
        <pc:sldMkLst>
          <pc:docMk/>
          <pc:sldMk cId="4199024745" sldId="263"/>
        </pc:sldMkLst>
        <pc:spChg chg="mod">
          <ac:chgData name="Young Lee" userId="6e8457b5-2466-4eed-ac89-3ca094782599" providerId="ADAL" clId="{DD0CAC10-8BB8-4A9F-8C19-CAC5FF5FD5CF}" dt="2022-03-07T05:24:19.046" v="42" actId="27636"/>
          <ac:spMkLst>
            <pc:docMk/>
            <pc:sldMk cId="4199024745" sldId="263"/>
            <ac:spMk id="3" creationId="{00000000-0000-0000-0000-000000000000}"/>
          </ac:spMkLst>
        </pc:spChg>
      </pc:sldChg>
      <pc:sldChg chg="modSp mod">
        <pc:chgData name="Young Lee" userId="6e8457b5-2466-4eed-ac89-3ca094782599" providerId="ADAL" clId="{DD0CAC10-8BB8-4A9F-8C19-CAC5FF5FD5CF}" dt="2022-03-07T05:24:24.442" v="46" actId="27636"/>
        <pc:sldMkLst>
          <pc:docMk/>
          <pc:sldMk cId="1650910264" sldId="264"/>
        </pc:sldMkLst>
        <pc:spChg chg="mod">
          <ac:chgData name="Young Lee" userId="6e8457b5-2466-4eed-ac89-3ca094782599" providerId="ADAL" clId="{DD0CAC10-8BB8-4A9F-8C19-CAC5FF5FD5CF}" dt="2022-03-07T05:24:24.442" v="46" actId="27636"/>
          <ac:spMkLst>
            <pc:docMk/>
            <pc:sldMk cId="1650910264" sldId="264"/>
            <ac:spMk id="3" creationId="{00000000-0000-0000-0000-000000000000}"/>
          </ac:spMkLst>
        </pc:spChg>
      </pc:sldChg>
    </pc:docChg>
  </pc:docChgLst>
  <pc:docChgLst>
    <pc:chgData name="Young Lee" userId="6e8457b5-2466-4eed-ac89-3ca094782599" providerId="ADAL" clId="{9F1BD2A1-1795-400E-BD60-15094B789812}"/>
    <pc:docChg chg="custSel modSld">
      <pc:chgData name="Young Lee" userId="6e8457b5-2466-4eed-ac89-3ca094782599" providerId="ADAL" clId="{9F1BD2A1-1795-400E-BD60-15094B789812}" dt="2024-04-16T21:15:08.077" v="262" actId="20577"/>
      <pc:docMkLst>
        <pc:docMk/>
      </pc:docMkLst>
      <pc:sldChg chg="modSp mod">
        <pc:chgData name="Young Lee" userId="6e8457b5-2466-4eed-ac89-3ca094782599" providerId="ADAL" clId="{9F1BD2A1-1795-400E-BD60-15094B789812}" dt="2024-04-16T21:15:08.077" v="262" actId="20577"/>
        <pc:sldMkLst>
          <pc:docMk/>
          <pc:sldMk cId="780743271" sldId="259"/>
        </pc:sldMkLst>
        <pc:spChg chg="mod">
          <ac:chgData name="Young Lee" userId="6e8457b5-2466-4eed-ac89-3ca094782599" providerId="ADAL" clId="{9F1BD2A1-1795-400E-BD60-15094B789812}" dt="2024-04-16T21:15:08.077" v="262" actId="20577"/>
          <ac:spMkLst>
            <pc:docMk/>
            <pc:sldMk cId="780743271" sldId="259"/>
            <ac:spMk id="2" creationId="{00000000-0000-0000-0000-000000000000}"/>
          </ac:spMkLst>
        </pc:spChg>
      </pc:sldChg>
    </pc:docChg>
  </pc:docChgLst>
  <pc:docChgLst>
    <pc:chgData name="Young Lee" userId="6e8457b5-2466-4eed-ac89-3ca094782599" providerId="ADAL" clId="{15CFAA51-6CAD-4A02-9F4B-61A320F7305F}"/>
    <pc:docChg chg="modSld">
      <pc:chgData name="Young Lee" userId="6e8457b5-2466-4eed-ac89-3ca094782599" providerId="ADAL" clId="{15CFAA51-6CAD-4A02-9F4B-61A320F7305F}" dt="2022-08-22T15:26:58.009" v="52" actId="20577"/>
      <pc:docMkLst>
        <pc:docMk/>
      </pc:docMkLst>
      <pc:sldChg chg="modSp mod">
        <pc:chgData name="Young Lee" userId="6e8457b5-2466-4eed-ac89-3ca094782599" providerId="ADAL" clId="{15CFAA51-6CAD-4A02-9F4B-61A320F7305F}" dt="2022-08-22T15:26:58.009" v="52" actId="20577"/>
        <pc:sldMkLst>
          <pc:docMk/>
          <pc:sldMk cId="1370206192" sldId="258"/>
        </pc:sldMkLst>
        <pc:spChg chg="mod">
          <ac:chgData name="Young Lee" userId="6e8457b5-2466-4eed-ac89-3ca094782599" providerId="ADAL" clId="{15CFAA51-6CAD-4A02-9F4B-61A320F7305F}" dt="2022-08-22T15:26:58.009" v="52" actId="20577"/>
          <ac:spMkLst>
            <pc:docMk/>
            <pc:sldMk cId="1370206192" sldId="258"/>
            <ac:spMk id="2" creationId="{350F6F73-26D8-40D6-B573-DE9599E821EB}"/>
          </ac:spMkLst>
        </pc:spChg>
        <pc:spChg chg="mod">
          <ac:chgData name="Young Lee" userId="6e8457b5-2466-4eed-ac89-3ca094782599" providerId="ADAL" clId="{15CFAA51-6CAD-4A02-9F4B-61A320F7305F}" dt="2022-08-22T15:26:43.601" v="3" actId="20577"/>
          <ac:spMkLst>
            <pc:docMk/>
            <pc:sldMk cId="1370206192" sldId="258"/>
            <ac:spMk id="4"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0F2C3F9-87B1-6D4C-96B2-9BAE26416517}" type="datetimeFigureOut">
              <a:rPr lang="en-US" smtClean="0"/>
              <a:pPr/>
              <a:t>4/23/24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97F039A-E759-FE4C-A0BD-D1288E710F1C}" type="slidenum">
              <a:rPr lang="en-US" smtClean="0"/>
              <a:pPr/>
              <a:t>‹#›</a:t>
            </a:fld>
            <a:endParaRPr lang="en-US"/>
          </a:p>
        </p:txBody>
      </p:sp>
    </p:spTree>
    <p:extLst>
      <p:ext uri="{BB962C8B-B14F-4D97-AF65-F5344CB8AC3E}">
        <p14:creationId xmlns:p14="http://schemas.microsoft.com/office/powerpoint/2010/main" val="3233449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3C1EF3-9AD7-463E-A075-3A3238E1B422}" type="datetimeFigureOut">
              <a:rPr lang="en-US" smtClean="0"/>
              <a:pPr/>
              <a:t>4/23/24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2FD7D-D9F0-46CE-B294-F7A1C9F6C760}" type="slidenum">
              <a:rPr lang="en-US" smtClean="0"/>
              <a:pPr/>
              <a:t>‹#›</a:t>
            </a:fld>
            <a:endParaRPr lang="en-US"/>
          </a:p>
        </p:txBody>
      </p:sp>
    </p:spTree>
    <p:extLst>
      <p:ext uri="{BB962C8B-B14F-4D97-AF65-F5344CB8AC3E}">
        <p14:creationId xmlns:p14="http://schemas.microsoft.com/office/powerpoint/2010/main" val="1492105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2FD7D-D9F0-46CE-B294-F7A1C9F6C760}" type="slidenum">
              <a:rPr lang="en-US" smtClean="0"/>
              <a:pPr/>
              <a:t>1</a:t>
            </a:fld>
            <a:endParaRPr lang="en-US"/>
          </a:p>
        </p:txBody>
      </p:sp>
    </p:spTree>
    <p:extLst>
      <p:ext uri="{BB962C8B-B14F-4D97-AF65-F5344CB8AC3E}">
        <p14:creationId xmlns:p14="http://schemas.microsoft.com/office/powerpoint/2010/main" val="3129683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normAutofit/>
          </a:bodyPr>
          <a:lstStyle/>
          <a:p>
            <a:endParaRPr lang="ko-KR" altLang="en-US" dirty="0"/>
          </a:p>
        </p:txBody>
      </p:sp>
      <p:sp>
        <p:nvSpPr>
          <p:cNvPr id="4" name="슬라이드 번호 개체 틀 3"/>
          <p:cNvSpPr>
            <a:spLocks noGrp="1"/>
          </p:cNvSpPr>
          <p:nvPr>
            <p:ph type="sldNum" sz="quarter" idx="10"/>
          </p:nvPr>
        </p:nvSpPr>
        <p:spPr/>
        <p:txBody>
          <a:bodyPr/>
          <a:lstStyle/>
          <a:p>
            <a:fld id="{4502FD7D-D9F0-46CE-B294-F7A1C9F6C760}"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502FD7D-D9F0-46CE-B294-F7A1C9F6C760}" type="slidenum">
              <a:rPr lang="en-US" smtClean="0"/>
              <a:pPr/>
              <a:t>12</a:t>
            </a:fld>
            <a:endParaRPr lang="en-US"/>
          </a:p>
        </p:txBody>
      </p:sp>
    </p:spTree>
    <p:extLst>
      <p:ext uri="{BB962C8B-B14F-4D97-AF65-F5344CB8AC3E}">
        <p14:creationId xmlns:p14="http://schemas.microsoft.com/office/powerpoint/2010/main" val="899805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5400" b="1"/>
            </a:lvl1p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normAutofit/>
          </a:bodyPr>
          <a:lstStyle>
            <a:lvl1pPr marL="0" indent="0" algn="ctr">
              <a:buNone/>
              <a:defRPr sz="40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pic>
        <p:nvPicPr>
          <p:cNvPr id="7" name="Picture 6">
            <a:extLst>
              <a:ext uri="{FF2B5EF4-FFF2-40B4-BE49-F238E27FC236}">
                <a16:creationId xmlns:a16="http://schemas.microsoft.com/office/drawing/2014/main" id="{1CEBA625-93EE-4DEB-BD95-E3C02C68832D}"/>
              </a:ext>
            </a:extLst>
          </p:cNvPr>
          <p:cNvPicPr>
            <a:picLocks noChangeAspect="1"/>
          </p:cNvPicPr>
          <p:nvPr userDrawn="1"/>
        </p:nvPicPr>
        <p:blipFill>
          <a:blip r:embed="rId2"/>
          <a:stretch>
            <a:fillRect/>
          </a:stretch>
        </p:blipFill>
        <p:spPr>
          <a:xfrm>
            <a:off x="987134" y="374138"/>
            <a:ext cx="845083" cy="1088902"/>
          </a:xfrm>
          <a:prstGeom prst="rect">
            <a:avLst/>
          </a:prstGeom>
        </p:spPr>
      </p:pic>
      <p:sp>
        <p:nvSpPr>
          <p:cNvPr id="8" name="TextBox 7"/>
          <p:cNvSpPr txBox="1"/>
          <p:nvPr userDrawn="1"/>
        </p:nvSpPr>
        <p:spPr>
          <a:xfrm>
            <a:off x="2079105" y="566928"/>
            <a:ext cx="8518791" cy="461665"/>
          </a:xfrm>
          <a:prstGeom prst="rect">
            <a:avLst/>
          </a:prstGeom>
          <a:noFill/>
        </p:spPr>
        <p:txBody>
          <a:bodyPr wrap="square" rtlCol="0">
            <a:spAutoFit/>
          </a:bodyPr>
          <a:lstStyle/>
          <a:p>
            <a:r>
              <a:rPr lang="en-US" sz="2400" dirty="0">
                <a:solidFill>
                  <a:srgbClr val="C00000"/>
                </a:solidFill>
              </a:rPr>
              <a:t>OMIS 673: </a:t>
            </a:r>
            <a:r>
              <a:rPr lang="en-US" sz="2400" dirty="0"/>
              <a:t>Business Data Visualization</a:t>
            </a:r>
          </a:p>
        </p:txBody>
      </p:sp>
    </p:spTree>
    <p:extLst>
      <p:ext uri="{BB962C8B-B14F-4D97-AF65-F5344CB8AC3E}">
        <p14:creationId xmlns:p14="http://schemas.microsoft.com/office/powerpoint/2010/main" val="1442979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911124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168210"/>
          </a:xfrm>
        </p:spPr>
        <p:txBody>
          <a:bodyPr>
            <a:normAutofit/>
          </a:bodyPr>
          <a:lstStyle>
            <a:lvl1pPr>
              <a:defRPr sz="3600"/>
            </a:lvl1pPr>
            <a:lvl2pPr>
              <a:defRPr sz="3200"/>
            </a:lvl2pPr>
            <a:lvl3pPr>
              <a:defRPr sz="2800"/>
            </a:lvl3pPr>
            <a:lvl4pPr>
              <a:defRPr sz="2400"/>
            </a:lvl4pPr>
            <a:lvl5pPr>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168211"/>
          </a:xfrm>
        </p:spPr>
        <p:txBody>
          <a:bodyPr>
            <a:normAutofit/>
          </a:bodyPr>
          <a:lstStyle>
            <a:lvl1pPr>
              <a:defRPr sz="3600"/>
            </a:lvl1pPr>
            <a:lvl2pPr>
              <a:defRPr sz="3200"/>
            </a:lvl2pPr>
            <a:lvl3pPr>
              <a:defRPr sz="2800"/>
            </a:lvl3pPr>
            <a:lvl4pPr>
              <a:defRPr sz="2400"/>
            </a:lvl4pPr>
            <a:lvl5pPr>
              <a:defRPr sz="24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4327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5"/>
          <a:stretch>
            <a:fillRect/>
          </a:stretch>
        </p:blipFill>
        <p:spPr>
          <a:xfrm>
            <a:off x="519156" y="5769770"/>
            <a:ext cx="11248403" cy="942975"/>
          </a:xfrm>
          <a:prstGeom prst="rect">
            <a:avLst/>
          </a:prstGeom>
        </p:spPr>
      </p:pic>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16956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2351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Lst>
  <p:txStyles>
    <p:titleStyle>
      <a:lvl1pPr algn="ctr" defTabSz="457200" rtl="0" eaLnBrk="1" latinLnBrk="0" hangingPunct="1">
        <a:spcBef>
          <a:spcPct val="0"/>
        </a:spcBef>
        <a:buNone/>
        <a:defRPr sz="4800" b="1" i="0" u="none"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600" b="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3200" b="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800" b="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b="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b="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vivek468/superstore-dataset-fin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ctrTitle"/>
          </p:nvPr>
        </p:nvSpPr>
        <p:spPr>
          <a:xfrm>
            <a:off x="1003300" y="1274465"/>
            <a:ext cx="10363200" cy="1470025"/>
          </a:xfrm>
        </p:spPr>
        <p:txBody>
          <a:bodyPr>
            <a:normAutofit/>
          </a:bodyPr>
          <a:lstStyle/>
          <a:p>
            <a:r>
              <a:rPr lang="en-US" sz="4000" dirty="0">
                <a:solidFill>
                  <a:srgbClr val="002060"/>
                </a:solidFill>
              </a:rPr>
              <a:t>SUPERSTORE DATA ANALYSIS</a:t>
            </a:r>
          </a:p>
        </p:txBody>
      </p:sp>
      <p:sp>
        <p:nvSpPr>
          <p:cNvPr id="2" name="Subtitle 1">
            <a:extLst>
              <a:ext uri="{FF2B5EF4-FFF2-40B4-BE49-F238E27FC236}">
                <a16:creationId xmlns:a16="http://schemas.microsoft.com/office/drawing/2014/main" id="{350F6F73-26D8-40D6-B573-DE9599E821EB}"/>
              </a:ext>
            </a:extLst>
          </p:cNvPr>
          <p:cNvSpPr>
            <a:spLocks noGrp="1"/>
          </p:cNvSpPr>
          <p:nvPr>
            <p:ph type="subTitle" idx="1"/>
          </p:nvPr>
        </p:nvSpPr>
        <p:spPr>
          <a:xfrm>
            <a:off x="1917700" y="2744490"/>
            <a:ext cx="8534400" cy="2572574"/>
          </a:xfrm>
        </p:spPr>
        <p:txBody>
          <a:bodyPr>
            <a:noAutofit/>
          </a:bodyPr>
          <a:lstStyle/>
          <a:p>
            <a:r>
              <a:rPr lang="en-US" sz="2000" dirty="0"/>
              <a:t>Under the guidance of Prof. Young Lee</a:t>
            </a:r>
          </a:p>
          <a:p>
            <a:endParaRPr lang="en-US" sz="2000" dirty="0">
              <a:solidFill>
                <a:srgbClr val="00B050"/>
              </a:solidFill>
            </a:endParaRPr>
          </a:p>
          <a:p>
            <a:r>
              <a:rPr lang="en-US" sz="2000" dirty="0"/>
              <a:t>Team - 10 </a:t>
            </a:r>
          </a:p>
          <a:p>
            <a:endParaRPr lang="en-US" sz="2000" dirty="0"/>
          </a:p>
          <a:p>
            <a:pPr algn="just"/>
            <a:r>
              <a:rPr lang="en-US" sz="1800" dirty="0">
                <a:solidFill>
                  <a:schemeClr val="tx1"/>
                </a:solidFill>
              </a:rPr>
              <a:t>           Lakshmi Suma Latha Gandham                                                Z1983150</a:t>
            </a:r>
          </a:p>
          <a:p>
            <a:pPr algn="just"/>
            <a:r>
              <a:rPr lang="en-US" sz="1800" dirty="0">
                <a:solidFill>
                  <a:schemeClr val="tx1"/>
                </a:solidFill>
              </a:rPr>
              <a:t>           Prathyusha Chittajallu                                                                </a:t>
            </a: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Z1976210</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algn="just"/>
            <a:r>
              <a:rPr lang="en-US" sz="1800" dirty="0">
                <a:solidFill>
                  <a:schemeClr val="tx1"/>
                </a:solidFill>
              </a:rPr>
              <a:t>           Eswar Kumar Gangavarapu                                                       </a:t>
            </a: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Z1981618</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pPr algn="just"/>
            <a:r>
              <a:rPr lang="en-US" sz="1800" dirty="0">
                <a:solidFill>
                  <a:schemeClr val="tx1"/>
                </a:solidFill>
              </a:rPr>
              <a:t>           Jaswanth Chowdary Paladugu                                                  </a:t>
            </a:r>
            <a:r>
              <a:rPr lang="en-US" sz="1800" dirty="0">
                <a:solidFill>
                  <a:srgbClr val="000000"/>
                </a:solidFill>
                <a:effectLst/>
                <a:latin typeface="Calibri" panose="020F0502020204030204" pitchFamily="34" charset="0"/>
                <a:ea typeface="Malgun Gothic" panose="020B0503020000020004" pitchFamily="34" charset="-127"/>
                <a:cs typeface="Times New Roman" panose="02020603050405020304" pitchFamily="18" charset="0"/>
              </a:rPr>
              <a:t>Z1977511</a:t>
            </a:r>
            <a:endParaRPr lang="en-US" sz="1800" dirty="0">
              <a:effectLst/>
              <a:latin typeface="Calibri" panose="020F0502020204030204" pitchFamily="34" charset="0"/>
              <a:ea typeface="Malgun Gothic" panose="020B0503020000020004" pitchFamily="34" charset="-127"/>
              <a:cs typeface="Times New Roman" panose="02020603050405020304" pitchFamily="18" charset="0"/>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sp>
        <p:nvSpPr>
          <p:cNvPr id="4" name="TextBox 3"/>
          <p:cNvSpPr txBox="1"/>
          <p:nvPr/>
        </p:nvSpPr>
        <p:spPr>
          <a:xfrm>
            <a:off x="2120900" y="351135"/>
            <a:ext cx="8128000" cy="923330"/>
          </a:xfrm>
          <a:prstGeom prst="rect">
            <a:avLst/>
          </a:prstGeom>
          <a:solidFill>
            <a:schemeClr val="bg1"/>
          </a:solidFill>
        </p:spPr>
        <p:txBody>
          <a:bodyPr wrap="square" rtlCol="0">
            <a:spAutoFit/>
          </a:bodyPr>
          <a:lstStyle/>
          <a:p>
            <a:pPr algn="ctr">
              <a:spcBef>
                <a:spcPct val="0"/>
              </a:spcBef>
            </a:pPr>
            <a:r>
              <a:rPr lang="en-US" sz="4000" b="1" dirty="0">
                <a:latin typeface="+mj-lt"/>
                <a:ea typeface="+mj-ea"/>
                <a:cs typeface="+mj-cs"/>
              </a:rPr>
              <a:t>OMIS</a:t>
            </a:r>
            <a:r>
              <a:rPr lang="en-US" sz="5400" b="1" dirty="0">
                <a:latin typeface="+mj-lt"/>
                <a:ea typeface="+mj-ea"/>
                <a:cs typeface="+mj-cs"/>
              </a:rPr>
              <a:t> </a:t>
            </a:r>
            <a:r>
              <a:rPr lang="en-US" sz="4000" b="1" dirty="0">
                <a:latin typeface="+mj-lt"/>
                <a:ea typeface="+mj-ea"/>
                <a:cs typeface="+mj-cs"/>
              </a:rPr>
              <a:t>673</a:t>
            </a:r>
          </a:p>
        </p:txBody>
      </p:sp>
    </p:spTree>
    <p:extLst>
      <p:ext uri="{BB962C8B-B14F-4D97-AF65-F5344CB8AC3E}">
        <p14:creationId xmlns:p14="http://schemas.microsoft.com/office/powerpoint/2010/main" val="1370206192"/>
      </p:ext>
    </p:extLst>
  </p:cSld>
  <p:clrMapOvr>
    <a:masterClrMapping/>
  </p:clrMapOvr>
  <mc:AlternateContent xmlns:mc="http://schemas.openxmlformats.org/markup-compatibility/2006" xmlns:p14="http://schemas.microsoft.com/office/powerpoint/2010/main">
    <mc:Choice Requires="p14">
      <p:transition spd="slow" p14:dur="2000" advTm="60276"/>
    </mc:Choice>
    <mc:Fallback xmlns="">
      <p:transition spd="slow" advTm="602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sales and sales&#10;&#10;Description automatically generated">
            <a:extLst>
              <a:ext uri="{FF2B5EF4-FFF2-40B4-BE49-F238E27FC236}">
                <a16:creationId xmlns:a16="http://schemas.microsoft.com/office/drawing/2014/main" id="{43991BFC-66B7-538A-82C9-7AE9DD8F496E}"/>
              </a:ext>
            </a:extLst>
          </p:cNvPr>
          <p:cNvPicPr>
            <a:picLocks noChangeAspect="1"/>
          </p:cNvPicPr>
          <p:nvPr/>
        </p:nvPicPr>
        <p:blipFill>
          <a:blip r:embed="rId2"/>
          <a:stretch>
            <a:fillRect/>
          </a:stretch>
        </p:blipFill>
        <p:spPr>
          <a:xfrm>
            <a:off x="2339632" y="1271239"/>
            <a:ext cx="7512736" cy="4498531"/>
          </a:xfrm>
          <a:prstGeom prst="rect">
            <a:avLst/>
          </a:prstGeom>
          <a:noFill/>
        </p:spPr>
      </p:pic>
      <p:sp>
        <p:nvSpPr>
          <p:cNvPr id="3" name="Title 2"/>
          <p:cNvSpPr>
            <a:spLocks noGrp="1"/>
          </p:cNvSpPr>
          <p:nvPr>
            <p:ph type="title"/>
          </p:nvPr>
        </p:nvSpPr>
        <p:spPr>
          <a:xfrm>
            <a:off x="446048" y="367991"/>
            <a:ext cx="10972800" cy="1182028"/>
          </a:xfrm>
        </p:spPr>
        <p:txBody>
          <a:bodyPr anchor="ctr">
            <a:noAutofit/>
          </a:bodyPr>
          <a:lstStyle/>
          <a:p>
            <a:pPr algn="l"/>
            <a:r>
              <a:rPr lang="en-US" sz="3600" dirty="0"/>
              <a:t>Chart #5: </a:t>
            </a:r>
            <a:r>
              <a:rPr lang="en-US" altLang="ko-KR" sz="3600" dirty="0"/>
              <a:t>Detailed Table - Profit and Sales</a:t>
            </a:r>
            <a:br>
              <a:rPr lang="en-US" altLang="ko-KR" sz="3600" dirty="0"/>
            </a:br>
            <a:endParaRPr lang="en-US" sz="3600" dirty="0"/>
          </a:p>
        </p:txBody>
      </p:sp>
    </p:spTree>
    <p:extLst>
      <p:ext uri="{BB962C8B-B14F-4D97-AF65-F5344CB8AC3E}">
        <p14:creationId xmlns:p14="http://schemas.microsoft.com/office/powerpoint/2010/main" val="1650910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DC085504-6672-384E-2DAB-C8EAADC44702}"/>
              </a:ext>
            </a:extLst>
          </p:cNvPr>
          <p:cNvPicPr>
            <a:picLocks noChangeAspect="1"/>
          </p:cNvPicPr>
          <p:nvPr/>
        </p:nvPicPr>
        <p:blipFill>
          <a:blip r:embed="rId2"/>
          <a:stretch>
            <a:fillRect/>
          </a:stretch>
        </p:blipFill>
        <p:spPr>
          <a:xfrm>
            <a:off x="3397249" y="1235649"/>
            <a:ext cx="5869413" cy="4534122"/>
          </a:xfrm>
          <a:prstGeom prst="rect">
            <a:avLst/>
          </a:prstGeom>
          <a:noFill/>
        </p:spPr>
      </p:pic>
      <p:sp>
        <p:nvSpPr>
          <p:cNvPr id="3" name="Title 2"/>
          <p:cNvSpPr>
            <a:spLocks noGrp="1"/>
          </p:cNvSpPr>
          <p:nvPr>
            <p:ph type="title"/>
          </p:nvPr>
        </p:nvSpPr>
        <p:spPr>
          <a:xfrm>
            <a:off x="609600" y="274638"/>
            <a:ext cx="10972800" cy="1143000"/>
          </a:xfrm>
        </p:spPr>
        <p:txBody>
          <a:bodyPr anchor="ctr">
            <a:normAutofit/>
          </a:bodyPr>
          <a:lstStyle/>
          <a:p>
            <a:pPr algn="l"/>
            <a:r>
              <a:rPr lang="en-US" sz="3600" dirty="0"/>
              <a:t>Interactive Dashboard:</a:t>
            </a:r>
          </a:p>
        </p:txBody>
      </p:sp>
    </p:spTree>
    <p:extLst>
      <p:ext uri="{BB962C8B-B14F-4D97-AF65-F5344CB8AC3E}">
        <p14:creationId xmlns:p14="http://schemas.microsoft.com/office/powerpoint/2010/main" val="3911466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indent="0" algn="just">
              <a:buNone/>
            </a:pPr>
            <a:r>
              <a:rPr lang="en-US" sz="2000" dirty="0"/>
              <a:t>In concluding our journey through the superstore dataset, we recognize the transformative impact of visualizations. From profit analysis to KPI elucidation, each chart and graph has empowered stakeholders with actionable insights. Beyond analytics, visualizations have simplified complexity, fostering clarity and enabling informed decision-making at every level. As we conclude, let us embrace the power of visual analytics to drive innovation and propel the retail industry into a new era of prosperity. Gratitude to all for your engagement and dedication. May the visualizations unveiled today guide us toward a future where data reigns supreme in shaping retail excellence. </a:t>
            </a:r>
          </a:p>
        </p:txBody>
      </p:sp>
      <p:sp>
        <p:nvSpPr>
          <p:cNvPr id="3" name="Title 2"/>
          <p:cNvSpPr>
            <a:spLocks noGrp="1"/>
          </p:cNvSpPr>
          <p:nvPr>
            <p:ph type="title"/>
          </p:nvPr>
        </p:nvSpPr>
        <p:spPr/>
        <p:txBody>
          <a:bodyPr>
            <a:normAutofit/>
          </a:bodyPr>
          <a:lstStyle/>
          <a:p>
            <a:pPr algn="l"/>
            <a:r>
              <a:rPr lang="en-US" sz="3600" dirty="0"/>
              <a:t>Conclusion</a:t>
            </a:r>
          </a:p>
        </p:txBody>
      </p:sp>
    </p:spTree>
    <p:extLst>
      <p:ext uri="{BB962C8B-B14F-4D97-AF65-F5344CB8AC3E}">
        <p14:creationId xmlns:p14="http://schemas.microsoft.com/office/powerpoint/2010/main" val="2552822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erson standing next to a question mark&#10;&#10;Description automatically generated">
            <a:extLst>
              <a:ext uri="{FF2B5EF4-FFF2-40B4-BE49-F238E27FC236}">
                <a16:creationId xmlns:a16="http://schemas.microsoft.com/office/drawing/2014/main" id="{B65E2060-2762-0C1B-8A55-AF40DE1578BB}"/>
              </a:ext>
            </a:extLst>
          </p:cNvPr>
          <p:cNvPicPr>
            <a:picLocks noGrp="1" noChangeAspect="1"/>
          </p:cNvPicPr>
          <p:nvPr>
            <p:ph sz="half" idx="2"/>
          </p:nvPr>
        </p:nvPicPr>
        <p:blipFill>
          <a:blip r:embed="rId2"/>
          <a:stretch>
            <a:fillRect/>
          </a:stretch>
        </p:blipFill>
        <p:spPr>
          <a:xfrm>
            <a:off x="6805894" y="1600201"/>
            <a:ext cx="4168211" cy="4168211"/>
          </a:xfrm>
          <a:noFill/>
        </p:spPr>
      </p:pic>
      <p:sp>
        <p:nvSpPr>
          <p:cNvPr id="6" name="TextBox 5">
            <a:extLst>
              <a:ext uri="{FF2B5EF4-FFF2-40B4-BE49-F238E27FC236}">
                <a16:creationId xmlns:a16="http://schemas.microsoft.com/office/drawing/2014/main" id="{E386DE8C-7D7C-3C2B-8E64-A81D5BC60ECA}"/>
              </a:ext>
            </a:extLst>
          </p:cNvPr>
          <p:cNvSpPr txBox="1"/>
          <p:nvPr/>
        </p:nvSpPr>
        <p:spPr>
          <a:xfrm>
            <a:off x="2152185" y="3105834"/>
            <a:ext cx="5464098" cy="646331"/>
          </a:xfrm>
          <a:prstGeom prst="rect">
            <a:avLst/>
          </a:prstGeom>
          <a:noFill/>
        </p:spPr>
        <p:txBody>
          <a:bodyPr wrap="square" rtlCol="0">
            <a:spAutoFit/>
          </a:bodyPr>
          <a:lstStyle/>
          <a:p>
            <a:r>
              <a:rPr lang="en-US" sz="3600" dirty="0"/>
              <a:t>Any Questions?</a:t>
            </a:r>
          </a:p>
        </p:txBody>
      </p:sp>
    </p:spTree>
    <p:extLst>
      <p:ext uri="{BB962C8B-B14F-4D97-AF65-F5344CB8AC3E}">
        <p14:creationId xmlns:p14="http://schemas.microsoft.com/office/powerpoint/2010/main" val="950867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holding a sign&#10;&#10;Description automatically generated">
            <a:extLst>
              <a:ext uri="{FF2B5EF4-FFF2-40B4-BE49-F238E27FC236}">
                <a16:creationId xmlns:a16="http://schemas.microsoft.com/office/drawing/2014/main" id="{2331EE12-023E-E76E-AD21-C48A91F16459}"/>
              </a:ext>
            </a:extLst>
          </p:cNvPr>
          <p:cNvPicPr>
            <a:picLocks noChangeAspect="1"/>
          </p:cNvPicPr>
          <p:nvPr/>
        </p:nvPicPr>
        <p:blipFill>
          <a:blip r:embed="rId2"/>
          <a:stretch>
            <a:fillRect/>
          </a:stretch>
        </p:blipFill>
        <p:spPr>
          <a:xfrm>
            <a:off x="4011215" y="975733"/>
            <a:ext cx="4169569" cy="4169569"/>
          </a:xfrm>
          <a:prstGeom prst="rect">
            <a:avLst/>
          </a:prstGeom>
          <a:noFill/>
        </p:spPr>
      </p:pic>
    </p:spTree>
    <p:extLst>
      <p:ext uri="{BB962C8B-B14F-4D97-AF65-F5344CB8AC3E}">
        <p14:creationId xmlns:p14="http://schemas.microsoft.com/office/powerpoint/2010/main" val="1028130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F2E8AC-1CDE-3A35-124F-84E5119E3507}"/>
              </a:ext>
            </a:extLst>
          </p:cNvPr>
          <p:cNvSpPr>
            <a:spLocks noGrp="1"/>
          </p:cNvSpPr>
          <p:nvPr>
            <p:ph idx="1"/>
          </p:nvPr>
        </p:nvSpPr>
        <p:spPr>
          <a:xfrm>
            <a:off x="609600" y="1143001"/>
            <a:ext cx="10972800" cy="4169569"/>
          </a:xfrm>
        </p:spPr>
        <p:txBody>
          <a:bodyPr>
            <a:normAutofit/>
          </a:bodyPr>
          <a:lstStyle/>
          <a:p>
            <a:pPr marL="0" indent="0">
              <a:buNone/>
            </a:pPr>
            <a:endParaRPr lang="en-US" sz="2800" dirty="0"/>
          </a:p>
          <a:p>
            <a:pPr>
              <a:buFont typeface="Arial" panose="020B0604020202020204" pitchFamily="34" charset="0"/>
              <a:buChar char="•"/>
            </a:pPr>
            <a:r>
              <a:rPr lang="en-US" sz="2800" dirty="0"/>
              <a:t>About the Dataset</a:t>
            </a:r>
          </a:p>
          <a:p>
            <a:pPr>
              <a:buFont typeface="Arial" panose="020B0604020202020204" pitchFamily="34" charset="0"/>
              <a:buChar char="•"/>
            </a:pPr>
            <a:r>
              <a:rPr lang="en-US" sz="2800" dirty="0"/>
              <a:t>The 3-Minute Story</a:t>
            </a:r>
          </a:p>
          <a:p>
            <a:pPr>
              <a:buFont typeface="Arial" panose="020B0604020202020204" pitchFamily="34" charset="0"/>
              <a:buChar char="•"/>
            </a:pPr>
            <a:r>
              <a:rPr lang="en-US" sz="2800" dirty="0"/>
              <a:t>Big Idea</a:t>
            </a:r>
          </a:p>
          <a:p>
            <a:pPr>
              <a:buFont typeface="Arial" panose="020B0604020202020204" pitchFamily="34" charset="0"/>
              <a:buChar char="•"/>
            </a:pPr>
            <a:r>
              <a:rPr lang="en-US" sz="2800" dirty="0"/>
              <a:t>Visualizations</a:t>
            </a:r>
          </a:p>
          <a:p>
            <a:pPr>
              <a:buFont typeface="Arial" panose="020B0604020202020204" pitchFamily="34" charset="0"/>
              <a:buChar char="•"/>
            </a:pPr>
            <a:r>
              <a:rPr lang="en-US" sz="2800" dirty="0"/>
              <a:t>Interactive Dashboard</a:t>
            </a:r>
          </a:p>
          <a:p>
            <a:pPr>
              <a:buFont typeface="Arial" panose="020B0604020202020204" pitchFamily="34" charset="0"/>
              <a:buChar char="•"/>
            </a:pPr>
            <a:r>
              <a:rPr lang="en-US" sz="2800" dirty="0"/>
              <a:t>Conclusion</a:t>
            </a:r>
          </a:p>
          <a:p>
            <a:pPr>
              <a:buFont typeface="Arial" panose="020B0604020202020204" pitchFamily="34" charset="0"/>
              <a:buChar char="•"/>
            </a:pPr>
            <a:endParaRPr lang="en-US" sz="2800" dirty="0"/>
          </a:p>
          <a:p>
            <a:pPr>
              <a:buFont typeface="Arial" panose="020B0604020202020204" pitchFamily="34" charset="0"/>
              <a:buChar char="•"/>
            </a:pPr>
            <a:endParaRPr lang="en-US" sz="2800" dirty="0"/>
          </a:p>
          <a:p>
            <a:endParaRPr lang="en-US" sz="2800" dirty="0"/>
          </a:p>
        </p:txBody>
      </p:sp>
      <p:sp>
        <p:nvSpPr>
          <p:cNvPr id="3" name="Title 2">
            <a:extLst>
              <a:ext uri="{FF2B5EF4-FFF2-40B4-BE49-F238E27FC236}">
                <a16:creationId xmlns:a16="http://schemas.microsoft.com/office/drawing/2014/main" id="{F3D3EE87-8D61-6F49-EC66-325368CD60A8}"/>
              </a:ext>
            </a:extLst>
          </p:cNvPr>
          <p:cNvSpPr>
            <a:spLocks noGrp="1"/>
          </p:cNvSpPr>
          <p:nvPr>
            <p:ph type="title"/>
          </p:nvPr>
        </p:nvSpPr>
        <p:spPr/>
        <p:txBody>
          <a:bodyPr>
            <a:normAutofit/>
          </a:bodyPr>
          <a:lstStyle/>
          <a:p>
            <a:pPr algn="l"/>
            <a:r>
              <a:rPr lang="en-US" sz="3600" dirty="0"/>
              <a:t>AGENDA</a:t>
            </a:r>
          </a:p>
        </p:txBody>
      </p:sp>
    </p:spTree>
    <p:extLst>
      <p:ext uri="{BB962C8B-B14F-4D97-AF65-F5344CB8AC3E}">
        <p14:creationId xmlns:p14="http://schemas.microsoft.com/office/powerpoint/2010/main" val="2960546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A7880B-7B18-AD0C-86F0-2510F01A195E}"/>
              </a:ext>
            </a:extLst>
          </p:cNvPr>
          <p:cNvSpPr>
            <a:spLocks noGrp="1"/>
          </p:cNvSpPr>
          <p:nvPr>
            <p:ph idx="1"/>
          </p:nvPr>
        </p:nvSpPr>
        <p:spPr/>
        <p:txBody>
          <a:bodyPr>
            <a:normAutofit lnSpcReduction="10000"/>
          </a:bodyPr>
          <a:lstStyle/>
          <a:p>
            <a:pPr marL="0" indent="0">
              <a:buNone/>
            </a:pPr>
            <a:r>
              <a:rPr lang="en-US" sz="1800" b="1" dirty="0">
                <a:latin typeface="Calibri" panose="020F0502020204030204" pitchFamily="34" charset="0"/>
                <a:cs typeface="Calibri" panose="020F0502020204030204" pitchFamily="34" charset="0"/>
              </a:rPr>
              <a:t>Overview:</a:t>
            </a:r>
          </a:p>
          <a:p>
            <a:r>
              <a:rPr lang="en-US" sz="1800" dirty="0">
                <a:latin typeface="Calibri" panose="020F0502020204030204" pitchFamily="34" charset="0"/>
                <a:cs typeface="Calibri" panose="020F0502020204030204" pitchFamily="34" charset="0"/>
              </a:rPr>
              <a:t>This dataset is taken from the Kaggle website: </a:t>
            </a:r>
            <a:r>
              <a:rPr lang="en-US" sz="1800" dirty="0">
                <a:latin typeface="Calibri" panose="020F0502020204030204" pitchFamily="34" charset="0"/>
                <a:cs typeface="Calibri" panose="020F0502020204030204" pitchFamily="34" charset="0"/>
                <a:hlinkClick r:id="rId2"/>
              </a:rPr>
              <a:t>https://www.kaggle.com/datasets/vivek468/superstore-dataset-final</a:t>
            </a:r>
            <a:endParaRPr lang="en-US" sz="1800" dirty="0">
              <a:latin typeface="Calibri" panose="020F0502020204030204" pitchFamily="34" charset="0"/>
              <a:cs typeface="Calibri" panose="020F0502020204030204" pitchFamily="34" charset="0"/>
            </a:endParaRPr>
          </a:p>
          <a:p>
            <a:pPr marL="285750" indent="-285750" algn="l">
              <a:buFont typeface="Arial" panose="020B0604020202020204" pitchFamily="34" charset="0"/>
              <a:buChar char="•"/>
            </a:pPr>
            <a:r>
              <a:rPr lang="en-US" sz="1800" b="0" i="0" u="none" strike="noStrike" dirty="0">
                <a:solidFill>
                  <a:srgbClr val="0D0D0D"/>
                </a:solidFill>
                <a:effectLst/>
                <a:latin typeface="Calibri" panose="020F0502020204030204" pitchFamily="34" charset="0"/>
                <a:cs typeface="Calibri" panose="020F0502020204030204" pitchFamily="34" charset="0"/>
              </a:rPr>
              <a:t>The dataset provides a comprehensive view of sales transactions from the Superstore.</a:t>
            </a:r>
          </a:p>
          <a:p>
            <a:pPr marL="285750" indent="-285750" algn="l">
              <a:buFont typeface="Arial" panose="020B0604020202020204" pitchFamily="34" charset="0"/>
              <a:buChar char="•"/>
            </a:pPr>
            <a:r>
              <a:rPr lang="en-US" sz="1800" b="0" i="0" u="none" strike="noStrike" dirty="0">
                <a:solidFill>
                  <a:srgbClr val="0D0D0D"/>
                </a:solidFill>
                <a:effectLst/>
                <a:latin typeface="Calibri" panose="020F0502020204030204" pitchFamily="34" charset="0"/>
                <a:cs typeface="Calibri" panose="020F0502020204030204" pitchFamily="34" charset="0"/>
              </a:rPr>
              <a:t>It includes essential information such as order details, customer information, product details, and financial metrics.</a:t>
            </a:r>
          </a:p>
          <a:p>
            <a:pPr marL="285750" indent="-285750" algn="l">
              <a:buFont typeface="Arial" panose="020B0604020202020204" pitchFamily="34" charset="0"/>
              <a:buChar char="•"/>
            </a:pPr>
            <a:endParaRPr lang="en-US" sz="1800" b="0" i="0" u="none" strike="noStrike" dirty="0">
              <a:solidFill>
                <a:srgbClr val="0D0D0D"/>
              </a:solidFill>
              <a:effectLst/>
              <a:latin typeface="Calibri" panose="020F0502020204030204" pitchFamily="34" charset="0"/>
              <a:cs typeface="Calibri" panose="020F0502020204030204" pitchFamily="34" charset="0"/>
            </a:endParaRPr>
          </a:p>
          <a:p>
            <a:pPr marL="0" indent="0" algn="l">
              <a:buNone/>
            </a:pPr>
            <a:r>
              <a:rPr lang="en-US" sz="1800" b="1" i="0" u="none" strike="noStrike" dirty="0">
                <a:solidFill>
                  <a:srgbClr val="0D0D0D"/>
                </a:solidFill>
                <a:effectLst/>
                <a:latin typeface="Calibri" panose="020F0502020204030204" pitchFamily="34" charset="0"/>
                <a:cs typeface="Calibri" panose="020F0502020204030204" pitchFamily="34" charset="0"/>
              </a:rPr>
              <a:t>Key Variables:</a:t>
            </a:r>
            <a:endParaRPr lang="en-US" sz="1800" b="0" i="0" u="none" strike="noStrike" dirty="0">
              <a:solidFill>
                <a:srgbClr val="0D0D0D"/>
              </a:solidFill>
              <a:effectLst/>
              <a:latin typeface="Calibri" panose="020F0502020204030204" pitchFamily="34" charset="0"/>
              <a:cs typeface="Calibri" panose="020F0502020204030204" pitchFamily="34" charset="0"/>
            </a:endParaRPr>
          </a:p>
          <a:p>
            <a:pPr marL="742950" lvl="1" indent="-285750" algn="l">
              <a:buFont typeface="+mj-lt"/>
              <a:buAutoNum type="arabicPeriod"/>
            </a:pPr>
            <a:r>
              <a:rPr lang="en-US" sz="1800" i="0" u="none" strike="noStrike" dirty="0">
                <a:solidFill>
                  <a:srgbClr val="0D0D0D"/>
                </a:solidFill>
                <a:effectLst/>
                <a:latin typeface="Calibri" panose="020F0502020204030204" pitchFamily="34" charset="0"/>
                <a:cs typeface="Calibri" panose="020F0502020204030204" pitchFamily="34" charset="0"/>
              </a:rPr>
              <a:t>Order Date and Ship Date: Insights into order processing and shipping efficiency.</a:t>
            </a:r>
          </a:p>
          <a:p>
            <a:pPr marL="742950" lvl="1" indent="-285750" algn="l">
              <a:buFont typeface="+mj-lt"/>
              <a:buAutoNum type="arabicPeriod"/>
            </a:pPr>
            <a:r>
              <a:rPr lang="en-US" sz="1800" i="0" u="none" strike="noStrike" dirty="0">
                <a:solidFill>
                  <a:srgbClr val="0D0D0D"/>
                </a:solidFill>
                <a:effectLst/>
                <a:latin typeface="Calibri" panose="020F0502020204030204" pitchFamily="34" charset="0"/>
                <a:cs typeface="Calibri" panose="020F0502020204030204" pitchFamily="34" charset="0"/>
              </a:rPr>
              <a:t>Ship Mode: Understanding customer preferences in shipping.</a:t>
            </a:r>
          </a:p>
          <a:p>
            <a:pPr marL="742950" lvl="1" indent="-285750" algn="l">
              <a:buFont typeface="+mj-lt"/>
              <a:buAutoNum type="arabicPeriod"/>
            </a:pPr>
            <a:r>
              <a:rPr lang="en-US" sz="1800" i="0" u="none" strike="noStrike" dirty="0">
                <a:solidFill>
                  <a:srgbClr val="0D0D0D"/>
                </a:solidFill>
                <a:effectLst/>
                <a:latin typeface="Calibri" panose="020F0502020204030204" pitchFamily="34" charset="0"/>
                <a:cs typeface="Calibri" panose="020F0502020204030204" pitchFamily="34" charset="0"/>
              </a:rPr>
              <a:t>Customer Segments: Segmentation of customers based on their characteristics.</a:t>
            </a:r>
          </a:p>
          <a:p>
            <a:pPr marL="742950" lvl="1" indent="-285750" algn="l">
              <a:buFont typeface="+mj-lt"/>
              <a:buAutoNum type="arabicPeriod"/>
            </a:pPr>
            <a:r>
              <a:rPr lang="en-US" sz="1800" i="0" u="none" strike="noStrike" dirty="0">
                <a:solidFill>
                  <a:srgbClr val="0D0D0D"/>
                </a:solidFill>
                <a:effectLst/>
                <a:latin typeface="Calibri" panose="020F0502020204030204" pitchFamily="34" charset="0"/>
                <a:cs typeface="Calibri" panose="020F0502020204030204" pitchFamily="34" charset="0"/>
              </a:rPr>
              <a:t>Geographic Information: Helps in analyzing regional trends and preferences.</a:t>
            </a:r>
          </a:p>
          <a:p>
            <a:pPr marL="742950" lvl="1" indent="-285750" algn="l">
              <a:buFont typeface="+mj-lt"/>
              <a:buAutoNum type="arabicPeriod"/>
            </a:pPr>
            <a:r>
              <a:rPr lang="en-US" sz="1800" i="0" u="none" strike="noStrike" dirty="0">
                <a:solidFill>
                  <a:srgbClr val="0D0D0D"/>
                </a:solidFill>
                <a:effectLst/>
                <a:latin typeface="Calibri" panose="020F0502020204030204" pitchFamily="34" charset="0"/>
                <a:cs typeface="Calibri" panose="020F0502020204030204" pitchFamily="34" charset="0"/>
              </a:rPr>
              <a:t>Product Details: Categorization of products and their performance metrics.</a:t>
            </a:r>
          </a:p>
          <a:p>
            <a:endParaRPr lang="en-US" sz="1800" dirty="0">
              <a:latin typeface="Calibri" panose="020F0502020204030204" pitchFamily="34" charset="0"/>
              <a:cs typeface="Calibri" panose="020F0502020204030204" pitchFamily="34" charset="0"/>
            </a:endParaRPr>
          </a:p>
          <a:p>
            <a:pPr marL="0" indent="0" algn="l">
              <a:buNone/>
            </a:pPr>
            <a:endParaRPr lang="en-US" sz="1800" b="0" i="0" u="none" strike="noStrike" dirty="0">
              <a:solidFill>
                <a:srgbClr val="0D0D0D"/>
              </a:solidFill>
              <a:effectLst/>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a:p>
            <a:endParaRPr lang="en-US" sz="1800"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C880F9E4-4E06-5508-2FD8-74B2F0B346BD}"/>
              </a:ext>
            </a:extLst>
          </p:cNvPr>
          <p:cNvSpPr>
            <a:spLocks noGrp="1"/>
          </p:cNvSpPr>
          <p:nvPr>
            <p:ph type="title"/>
          </p:nvPr>
        </p:nvSpPr>
        <p:spPr>
          <a:xfrm>
            <a:off x="609600" y="274638"/>
            <a:ext cx="5654040" cy="1143000"/>
          </a:xfrm>
        </p:spPr>
        <p:txBody>
          <a:bodyPr>
            <a:normAutofit/>
          </a:bodyPr>
          <a:lstStyle/>
          <a:p>
            <a:pPr algn="l"/>
            <a:r>
              <a:rPr lang="en-US" sz="3600" dirty="0"/>
              <a:t>ABOUT THE DATASET</a:t>
            </a:r>
          </a:p>
        </p:txBody>
      </p:sp>
      <p:sp>
        <p:nvSpPr>
          <p:cNvPr id="4" name="Title 2">
            <a:extLst>
              <a:ext uri="{FF2B5EF4-FFF2-40B4-BE49-F238E27FC236}">
                <a16:creationId xmlns:a16="http://schemas.microsoft.com/office/drawing/2014/main" id="{C628BDA6-0ECC-D53F-FF7C-36164B39FD1B}"/>
              </a:ext>
            </a:extLst>
          </p:cNvPr>
          <p:cNvSpPr txBox="1">
            <a:spLocks/>
          </p:cNvSpPr>
          <p:nvPr/>
        </p:nvSpPr>
        <p:spPr>
          <a:xfrm>
            <a:off x="4710647" y="937420"/>
            <a:ext cx="62026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800" b="1" i="0" u="none" kern="1200">
                <a:solidFill>
                  <a:schemeClr val="tx1"/>
                </a:solidFill>
                <a:latin typeface="+mj-lt"/>
                <a:ea typeface="+mj-ea"/>
                <a:cs typeface="+mj-cs"/>
              </a:defRPr>
            </a:lvl1pPr>
          </a:lstStyle>
          <a:p>
            <a:pPr algn="l"/>
            <a:r>
              <a:rPr lang="en-US" sz="2800" dirty="0">
                <a:solidFill>
                  <a:schemeClr val="accent4">
                    <a:lumMod val="75000"/>
                  </a:schemeClr>
                </a:solidFill>
              </a:rPr>
              <a:t>The Superstore Dataset</a:t>
            </a:r>
          </a:p>
          <a:p>
            <a:pPr algn="l"/>
            <a:endParaRPr lang="en-US" sz="2800" dirty="0">
              <a:solidFill>
                <a:schemeClr val="accent4">
                  <a:lumMod val="75000"/>
                </a:schemeClr>
              </a:solidFill>
            </a:endParaRPr>
          </a:p>
        </p:txBody>
      </p:sp>
    </p:spTree>
    <p:extLst>
      <p:ext uri="{BB962C8B-B14F-4D97-AF65-F5344CB8AC3E}">
        <p14:creationId xmlns:p14="http://schemas.microsoft.com/office/powerpoint/2010/main" val="236135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863" y="853068"/>
            <a:ext cx="11422566" cy="4912112"/>
          </a:xfrm>
        </p:spPr>
        <p:txBody>
          <a:bodyPr>
            <a:noAutofit/>
          </a:bodyPr>
          <a:lstStyle/>
          <a:p>
            <a:pPr algn="just"/>
            <a:r>
              <a:rPr lang="en-US" sz="1800" dirty="0">
                <a:latin typeface="Calibri" panose="020F0502020204030204" pitchFamily="34" charset="0"/>
                <a:cs typeface="Calibri" panose="020F0502020204030204" pitchFamily="34" charset="0"/>
              </a:rPr>
              <a:t>In the heart of the United States there stood a Superstore,</a:t>
            </a:r>
            <a:r>
              <a:rPr lang="en-US" sz="1800" b="0" i="0" u="none" strike="noStrike" dirty="0">
                <a:solidFill>
                  <a:srgbClr val="0D0D0D"/>
                </a:solidFill>
                <a:effectLst/>
                <a:highlight>
                  <a:srgbClr val="FFFFFF"/>
                </a:highlight>
                <a:latin typeface="Calibri" panose="020F0502020204030204" pitchFamily="34" charset="0"/>
                <a:cs typeface="Calibri" panose="020F0502020204030204" pitchFamily="34" charset="0"/>
              </a:rPr>
              <a:t> a beacon of commerce and community. Inside within its walls, they kept track of the data from 2014 to 2017, painting a vivid picture of sales and profits across the land.</a:t>
            </a:r>
          </a:p>
          <a:p>
            <a:pPr algn="just"/>
            <a:r>
              <a:rPr lang="en-US" sz="1800" dirty="0">
                <a:solidFill>
                  <a:srgbClr val="0D0D0D"/>
                </a:solidFill>
                <a:highlight>
                  <a:srgbClr val="FFFFFF"/>
                </a:highlight>
                <a:latin typeface="Calibri" panose="020F0502020204030204" pitchFamily="34" charset="0"/>
                <a:cs typeface="Calibri" panose="020F0502020204030204" pitchFamily="34" charset="0"/>
              </a:rPr>
              <a:t>The Intellects delved into key variables such as Order Date, Ship Date, Customer Segments, Ship Mode, Geographic Information, and Product Details, shaping the destiny of this enterprise. These pillars serve as the foundation upon which we build our narrative, unraveling patterns, trends, and insights that illuminate the journey of this superstore chain over the years.</a:t>
            </a:r>
          </a:p>
          <a:p>
            <a:pPr algn="just"/>
            <a:r>
              <a:rPr lang="en-US" sz="1800" dirty="0">
                <a:solidFill>
                  <a:srgbClr val="0D0D0D"/>
                </a:solidFill>
                <a:highlight>
                  <a:srgbClr val="FFFFFF"/>
                </a:highlight>
                <a:latin typeface="Calibri" panose="020F0502020204030204" pitchFamily="34" charset="0"/>
                <a:cs typeface="Calibri" panose="020F0502020204030204" pitchFamily="34" charset="0"/>
              </a:rPr>
              <a:t>Utilizing various analytics techniques, we've meticulously crafted a series of visualizations and an interactive dashboard that serve as windows into the soul of this dataset. Through this tool, we aim to not only showcase the story hidden within the numbers but also empower decision-makers with actionable insights.</a:t>
            </a:r>
          </a:p>
          <a:p>
            <a:pPr algn="just"/>
            <a:r>
              <a:rPr lang="en-US" sz="1800" dirty="0">
                <a:solidFill>
                  <a:srgbClr val="0D0D0D"/>
                </a:solidFill>
                <a:highlight>
                  <a:srgbClr val="FFFFFF"/>
                </a:highlight>
                <a:latin typeface="Calibri" panose="020F0502020204030204" pitchFamily="34" charset="0"/>
                <a:cs typeface="Calibri" panose="020F0502020204030204" pitchFamily="34" charset="0"/>
              </a:rPr>
              <a:t>Throughout this presentation, we'll explore various facets of the data, ranging from profit analysis across customer segments to key performance indicators (KPIs) shedding light on sales and profitability trends. Moreover, we'll navigate through geographics, and delve into various product categories and their subcategories.</a:t>
            </a:r>
          </a:p>
          <a:p>
            <a:pPr algn="just"/>
            <a:r>
              <a:rPr lang="en-US" sz="1800" dirty="0">
                <a:solidFill>
                  <a:srgbClr val="0D0D0D"/>
                </a:solidFill>
                <a:highlight>
                  <a:srgbClr val="FFFFFF"/>
                </a:highlight>
                <a:latin typeface="Calibri" panose="020F0502020204030204" pitchFamily="34" charset="0"/>
                <a:cs typeface="Calibri" panose="020F0502020204030204" pitchFamily="34" charset="0"/>
              </a:rPr>
              <a:t>In essence, this presentation is not merely about numbers; it's about understanding the language of data to unveil opportunities, mitigate risks, and ultimately drive strategic decision-making within the retail domain. So, buckle up as we embark on this analytical odyssey, where every chart tells a story, and every insight paves the way for informed action.</a:t>
            </a:r>
          </a:p>
          <a:p>
            <a:pPr algn="just"/>
            <a:endParaRPr lang="en-US" sz="1800" dirty="0"/>
          </a:p>
          <a:p>
            <a:pPr marL="0" indent="0" algn="just">
              <a:buNone/>
            </a:pPr>
            <a:r>
              <a:rPr lang="en-US" sz="1800" dirty="0"/>
              <a:t> </a:t>
            </a:r>
          </a:p>
          <a:p>
            <a:pPr algn="just"/>
            <a:endParaRPr lang="en-US" sz="1800" dirty="0"/>
          </a:p>
        </p:txBody>
      </p:sp>
      <p:sp>
        <p:nvSpPr>
          <p:cNvPr id="3" name="Title 2"/>
          <p:cNvSpPr>
            <a:spLocks noGrp="1"/>
          </p:cNvSpPr>
          <p:nvPr>
            <p:ph type="title"/>
          </p:nvPr>
        </p:nvSpPr>
        <p:spPr>
          <a:xfrm>
            <a:off x="522249" y="-22302"/>
            <a:ext cx="10972800" cy="1143000"/>
          </a:xfrm>
        </p:spPr>
        <p:txBody>
          <a:bodyPr>
            <a:normAutofit/>
          </a:bodyPr>
          <a:lstStyle/>
          <a:p>
            <a:pPr algn="l"/>
            <a:r>
              <a:rPr lang="en-US" sz="3600" dirty="0"/>
              <a:t>The 3-Minute Story</a:t>
            </a:r>
          </a:p>
        </p:txBody>
      </p:sp>
    </p:spTree>
    <p:extLst>
      <p:ext uri="{BB962C8B-B14F-4D97-AF65-F5344CB8AC3E}">
        <p14:creationId xmlns:p14="http://schemas.microsoft.com/office/powerpoint/2010/main" val="780743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46138"/>
            <a:ext cx="10972800" cy="4169569"/>
          </a:xfrm>
        </p:spPr>
        <p:txBody>
          <a:bodyPr>
            <a:normAutofit/>
          </a:bodyPr>
          <a:lstStyle/>
          <a:p>
            <a:pPr marL="0" indent="0" algn="ctr">
              <a:buNone/>
            </a:pPr>
            <a:endParaRPr lang="en-US" sz="2000" dirty="0"/>
          </a:p>
          <a:p>
            <a:pPr marL="0" indent="0" algn="ctr">
              <a:buNone/>
            </a:pPr>
            <a:endParaRPr lang="en-US" sz="2000" dirty="0"/>
          </a:p>
          <a:p>
            <a:pPr marL="0" indent="0" algn="just">
              <a:buNone/>
            </a:pPr>
            <a:r>
              <a:rPr lang="en-US" sz="2000" dirty="0"/>
              <a:t>In the era of data-driven decision-making, unlocking the power of retail analytics offers an unparalleled opportunity to transform mere transactions into strategic insights. Through the lens of advanced analytics and visualization, we illuminate the path to profitability and sales where the home office shows us the least and the customer segment shows us the highest unveiling hidden patterns of profitability, untapped potential, and actionable intelligence. Our mission is to empower retailers with the foresight to anticipate trends, optimize operations, and elevate the customer experience.</a:t>
            </a:r>
          </a:p>
        </p:txBody>
      </p:sp>
      <p:sp>
        <p:nvSpPr>
          <p:cNvPr id="3" name="Title 2"/>
          <p:cNvSpPr>
            <a:spLocks noGrp="1"/>
          </p:cNvSpPr>
          <p:nvPr>
            <p:ph type="title"/>
          </p:nvPr>
        </p:nvSpPr>
        <p:spPr/>
        <p:txBody>
          <a:bodyPr>
            <a:normAutofit/>
          </a:bodyPr>
          <a:lstStyle/>
          <a:p>
            <a:pPr algn="l"/>
            <a:r>
              <a:rPr lang="en-US" sz="3600" dirty="0"/>
              <a:t>Big Idea</a:t>
            </a:r>
          </a:p>
        </p:txBody>
      </p:sp>
    </p:spTree>
    <p:extLst>
      <p:ext uri="{BB962C8B-B14F-4D97-AF65-F5344CB8AC3E}">
        <p14:creationId xmlns:p14="http://schemas.microsoft.com/office/powerpoint/2010/main" val="3603913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of green lines&#10;&#10;Description automatically generated">
            <a:extLst>
              <a:ext uri="{FF2B5EF4-FFF2-40B4-BE49-F238E27FC236}">
                <a16:creationId xmlns:a16="http://schemas.microsoft.com/office/drawing/2014/main" id="{2FFB2A96-EBC0-E02B-A9A9-1CB2148FA7D2}"/>
              </a:ext>
            </a:extLst>
          </p:cNvPr>
          <p:cNvPicPr>
            <a:picLocks noChangeAspect="1"/>
          </p:cNvPicPr>
          <p:nvPr/>
        </p:nvPicPr>
        <p:blipFill>
          <a:blip r:embed="rId2"/>
          <a:stretch>
            <a:fillRect/>
          </a:stretch>
        </p:blipFill>
        <p:spPr>
          <a:xfrm>
            <a:off x="2319455" y="1600201"/>
            <a:ext cx="6947208" cy="4169569"/>
          </a:xfrm>
          <a:prstGeom prst="rect">
            <a:avLst/>
          </a:prstGeom>
          <a:noFill/>
        </p:spPr>
      </p:pic>
      <p:sp>
        <p:nvSpPr>
          <p:cNvPr id="3" name="Title 2"/>
          <p:cNvSpPr>
            <a:spLocks noGrp="1"/>
          </p:cNvSpPr>
          <p:nvPr>
            <p:ph type="title"/>
          </p:nvPr>
        </p:nvSpPr>
        <p:spPr>
          <a:xfrm>
            <a:off x="609600" y="274638"/>
            <a:ext cx="10972800" cy="1143000"/>
          </a:xfrm>
        </p:spPr>
        <p:txBody>
          <a:bodyPr anchor="ctr">
            <a:normAutofit/>
          </a:bodyPr>
          <a:lstStyle/>
          <a:p>
            <a:pPr algn="l"/>
            <a:r>
              <a:rPr lang="en-US" sz="3600" dirty="0"/>
              <a:t>Chart #1: Profit Trend</a:t>
            </a:r>
          </a:p>
        </p:txBody>
      </p:sp>
    </p:spTree>
    <p:extLst>
      <p:ext uri="{BB962C8B-B14F-4D97-AF65-F5344CB8AC3E}">
        <p14:creationId xmlns:p14="http://schemas.microsoft.com/office/powerpoint/2010/main" val="213290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l"/>
            <a:r>
              <a:rPr lang="en-US" sz="3600" dirty="0"/>
              <a:t>Chart #2: Sales Trend</a:t>
            </a:r>
          </a:p>
        </p:txBody>
      </p:sp>
      <p:pic>
        <p:nvPicPr>
          <p:cNvPr id="10" name="Picture 9" descr="A graph with green lines&#10;&#10;Description automatically generated">
            <a:extLst>
              <a:ext uri="{FF2B5EF4-FFF2-40B4-BE49-F238E27FC236}">
                <a16:creationId xmlns:a16="http://schemas.microsoft.com/office/drawing/2014/main" id="{A3024DF5-4D83-3681-4D12-40DB140406D3}"/>
              </a:ext>
            </a:extLst>
          </p:cNvPr>
          <p:cNvPicPr>
            <a:picLocks noChangeAspect="1"/>
          </p:cNvPicPr>
          <p:nvPr/>
        </p:nvPicPr>
        <p:blipFill>
          <a:blip r:embed="rId2"/>
          <a:stretch>
            <a:fillRect/>
          </a:stretch>
        </p:blipFill>
        <p:spPr>
          <a:xfrm>
            <a:off x="2171132" y="1327610"/>
            <a:ext cx="6883657" cy="4202779"/>
          </a:xfrm>
          <a:prstGeom prst="rect">
            <a:avLst/>
          </a:prstGeom>
        </p:spPr>
      </p:pic>
    </p:spTree>
    <p:extLst>
      <p:ext uri="{BB962C8B-B14F-4D97-AF65-F5344CB8AC3E}">
        <p14:creationId xmlns:p14="http://schemas.microsoft.com/office/powerpoint/2010/main" val="1739100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2C2AACF1-B34F-C003-2707-A793DBF2009A}"/>
              </a:ext>
            </a:extLst>
          </p:cNvPr>
          <p:cNvPicPr>
            <a:picLocks noChangeAspect="1"/>
          </p:cNvPicPr>
          <p:nvPr/>
        </p:nvPicPr>
        <p:blipFill>
          <a:blip r:embed="rId2"/>
          <a:stretch>
            <a:fillRect/>
          </a:stretch>
        </p:blipFill>
        <p:spPr>
          <a:xfrm>
            <a:off x="3133493" y="1271239"/>
            <a:ext cx="5977053" cy="4498531"/>
          </a:xfrm>
          <a:prstGeom prst="rect">
            <a:avLst/>
          </a:prstGeom>
          <a:noFill/>
        </p:spPr>
      </p:pic>
      <p:sp>
        <p:nvSpPr>
          <p:cNvPr id="3" name="Title 2"/>
          <p:cNvSpPr>
            <a:spLocks noGrp="1"/>
          </p:cNvSpPr>
          <p:nvPr>
            <p:ph type="title"/>
          </p:nvPr>
        </p:nvSpPr>
        <p:spPr>
          <a:xfrm>
            <a:off x="609600" y="274638"/>
            <a:ext cx="10972800" cy="1866396"/>
          </a:xfrm>
        </p:spPr>
        <p:txBody>
          <a:bodyPr anchor="ctr">
            <a:noAutofit/>
          </a:bodyPr>
          <a:lstStyle/>
          <a:p>
            <a:pPr algn="l"/>
            <a:r>
              <a:rPr lang="en-US" sz="3600" dirty="0"/>
              <a:t>Chart #3:Profit by Segment</a:t>
            </a:r>
            <a:br>
              <a:rPr lang="en-US" sz="3600" dirty="0">
                <a:effectLst/>
              </a:rPr>
            </a:br>
            <a:br>
              <a:rPr lang="en-US" sz="3600" dirty="0">
                <a:effectLst/>
              </a:rPr>
            </a:br>
            <a:endParaRPr lang="en-US" sz="3600" dirty="0"/>
          </a:p>
        </p:txBody>
      </p:sp>
    </p:spTree>
    <p:extLst>
      <p:ext uri="{BB962C8B-B14F-4D97-AF65-F5344CB8AC3E}">
        <p14:creationId xmlns:p14="http://schemas.microsoft.com/office/powerpoint/2010/main" val="3196130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77352" y="720687"/>
            <a:ext cx="10972800" cy="405586"/>
          </a:xfrm>
        </p:spPr>
        <p:txBody>
          <a:bodyPr anchor="ctr">
            <a:noAutofit/>
          </a:bodyPr>
          <a:lstStyle/>
          <a:p>
            <a:pPr algn="l"/>
            <a:r>
              <a:rPr lang="en-US" sz="3600" dirty="0"/>
              <a:t>Chart #4:Profit Growth by Location</a:t>
            </a:r>
            <a:br>
              <a:rPr lang="en-US" sz="3600" dirty="0"/>
            </a:br>
            <a:endParaRPr lang="en-US" sz="3600" dirty="0"/>
          </a:p>
        </p:txBody>
      </p:sp>
      <p:pic>
        <p:nvPicPr>
          <p:cNvPr id="6" name="Picture 5" descr="A map of the united states&#10;&#10;Description automatically generated">
            <a:extLst>
              <a:ext uri="{FF2B5EF4-FFF2-40B4-BE49-F238E27FC236}">
                <a16:creationId xmlns:a16="http://schemas.microsoft.com/office/drawing/2014/main" id="{F262D289-AE84-05C4-D214-2EBFDB5E399B}"/>
              </a:ext>
            </a:extLst>
          </p:cNvPr>
          <p:cNvPicPr>
            <a:picLocks noChangeAspect="1"/>
          </p:cNvPicPr>
          <p:nvPr/>
        </p:nvPicPr>
        <p:blipFill>
          <a:blip r:embed="rId2"/>
          <a:stretch>
            <a:fillRect/>
          </a:stretch>
        </p:blipFill>
        <p:spPr>
          <a:xfrm>
            <a:off x="1954889" y="1003610"/>
            <a:ext cx="7772400" cy="4650057"/>
          </a:xfrm>
          <a:prstGeom prst="rect">
            <a:avLst/>
          </a:prstGeom>
        </p:spPr>
      </p:pic>
    </p:spTree>
    <p:extLst>
      <p:ext uri="{BB962C8B-B14F-4D97-AF65-F5344CB8AC3E}">
        <p14:creationId xmlns:p14="http://schemas.microsoft.com/office/powerpoint/2010/main" val="41990247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Module 0:&amp;quot;&quot;/&gt;&lt;property id=&quot;20307&quot; value=&quot;258&quot;/&gt;&lt;/object&gt;&lt;object type=&quot;3&quot; unique_id=&quot;10004&quot;&gt;&lt;property id=&quot;20148&quot; value=&quot;5&quot;/&gt;&lt;property id=&quot;20300&quot; value=&quot;Slide 2 - &amp;quot;Learning Objective&amp;quot;&quot;/&gt;&lt;property id=&quot;20307&quot; value=&quot;260&quot;/&gt;&lt;/object&gt;&lt;/object&gt;&lt;object type=&quot;8&quot; unique_id=&quot;10008&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2DAC95A5-4F2A-4D5D-8F23-9522D2543B31}" vid="{C657A38F-F79C-4FF8-81D5-C7457B0F3D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OMIS673_template</Template>
  <TotalTime>365</TotalTime>
  <Words>707</Words>
  <Application>Microsoft Macintosh PowerPoint</Application>
  <PresentationFormat>Widescreen</PresentationFormat>
  <Paragraphs>60</Paragraphs>
  <Slides>14</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SUPERSTORE DATA ANALYSIS</vt:lpstr>
      <vt:lpstr>AGENDA</vt:lpstr>
      <vt:lpstr>ABOUT THE DATASET</vt:lpstr>
      <vt:lpstr>The 3-Minute Story</vt:lpstr>
      <vt:lpstr>Big Idea</vt:lpstr>
      <vt:lpstr>Chart #1: Profit Trend</vt:lpstr>
      <vt:lpstr>Chart #2: Sales Trend</vt:lpstr>
      <vt:lpstr>Chart #3:Profit by Segment  </vt:lpstr>
      <vt:lpstr>Chart #4:Profit Growth by Location </vt:lpstr>
      <vt:lpstr>Chart #5: Detailed Table - Profit and Sales </vt:lpstr>
      <vt:lpstr>Interactive Dashboard:</vt:lpstr>
      <vt:lpstr>Conclusion</vt:lpstr>
      <vt:lpstr>PowerPoint Presentation</vt:lpstr>
      <vt:lpstr>PowerPoint Presentation</vt:lpstr>
    </vt:vector>
  </TitlesOfParts>
  <Company>Northern Illinois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0:</dc:title>
  <dc:creator>Young Lee</dc:creator>
  <cp:lastModifiedBy>Lakshmi Suma Latha Gandham</cp:lastModifiedBy>
  <cp:revision>41</cp:revision>
  <cp:lastPrinted>2018-02-22T19:23:55Z</cp:lastPrinted>
  <dcterms:created xsi:type="dcterms:W3CDTF">2019-03-18T01:39:38Z</dcterms:created>
  <dcterms:modified xsi:type="dcterms:W3CDTF">2024-04-24T04:31:53Z</dcterms:modified>
</cp:coreProperties>
</file>