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0" r:id="rId2"/>
    <p:sldId id="262" r:id="rId3"/>
    <p:sldId id="281" r:id="rId4"/>
    <p:sldId id="263" r:id="rId5"/>
    <p:sldId id="292" r:id="rId6"/>
    <p:sldId id="282" r:id="rId7"/>
    <p:sldId id="283" r:id="rId8"/>
    <p:sldId id="285" r:id="rId9"/>
    <p:sldId id="286" r:id="rId10"/>
    <p:sldId id="284" r:id="rId11"/>
    <p:sldId id="275" r:id="rId12"/>
    <p:sldId id="276" r:id="rId13"/>
    <p:sldId id="287" r:id="rId14"/>
    <p:sldId id="288" r:id="rId15"/>
    <p:sldId id="289" r:id="rId16"/>
    <p:sldId id="290" r:id="rId17"/>
    <p:sldId id="291" r:id="rId18"/>
    <p:sldId id="299" r:id="rId19"/>
    <p:sldId id="300" r:id="rId20"/>
    <p:sldId id="302" r:id="rId21"/>
    <p:sldId id="303" r:id="rId22"/>
    <p:sldId id="295" r:id="rId23"/>
    <p:sldId id="293" r:id="rId24"/>
    <p:sldId id="301" r:id="rId25"/>
    <p:sldId id="298" r:id="rId26"/>
    <p:sldId id="304" r:id="rId27"/>
    <p:sldId id="305" r:id="rId28"/>
    <p:sldId id="306" r:id="rId29"/>
    <p:sldId id="278" r:id="rId30"/>
    <p:sldId id="307" r:id="rId31"/>
    <p:sldId id="27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A21E50-F6D0-4576-A598-5AEF2E0895FE}">
          <p14:sldIdLst>
            <p14:sldId id="280"/>
            <p14:sldId id="262"/>
            <p14:sldId id="281"/>
            <p14:sldId id="263"/>
            <p14:sldId id="292"/>
            <p14:sldId id="282"/>
            <p14:sldId id="283"/>
            <p14:sldId id="285"/>
            <p14:sldId id="286"/>
            <p14:sldId id="284"/>
            <p14:sldId id="275"/>
            <p14:sldId id="276"/>
            <p14:sldId id="287"/>
            <p14:sldId id="288"/>
            <p14:sldId id="289"/>
            <p14:sldId id="290"/>
            <p14:sldId id="291"/>
            <p14:sldId id="299"/>
            <p14:sldId id="300"/>
            <p14:sldId id="302"/>
            <p14:sldId id="303"/>
            <p14:sldId id="295"/>
            <p14:sldId id="293"/>
            <p14:sldId id="301"/>
            <p14:sldId id="298"/>
            <p14:sldId id="304"/>
            <p14:sldId id="305"/>
            <p14:sldId id="306"/>
            <p14:sldId id="278"/>
            <p14:sldId id="307"/>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54" autoAdjust="0"/>
    <p:restoredTop sz="94660"/>
  </p:normalViewPr>
  <p:slideViewPr>
    <p:cSldViewPr snapToGrid="0">
      <p:cViewPr varScale="1">
        <p:scale>
          <a:sx n="49" d="100"/>
          <a:sy n="49" d="100"/>
        </p:scale>
        <p:origin x="49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A9AD3-302A-482B-9817-58487BB9EFB8}"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E6183-A81D-4E16-8B1D-E9B563A38405}" type="slidenum">
              <a:rPr lang="en-US" smtClean="0"/>
              <a:t>‹#›</a:t>
            </a:fld>
            <a:endParaRPr lang="en-US"/>
          </a:p>
        </p:txBody>
      </p:sp>
    </p:spTree>
    <p:extLst>
      <p:ext uri="{BB962C8B-B14F-4D97-AF65-F5344CB8AC3E}">
        <p14:creationId xmlns:p14="http://schemas.microsoft.com/office/powerpoint/2010/main" val="351976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IoT devices will overtake mobile phones as the largest category of connected devices in 2018. Keeping IoT secure – a serious business</a:t>
            </a:r>
          </a:p>
          <a:p>
            <a:endParaRPr lang="en-US" dirty="0"/>
          </a:p>
        </p:txBody>
      </p:sp>
      <p:sp>
        <p:nvSpPr>
          <p:cNvPr id="4" name="Slide Number Placeholder 3"/>
          <p:cNvSpPr>
            <a:spLocks noGrp="1"/>
          </p:cNvSpPr>
          <p:nvPr>
            <p:ph type="sldNum" sz="quarter" idx="10"/>
          </p:nvPr>
        </p:nvSpPr>
        <p:spPr/>
        <p:txBody>
          <a:bodyPr/>
          <a:lstStyle/>
          <a:p>
            <a:fld id="{8EDE6183-A81D-4E16-8B1D-E9B563A38405}" type="slidenum">
              <a:rPr lang="en-US" smtClean="0"/>
              <a:t>2</a:t>
            </a:fld>
            <a:endParaRPr lang="en-US"/>
          </a:p>
        </p:txBody>
      </p:sp>
    </p:spTree>
    <p:extLst>
      <p:ext uri="{BB962C8B-B14F-4D97-AF65-F5344CB8AC3E}">
        <p14:creationId xmlns:p14="http://schemas.microsoft.com/office/powerpoint/2010/main" val="1639246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BASHLITE - </a:t>
            </a:r>
            <a:r>
              <a:rPr lang="en-US" dirty="0" err="1"/>
              <a:t>Gafgyt</a:t>
            </a:r>
            <a:r>
              <a:rPr lang="en-US" dirty="0"/>
              <a:t>/</a:t>
            </a:r>
            <a:r>
              <a:rPr lang="en-US" dirty="0" err="1"/>
              <a:t>Lizkebab</a:t>
            </a:r>
            <a:r>
              <a:rPr lang="en-US" dirty="0"/>
              <a:t>/</a:t>
            </a:r>
            <a:r>
              <a:rPr lang="en-US" dirty="0" err="1"/>
              <a:t>Qbot</a:t>
            </a:r>
            <a:r>
              <a:rPr lang="en-US" dirty="0"/>
              <a:t>/</a:t>
            </a:r>
            <a:r>
              <a:rPr lang="en-US" dirty="0" err="1"/>
              <a:t>Torlus</a:t>
            </a:r>
            <a:r>
              <a:rPr lang="en-US" dirty="0"/>
              <a:t>/</a:t>
            </a:r>
            <a:r>
              <a:rPr lang="en-US" dirty="0" err="1"/>
              <a:t>LizardStressers</a:t>
            </a:r>
            <a:r>
              <a:rPr lang="en-US" dirty="0"/>
              <a:t> – variants of BASHLITE with same architecture</a:t>
            </a:r>
          </a:p>
        </p:txBody>
      </p:sp>
      <p:sp>
        <p:nvSpPr>
          <p:cNvPr id="4" name="Slide Number Placeholder 3"/>
          <p:cNvSpPr>
            <a:spLocks noGrp="1"/>
          </p:cNvSpPr>
          <p:nvPr>
            <p:ph type="sldNum" sz="quarter" idx="10"/>
          </p:nvPr>
        </p:nvSpPr>
        <p:spPr/>
        <p:txBody>
          <a:bodyPr/>
          <a:lstStyle/>
          <a:p>
            <a:fld id="{8EDE6183-A81D-4E16-8B1D-E9B563A38405}" type="slidenum">
              <a:rPr lang="en-US" smtClean="0"/>
              <a:t>3</a:t>
            </a:fld>
            <a:endParaRPr lang="en-US"/>
          </a:p>
        </p:txBody>
      </p:sp>
    </p:spTree>
    <p:extLst>
      <p:ext uri="{BB962C8B-B14F-4D97-AF65-F5344CB8AC3E}">
        <p14:creationId xmlns:p14="http://schemas.microsoft.com/office/powerpoint/2010/main" val="1585383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database stores the IP addresses of the bots and uploads the malware to these addresses. Commands the bot to execute a DDoS attack on a specified target through the malware on the bot.  There is communication between the C&amp;C and the first bot it infects, the bot contains malware and a </a:t>
            </a:r>
            <a:r>
              <a:rPr lang="en-US" dirty="0" err="1"/>
              <a:t>scanlistener</a:t>
            </a:r>
            <a:r>
              <a:rPr lang="en-US" dirty="0"/>
              <a:t> which scans for other potential bots within the network. Once the bot finds another host to infect, the C&amp;C is informed of this new bot, it uploads the malware and updates it’s database. This distributed and recursive scan listener among the bots is what helps </a:t>
            </a:r>
            <a:r>
              <a:rPr lang="en-US" dirty="0" err="1"/>
              <a:t>Mirai</a:t>
            </a:r>
            <a:r>
              <a:rPr lang="en-US" dirty="0"/>
              <a:t> to propagate much faster than previous bots and allows the formation of botnets.</a:t>
            </a:r>
          </a:p>
        </p:txBody>
      </p:sp>
      <p:sp>
        <p:nvSpPr>
          <p:cNvPr id="4" name="Slide Number Placeholder 3"/>
          <p:cNvSpPr>
            <a:spLocks noGrp="1"/>
          </p:cNvSpPr>
          <p:nvPr>
            <p:ph type="sldNum" sz="quarter" idx="10"/>
          </p:nvPr>
        </p:nvSpPr>
        <p:spPr/>
        <p:txBody>
          <a:bodyPr/>
          <a:lstStyle/>
          <a:p>
            <a:fld id="{8EDE6183-A81D-4E16-8B1D-E9B563A38405}" type="slidenum">
              <a:rPr lang="en-US" smtClean="0"/>
              <a:t>4</a:t>
            </a:fld>
            <a:endParaRPr lang="en-US"/>
          </a:p>
        </p:txBody>
      </p:sp>
    </p:spTree>
    <p:extLst>
      <p:ext uri="{BB962C8B-B14F-4D97-AF65-F5344CB8AC3E}">
        <p14:creationId xmlns:p14="http://schemas.microsoft.com/office/powerpoint/2010/main" val="255668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Both use randomized window sizes</a:t>
            </a:r>
          </a:p>
        </p:txBody>
      </p:sp>
      <p:sp>
        <p:nvSpPr>
          <p:cNvPr id="4" name="Slide Number Placeholder 3"/>
          <p:cNvSpPr>
            <a:spLocks noGrp="1"/>
          </p:cNvSpPr>
          <p:nvPr>
            <p:ph type="sldNum" sz="quarter" idx="10"/>
          </p:nvPr>
        </p:nvSpPr>
        <p:spPr/>
        <p:txBody>
          <a:bodyPr/>
          <a:lstStyle/>
          <a:p>
            <a:fld id="{8EDE6183-A81D-4E16-8B1D-E9B563A38405}" type="slidenum">
              <a:rPr lang="en-US" smtClean="0"/>
              <a:t>10</a:t>
            </a:fld>
            <a:endParaRPr lang="en-US"/>
          </a:p>
        </p:txBody>
      </p:sp>
    </p:spTree>
    <p:extLst>
      <p:ext uri="{BB962C8B-B14F-4D97-AF65-F5344CB8AC3E}">
        <p14:creationId xmlns:p14="http://schemas.microsoft.com/office/powerpoint/2010/main" val="2249320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same logic, the malware checks if we receive SYN/ACK or SYN/RST as response, to identify closed or open ports.</a:t>
            </a:r>
          </a:p>
        </p:txBody>
      </p:sp>
      <p:sp>
        <p:nvSpPr>
          <p:cNvPr id="4" name="Slide Number Placeholder 3"/>
          <p:cNvSpPr>
            <a:spLocks noGrp="1"/>
          </p:cNvSpPr>
          <p:nvPr>
            <p:ph type="sldNum" sz="quarter" idx="10"/>
          </p:nvPr>
        </p:nvSpPr>
        <p:spPr/>
        <p:txBody>
          <a:bodyPr/>
          <a:lstStyle/>
          <a:p>
            <a:fld id="{8EDE6183-A81D-4E16-8B1D-E9B563A38405}" type="slidenum">
              <a:rPr lang="en-US" smtClean="0"/>
              <a:t>14</a:t>
            </a:fld>
            <a:endParaRPr lang="en-US"/>
          </a:p>
        </p:txBody>
      </p:sp>
    </p:spTree>
    <p:extLst>
      <p:ext uri="{BB962C8B-B14F-4D97-AF65-F5344CB8AC3E}">
        <p14:creationId xmlns:p14="http://schemas.microsoft.com/office/powerpoint/2010/main" val="323597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not sure why that was done, but the function is called </a:t>
            </a:r>
            <a:r>
              <a:rPr lang="en-US" dirty="0" err="1"/>
              <a:t>deobf</a:t>
            </a:r>
            <a:r>
              <a:rPr lang="en-US" dirty="0"/>
              <a:t>()</a:t>
            </a:r>
          </a:p>
        </p:txBody>
      </p:sp>
      <p:sp>
        <p:nvSpPr>
          <p:cNvPr id="4" name="Slide Number Placeholder 3"/>
          <p:cNvSpPr>
            <a:spLocks noGrp="1"/>
          </p:cNvSpPr>
          <p:nvPr>
            <p:ph type="sldNum" sz="quarter" idx="10"/>
          </p:nvPr>
        </p:nvSpPr>
        <p:spPr/>
        <p:txBody>
          <a:bodyPr/>
          <a:lstStyle/>
          <a:p>
            <a:fld id="{8EDE6183-A81D-4E16-8B1D-E9B563A38405}" type="slidenum">
              <a:rPr lang="en-US" smtClean="0"/>
              <a:t>16</a:t>
            </a:fld>
            <a:endParaRPr lang="en-US"/>
          </a:p>
        </p:txBody>
      </p:sp>
    </p:spTree>
    <p:extLst>
      <p:ext uri="{BB962C8B-B14F-4D97-AF65-F5344CB8AC3E}">
        <p14:creationId xmlns:p14="http://schemas.microsoft.com/office/powerpoint/2010/main" val="144259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Bashlite</a:t>
            </a:r>
            <a:r>
              <a:rPr lang="en-US" dirty="0"/>
              <a:t> – 2500 lines of code</a:t>
            </a:r>
          </a:p>
        </p:txBody>
      </p:sp>
      <p:sp>
        <p:nvSpPr>
          <p:cNvPr id="4" name="Slide Number Placeholder 3"/>
          <p:cNvSpPr>
            <a:spLocks noGrp="1"/>
          </p:cNvSpPr>
          <p:nvPr>
            <p:ph type="sldNum" sz="quarter" idx="10"/>
          </p:nvPr>
        </p:nvSpPr>
        <p:spPr/>
        <p:txBody>
          <a:bodyPr/>
          <a:lstStyle/>
          <a:p>
            <a:fld id="{8EDE6183-A81D-4E16-8B1D-E9B563A38405}" type="slidenum">
              <a:rPr lang="en-US" smtClean="0"/>
              <a:t>23</a:t>
            </a:fld>
            <a:endParaRPr lang="en-US"/>
          </a:p>
        </p:txBody>
      </p:sp>
    </p:spTree>
    <p:extLst>
      <p:ext uri="{BB962C8B-B14F-4D97-AF65-F5344CB8AC3E}">
        <p14:creationId xmlns:p14="http://schemas.microsoft.com/office/powerpoint/2010/main" val="3223360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Finds the process id associated with the port and then kills the </a:t>
            </a:r>
            <a:r>
              <a:rPr lang="en-US" dirty="0" err="1"/>
              <a:t>pid</a:t>
            </a:r>
            <a:r>
              <a:rPr lang="en-US" dirty="0"/>
              <a:t>.</a:t>
            </a:r>
          </a:p>
        </p:txBody>
      </p:sp>
      <p:sp>
        <p:nvSpPr>
          <p:cNvPr id="4" name="Slide Number Placeholder 3"/>
          <p:cNvSpPr>
            <a:spLocks noGrp="1"/>
          </p:cNvSpPr>
          <p:nvPr>
            <p:ph type="sldNum" sz="quarter" idx="10"/>
          </p:nvPr>
        </p:nvSpPr>
        <p:spPr/>
        <p:txBody>
          <a:bodyPr/>
          <a:lstStyle/>
          <a:p>
            <a:fld id="{8EDE6183-A81D-4E16-8B1D-E9B563A38405}" type="slidenum">
              <a:rPr lang="en-US" smtClean="0"/>
              <a:t>24</a:t>
            </a:fld>
            <a:endParaRPr lang="en-US"/>
          </a:p>
        </p:txBody>
      </p:sp>
    </p:spTree>
    <p:extLst>
      <p:ext uri="{BB962C8B-B14F-4D97-AF65-F5344CB8AC3E}">
        <p14:creationId xmlns:p14="http://schemas.microsoft.com/office/powerpoint/2010/main" val="1542658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Keeps sending packets in infinite loop</a:t>
            </a:r>
          </a:p>
        </p:txBody>
      </p:sp>
      <p:sp>
        <p:nvSpPr>
          <p:cNvPr id="4" name="Slide Number Placeholder 3"/>
          <p:cNvSpPr>
            <a:spLocks noGrp="1"/>
          </p:cNvSpPr>
          <p:nvPr>
            <p:ph type="sldNum" sz="quarter" idx="10"/>
          </p:nvPr>
        </p:nvSpPr>
        <p:spPr/>
        <p:txBody>
          <a:bodyPr/>
          <a:lstStyle/>
          <a:p>
            <a:fld id="{8EDE6183-A81D-4E16-8B1D-E9B563A38405}" type="slidenum">
              <a:rPr lang="en-US" smtClean="0"/>
              <a:t>26</a:t>
            </a:fld>
            <a:endParaRPr lang="en-US"/>
          </a:p>
        </p:txBody>
      </p:sp>
    </p:spTree>
    <p:extLst>
      <p:ext uri="{BB962C8B-B14F-4D97-AF65-F5344CB8AC3E}">
        <p14:creationId xmlns:p14="http://schemas.microsoft.com/office/powerpoint/2010/main" val="199317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CA3056E-2091-416B-9FAF-94692CCFC831}"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F93242-3BDD-4F28-888B-1DE1613A59A8}" type="slidenum">
              <a:rPr lang="en-US" smtClean="0"/>
              <a:t>‹#›</a:t>
            </a:fld>
            <a:endParaRPr lang="en-US"/>
          </a:p>
        </p:txBody>
      </p:sp>
    </p:spTree>
    <p:extLst>
      <p:ext uri="{BB962C8B-B14F-4D97-AF65-F5344CB8AC3E}">
        <p14:creationId xmlns:p14="http://schemas.microsoft.com/office/powerpoint/2010/main" val="13063057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3056E-2091-416B-9FAF-94692CCFC831}"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93242-3BDD-4F28-888B-1DE1613A59A8}" type="slidenum">
              <a:rPr lang="en-US" smtClean="0"/>
              <a:t>‹#›</a:t>
            </a:fld>
            <a:endParaRPr lang="en-US"/>
          </a:p>
        </p:txBody>
      </p:sp>
    </p:spTree>
    <p:extLst>
      <p:ext uri="{BB962C8B-B14F-4D97-AF65-F5344CB8AC3E}">
        <p14:creationId xmlns:p14="http://schemas.microsoft.com/office/powerpoint/2010/main" val="153582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3056E-2091-416B-9FAF-94692CCFC831}"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93242-3BDD-4F28-888B-1DE1613A59A8}" type="slidenum">
              <a:rPr lang="en-US" smtClean="0"/>
              <a:t>‹#›</a:t>
            </a:fld>
            <a:endParaRPr lang="en-US"/>
          </a:p>
        </p:txBody>
      </p:sp>
    </p:spTree>
    <p:extLst>
      <p:ext uri="{BB962C8B-B14F-4D97-AF65-F5344CB8AC3E}">
        <p14:creationId xmlns:p14="http://schemas.microsoft.com/office/powerpoint/2010/main" val="188366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A3056E-2091-416B-9FAF-94692CCFC831}"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F93242-3BDD-4F28-888B-1DE1613A59A8}" type="slidenum">
              <a:rPr lang="en-US" smtClean="0"/>
              <a:t>‹#›</a:t>
            </a:fld>
            <a:endParaRPr lang="en-US"/>
          </a:p>
        </p:txBody>
      </p:sp>
    </p:spTree>
    <p:extLst>
      <p:ext uri="{BB962C8B-B14F-4D97-AF65-F5344CB8AC3E}">
        <p14:creationId xmlns:p14="http://schemas.microsoft.com/office/powerpoint/2010/main" val="297034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DCA3056E-2091-416B-9FAF-94692CCFC831}"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F93242-3BDD-4F28-888B-1DE1613A59A8}" type="slidenum">
              <a:rPr lang="en-US" smtClean="0"/>
              <a:t>‹#›</a:t>
            </a:fld>
            <a:endParaRPr lang="en-US"/>
          </a:p>
        </p:txBody>
      </p:sp>
    </p:spTree>
    <p:extLst>
      <p:ext uri="{BB962C8B-B14F-4D97-AF65-F5344CB8AC3E}">
        <p14:creationId xmlns:p14="http://schemas.microsoft.com/office/powerpoint/2010/main" val="16997130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CA3056E-2091-416B-9FAF-94692CCFC831}" type="datetimeFigureOut">
              <a:rPr lang="en-US" smtClean="0"/>
              <a:t>4/26/2018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BF93242-3BDD-4F28-888B-1DE1613A59A8}" type="slidenum">
              <a:rPr lang="en-US" smtClean="0"/>
              <a:t>‹#›</a:t>
            </a:fld>
            <a:endParaRPr lang="en-US"/>
          </a:p>
        </p:txBody>
      </p:sp>
    </p:spTree>
    <p:extLst>
      <p:ext uri="{BB962C8B-B14F-4D97-AF65-F5344CB8AC3E}">
        <p14:creationId xmlns:p14="http://schemas.microsoft.com/office/powerpoint/2010/main" val="409158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DCA3056E-2091-416B-9FAF-94692CCFC831}"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F93242-3BDD-4F28-888B-1DE1613A59A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4020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A3056E-2091-416B-9FAF-94692CCFC831}"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F93242-3BDD-4F28-888B-1DE1613A59A8}" type="slidenum">
              <a:rPr lang="en-US" smtClean="0"/>
              <a:t>‹#›</a:t>
            </a:fld>
            <a:endParaRPr lang="en-US"/>
          </a:p>
        </p:txBody>
      </p:sp>
    </p:spTree>
    <p:extLst>
      <p:ext uri="{BB962C8B-B14F-4D97-AF65-F5344CB8AC3E}">
        <p14:creationId xmlns:p14="http://schemas.microsoft.com/office/powerpoint/2010/main" val="425941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3056E-2091-416B-9FAF-94692CCFC831}"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F93242-3BDD-4F28-888B-1DE1613A59A8}" type="slidenum">
              <a:rPr lang="en-US" smtClean="0"/>
              <a:t>‹#›</a:t>
            </a:fld>
            <a:endParaRPr lang="en-US"/>
          </a:p>
        </p:txBody>
      </p:sp>
    </p:spTree>
    <p:extLst>
      <p:ext uri="{BB962C8B-B14F-4D97-AF65-F5344CB8AC3E}">
        <p14:creationId xmlns:p14="http://schemas.microsoft.com/office/powerpoint/2010/main" val="366186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CA3056E-2091-416B-9FAF-94692CCFC831}" type="datetimeFigureOut">
              <a:rPr lang="en-US" smtClean="0"/>
              <a:t>4/26/2018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BF93242-3BDD-4F28-888B-1DE1613A59A8}" type="slidenum">
              <a:rPr lang="en-US" smtClean="0"/>
              <a:t>‹#›</a:t>
            </a:fld>
            <a:endParaRPr lang="en-US"/>
          </a:p>
        </p:txBody>
      </p:sp>
    </p:spTree>
    <p:extLst>
      <p:ext uri="{BB962C8B-B14F-4D97-AF65-F5344CB8AC3E}">
        <p14:creationId xmlns:p14="http://schemas.microsoft.com/office/powerpoint/2010/main" val="197314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CA3056E-2091-416B-9FAF-94692CCFC831}" type="datetimeFigureOut">
              <a:rPr lang="en-US" smtClean="0"/>
              <a:t>4/26/2018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BF93242-3BDD-4F28-888B-1DE1613A59A8}" type="slidenum">
              <a:rPr lang="en-US" smtClean="0"/>
              <a:t>‹#›</a:t>
            </a:fld>
            <a:endParaRPr lang="en-US"/>
          </a:p>
        </p:txBody>
      </p:sp>
    </p:spTree>
    <p:extLst>
      <p:ext uri="{BB962C8B-B14F-4D97-AF65-F5344CB8AC3E}">
        <p14:creationId xmlns:p14="http://schemas.microsoft.com/office/powerpoint/2010/main" val="360011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CA3056E-2091-416B-9FAF-94692CCFC831}" type="datetimeFigureOut">
              <a:rPr lang="en-US" smtClean="0"/>
              <a:t>4/26/2018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BF93242-3BDD-4F28-888B-1DE1613A59A8}" type="slidenum">
              <a:rPr lang="en-US" smtClean="0"/>
              <a:t>‹#›</a:t>
            </a:fld>
            <a:endParaRPr lang="en-US"/>
          </a:p>
        </p:txBody>
      </p:sp>
    </p:spTree>
    <p:extLst>
      <p:ext uri="{BB962C8B-B14F-4D97-AF65-F5344CB8AC3E}">
        <p14:creationId xmlns:p14="http://schemas.microsoft.com/office/powerpoint/2010/main" val="1485434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E953-4373-461E-A5B4-5B5BD1F3606C}"/>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STATIC Source code analysis of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malware</a:t>
            </a:r>
          </a:p>
        </p:txBody>
      </p:sp>
      <p:sp>
        <p:nvSpPr>
          <p:cNvPr id="3" name="Subtitle 2">
            <a:extLst>
              <a:ext uri="{FF2B5EF4-FFF2-40B4-BE49-F238E27FC236}">
                <a16:creationId xmlns:a16="http://schemas.microsoft.com/office/drawing/2014/main" id="{F6E4420C-B38F-4D47-8333-F0FA91A98605}"/>
              </a:ext>
            </a:extLst>
          </p:cNvPr>
          <p:cNvSpPr>
            <a:spLocks noGrp="1"/>
          </p:cNvSpPr>
          <p:nvPr>
            <p:ph type="subTitle" idx="1"/>
          </p:nvPr>
        </p:nvSpPr>
        <p:spPr>
          <a:xfrm>
            <a:off x="4718547" y="5014025"/>
            <a:ext cx="6801612" cy="1239894"/>
          </a:xfrm>
        </p:spPr>
        <p:txBody>
          <a:bodyPr>
            <a:normAutofit lnSpcReduction="10000"/>
          </a:bodyPr>
          <a:lstStyle/>
          <a:p>
            <a:pPr algn="r"/>
            <a:r>
              <a:rPr lang="en-US" dirty="0"/>
              <a:t>   </a:t>
            </a:r>
            <a:r>
              <a:rPr lang="en-US" dirty="0">
                <a:latin typeface="Times New Roman" panose="02020603050405020304" pitchFamily="18" charset="0"/>
                <a:cs typeface="Times New Roman" panose="02020603050405020304" pitchFamily="18" charset="0"/>
              </a:rPr>
              <a:t>IoT Project Presentation</a:t>
            </a:r>
          </a:p>
          <a:p>
            <a:pPr algn="r"/>
            <a:r>
              <a:rPr lang="en-US" dirty="0">
                <a:latin typeface="Times New Roman" panose="02020603050405020304" pitchFamily="18" charset="0"/>
                <a:cs typeface="Times New Roman" panose="02020603050405020304" pitchFamily="18" charset="0"/>
              </a:rPr>
              <a:t>Garuda Suma Pranavi</a:t>
            </a:r>
          </a:p>
          <a:p>
            <a:pPr algn="r"/>
            <a:r>
              <a:rPr lang="en-US" dirty="0">
                <a:latin typeface="Times New Roman" panose="02020603050405020304" pitchFamily="18" charset="0"/>
                <a:cs typeface="Times New Roman" panose="02020603050405020304" pitchFamily="18" charset="0"/>
              </a:rPr>
              <a:t>Computer Engineering - ECEN</a:t>
            </a:r>
          </a:p>
        </p:txBody>
      </p:sp>
    </p:spTree>
    <p:extLst>
      <p:ext uri="{BB962C8B-B14F-4D97-AF65-F5344CB8AC3E}">
        <p14:creationId xmlns:p14="http://schemas.microsoft.com/office/powerpoint/2010/main" val="3118082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5FD7-AE36-465B-951B-979A20086961}"/>
              </a:ext>
            </a:extLst>
          </p:cNvPr>
          <p:cNvSpPr>
            <a:spLocks noGrp="1"/>
          </p:cNvSpPr>
          <p:nvPr>
            <p:ph type="title"/>
          </p:nvPr>
        </p:nvSpPr>
        <p:spPr>
          <a:xfrm>
            <a:off x="1556425" y="321013"/>
            <a:ext cx="9552561" cy="1188720"/>
          </a:xfrm>
        </p:spPr>
        <p:txBody>
          <a:bodyPr>
            <a:normAutofit fontScale="90000"/>
          </a:bodyPr>
          <a:lstStyle/>
          <a:p>
            <a:r>
              <a:rPr lang="en-US" sz="3100" dirty="0">
                <a:latin typeface="Times New Roman" panose="02020603050405020304" pitchFamily="18" charset="0"/>
                <a:cs typeface="Times New Roman" panose="02020603050405020304" pitchFamily="18" charset="0"/>
              </a:rPr>
              <a:t>TELNET SCANNER</a:t>
            </a: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part of the bot responsible for propagation of malware</a:t>
            </a:r>
          </a:p>
        </p:txBody>
      </p:sp>
      <p:sp>
        <p:nvSpPr>
          <p:cNvPr id="8" name="Content Placeholder 7">
            <a:extLst>
              <a:ext uri="{FF2B5EF4-FFF2-40B4-BE49-F238E27FC236}">
                <a16:creationId xmlns:a16="http://schemas.microsoft.com/office/drawing/2014/main" id="{6151FFC3-62A5-4F7A-A776-785A243EFFE8}"/>
              </a:ext>
            </a:extLst>
          </p:cNvPr>
          <p:cNvSpPr>
            <a:spLocks noGrp="1"/>
          </p:cNvSpPr>
          <p:nvPr>
            <p:ph idx="1"/>
          </p:nvPr>
        </p:nvSpPr>
        <p:spPr>
          <a:xfrm>
            <a:off x="1167319" y="1867711"/>
            <a:ext cx="10136221" cy="4669275"/>
          </a:xfrm>
        </p:spPr>
        <p:txBody>
          <a:bodyPr/>
          <a:lstStyle/>
          <a:p>
            <a:r>
              <a:rPr lang="en-US" dirty="0">
                <a:latin typeface="Times New Roman" panose="02020603050405020304" pitchFamily="18" charset="0"/>
                <a:cs typeface="Times New Roman" panose="02020603050405020304" pitchFamily="18" charset="0"/>
              </a:rPr>
              <a:t>Source IP: randomized for both cases, but different functions for doing the same.</a:t>
            </a:r>
          </a:p>
          <a:p>
            <a:pPr marL="0" indent="0">
              <a:buNone/>
            </a:pPr>
            <a:r>
              <a:rPr lang="en-US" dirty="0"/>
              <a:t>                                                                             </a:t>
            </a:r>
          </a:p>
          <a:p>
            <a:endParaRPr lang="en-US" dirty="0"/>
          </a:p>
          <a:p>
            <a:endParaRPr lang="en-US" dirty="0"/>
          </a:p>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Source Port:  Completely randomized using mathematical operations like XOR and shift on time and process id functions</a:t>
            </a:r>
          </a:p>
          <a:p>
            <a:pPr marL="0" indent="0">
              <a:buNone/>
            </a:pPr>
            <a:endParaRPr lang="en-US" dirty="0"/>
          </a:p>
        </p:txBody>
      </p:sp>
      <p:pic>
        <p:nvPicPr>
          <p:cNvPr id="9" name="Picture 8">
            <a:extLst>
              <a:ext uri="{FF2B5EF4-FFF2-40B4-BE49-F238E27FC236}">
                <a16:creationId xmlns:a16="http://schemas.microsoft.com/office/drawing/2014/main" id="{0ED00704-114A-41C6-917E-93D283CDF61F}"/>
              </a:ext>
            </a:extLst>
          </p:cNvPr>
          <p:cNvPicPr>
            <a:picLocks noChangeAspect="1"/>
          </p:cNvPicPr>
          <p:nvPr/>
        </p:nvPicPr>
        <p:blipFill>
          <a:blip r:embed="rId3"/>
          <a:stretch>
            <a:fillRect/>
          </a:stretch>
        </p:blipFill>
        <p:spPr>
          <a:xfrm>
            <a:off x="4340057" y="5417360"/>
            <a:ext cx="2952904" cy="1070042"/>
          </a:xfrm>
          <a:prstGeom prst="rect">
            <a:avLst/>
          </a:prstGeom>
        </p:spPr>
      </p:pic>
      <p:pic>
        <p:nvPicPr>
          <p:cNvPr id="11" name="Picture 10">
            <a:extLst>
              <a:ext uri="{FF2B5EF4-FFF2-40B4-BE49-F238E27FC236}">
                <a16:creationId xmlns:a16="http://schemas.microsoft.com/office/drawing/2014/main" id="{7ECAAEC2-9804-435B-85B6-B8F7881F920D}"/>
              </a:ext>
            </a:extLst>
          </p:cNvPr>
          <p:cNvPicPr>
            <a:picLocks noChangeAspect="1"/>
          </p:cNvPicPr>
          <p:nvPr/>
        </p:nvPicPr>
        <p:blipFill>
          <a:blip r:embed="rId4"/>
          <a:stretch>
            <a:fillRect/>
          </a:stretch>
        </p:blipFill>
        <p:spPr>
          <a:xfrm>
            <a:off x="1431836" y="2639033"/>
            <a:ext cx="4010025" cy="1047750"/>
          </a:xfrm>
          <a:prstGeom prst="rect">
            <a:avLst/>
          </a:prstGeom>
        </p:spPr>
      </p:pic>
      <p:pic>
        <p:nvPicPr>
          <p:cNvPr id="12" name="Picture 11">
            <a:extLst>
              <a:ext uri="{FF2B5EF4-FFF2-40B4-BE49-F238E27FC236}">
                <a16:creationId xmlns:a16="http://schemas.microsoft.com/office/drawing/2014/main" id="{13A458B9-7728-4A84-8DFC-C6609D2AF447}"/>
              </a:ext>
            </a:extLst>
          </p:cNvPr>
          <p:cNvPicPr>
            <a:picLocks noChangeAspect="1"/>
          </p:cNvPicPr>
          <p:nvPr/>
        </p:nvPicPr>
        <p:blipFill rotWithShape="1">
          <a:blip r:embed="rId5"/>
          <a:srcRect r="20925" b="57975"/>
          <a:stretch/>
        </p:blipFill>
        <p:spPr>
          <a:xfrm>
            <a:off x="6013504" y="3230819"/>
            <a:ext cx="2087571" cy="1358454"/>
          </a:xfrm>
          <a:prstGeom prst="rect">
            <a:avLst/>
          </a:prstGeom>
        </p:spPr>
      </p:pic>
      <p:pic>
        <p:nvPicPr>
          <p:cNvPr id="13" name="Picture 12">
            <a:extLst>
              <a:ext uri="{FF2B5EF4-FFF2-40B4-BE49-F238E27FC236}">
                <a16:creationId xmlns:a16="http://schemas.microsoft.com/office/drawing/2014/main" id="{F778F8CC-BB97-4B56-849E-92D5BB526C31}"/>
              </a:ext>
            </a:extLst>
          </p:cNvPr>
          <p:cNvPicPr>
            <a:picLocks noChangeAspect="1"/>
          </p:cNvPicPr>
          <p:nvPr/>
        </p:nvPicPr>
        <p:blipFill>
          <a:blip r:embed="rId6"/>
          <a:stretch>
            <a:fillRect/>
          </a:stretch>
        </p:blipFill>
        <p:spPr>
          <a:xfrm>
            <a:off x="8213250" y="2387552"/>
            <a:ext cx="2422324" cy="1686533"/>
          </a:xfrm>
          <a:prstGeom prst="rect">
            <a:avLst/>
          </a:prstGeom>
        </p:spPr>
      </p:pic>
    </p:spTree>
    <p:extLst>
      <p:ext uri="{BB962C8B-B14F-4D97-AF65-F5344CB8AC3E}">
        <p14:creationId xmlns:p14="http://schemas.microsoft.com/office/powerpoint/2010/main" val="1765059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55AEC3-331C-4AEF-8517-543DB93914B1}"/>
              </a:ext>
            </a:extLst>
          </p:cNvPr>
          <p:cNvSpPr>
            <a:spLocks noGrp="1"/>
          </p:cNvSpPr>
          <p:nvPr>
            <p:ph type="title"/>
          </p:nvPr>
        </p:nvSpPr>
        <p:spPr>
          <a:xfrm>
            <a:off x="2231136" y="458213"/>
            <a:ext cx="7729728" cy="1188720"/>
          </a:xfrm>
        </p:spPr>
        <p:txBody>
          <a:bodyPr/>
          <a:lstStyle/>
          <a:p>
            <a:pPr eaLnBrk="1" hangingPunct="1">
              <a:defRPr/>
            </a:pPr>
            <a:r>
              <a:rPr lang="en-US" altLang="en-US" dirty="0"/>
              <a:t>SSH attacks</a:t>
            </a:r>
          </a:p>
        </p:txBody>
      </p:sp>
      <p:sp>
        <p:nvSpPr>
          <p:cNvPr id="5" name="Content Placeholder 4">
            <a:extLst>
              <a:ext uri="{FF2B5EF4-FFF2-40B4-BE49-F238E27FC236}">
                <a16:creationId xmlns:a16="http://schemas.microsoft.com/office/drawing/2014/main" id="{21FCD93E-4C5D-4006-AC59-72B31ECDA57F}"/>
              </a:ext>
            </a:extLst>
          </p:cNvPr>
          <p:cNvSpPr>
            <a:spLocks noGrp="1"/>
          </p:cNvSpPr>
          <p:nvPr>
            <p:ph idx="1"/>
          </p:nvPr>
        </p:nvSpPr>
        <p:spPr>
          <a:xfrm>
            <a:off x="1575879" y="2097865"/>
            <a:ext cx="9396919" cy="4301922"/>
          </a:xfrm>
        </p:spPr>
        <p:txBody>
          <a:bodyPr/>
          <a:lstStyle/>
          <a:p>
            <a:pPr marL="0" indent="0">
              <a:buNone/>
              <a:defRPr/>
            </a:pPr>
            <a:r>
              <a:rPr lang="en-US" altLang="en-US" sz="1800" dirty="0"/>
              <a:t>An automated program often tests combinations (either dictionary based or brute force) of possible usernames and passphrases to break the SSH authentication mechanism.</a:t>
            </a:r>
          </a:p>
          <a:p>
            <a:pPr marL="0" indent="0">
              <a:buNone/>
              <a:defRPr/>
            </a:pPr>
            <a:endParaRPr lang="en-US" altLang="en-US" sz="1800" dirty="0"/>
          </a:p>
          <a:p>
            <a:pPr marL="0" indent="0">
              <a:buNone/>
              <a:defRPr/>
            </a:pPr>
            <a:r>
              <a:rPr lang="en-US" altLang="en-US" sz="1800" dirty="0"/>
              <a:t>Tool used to launch attack: Hydra</a:t>
            </a:r>
          </a:p>
          <a:p>
            <a:pPr marL="0" indent="0">
              <a:buNone/>
              <a:defRPr/>
            </a:pPr>
            <a:endParaRPr lang="en-US" altLang="en-US" sz="2400" dirty="0"/>
          </a:p>
          <a:p>
            <a:pPr marL="0" indent="0">
              <a:buNone/>
              <a:defRPr/>
            </a:pPr>
            <a:endParaRPr lang="en-US" altLang="en-US" sz="2400" dirty="0"/>
          </a:p>
        </p:txBody>
      </p:sp>
      <p:pic>
        <p:nvPicPr>
          <p:cNvPr id="2" name="Picture 1">
            <a:extLst>
              <a:ext uri="{FF2B5EF4-FFF2-40B4-BE49-F238E27FC236}">
                <a16:creationId xmlns:a16="http://schemas.microsoft.com/office/drawing/2014/main" id="{565AA4C7-1200-4DFD-8D0B-4823160669CD}"/>
              </a:ext>
            </a:extLst>
          </p:cNvPr>
          <p:cNvPicPr>
            <a:picLocks noChangeAspect="1"/>
          </p:cNvPicPr>
          <p:nvPr/>
        </p:nvPicPr>
        <p:blipFill>
          <a:blip r:embed="rId2"/>
          <a:stretch>
            <a:fillRect/>
          </a:stretch>
        </p:blipFill>
        <p:spPr>
          <a:xfrm>
            <a:off x="2773900" y="3837562"/>
            <a:ext cx="7000875" cy="2562225"/>
          </a:xfrm>
          <a:prstGeom prst="rect">
            <a:avLst/>
          </a:prstGeom>
        </p:spPr>
      </p:pic>
    </p:spTree>
    <p:extLst>
      <p:ext uri="{BB962C8B-B14F-4D97-AF65-F5344CB8AC3E}">
        <p14:creationId xmlns:p14="http://schemas.microsoft.com/office/powerpoint/2010/main" val="3972985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A98DC08-D5AA-495E-9C75-051F132FF389}"/>
              </a:ext>
            </a:extLst>
          </p:cNvPr>
          <p:cNvSpPr>
            <a:spLocks noGrp="1"/>
          </p:cNvSpPr>
          <p:nvPr>
            <p:ph idx="1"/>
          </p:nvPr>
        </p:nvSpPr>
        <p:spPr>
          <a:xfrm>
            <a:off x="1147864" y="680936"/>
            <a:ext cx="9883302" cy="5778230"/>
          </a:xfrm>
        </p:spPr>
        <p:txBody>
          <a:bodyPr>
            <a:normAutofit fontScale="92500" lnSpcReduction="10000"/>
          </a:bodyPr>
          <a:lstStyle/>
          <a:p>
            <a:r>
              <a:rPr lang="en-US" sz="1800" dirty="0"/>
              <a:t>Features Identified:</a:t>
            </a:r>
          </a:p>
          <a:p>
            <a:pPr lvl="1">
              <a:buFont typeface="Wingdings" panose="05000000000000000000" pitchFamily="2" charset="2"/>
              <a:buChar char="ü"/>
            </a:pPr>
            <a:r>
              <a:rPr lang="en-US" sz="1800" dirty="0"/>
              <a:t>Connection to server (Windows/Linux on AWS)</a:t>
            </a:r>
          </a:p>
          <a:p>
            <a:pPr lvl="1">
              <a:buFont typeface="Wingdings" panose="05000000000000000000" pitchFamily="2" charset="2"/>
              <a:buChar char="ü"/>
            </a:pPr>
            <a:r>
              <a:rPr lang="en-US" sz="1800" dirty="0"/>
              <a:t>Destination port: 23</a:t>
            </a:r>
          </a:p>
          <a:p>
            <a:pPr lvl="1">
              <a:buFont typeface="Wingdings" panose="05000000000000000000" pitchFamily="2" charset="2"/>
              <a:buChar char="ü"/>
            </a:pPr>
            <a:r>
              <a:rPr lang="en-US" sz="1800" dirty="0"/>
              <a:t>Data size of packet: 0</a:t>
            </a:r>
          </a:p>
          <a:p>
            <a:pPr lvl="1">
              <a:buFont typeface="Wingdings" panose="05000000000000000000" pitchFamily="2" charset="2"/>
              <a:buChar char="ü"/>
            </a:pPr>
            <a:r>
              <a:rPr lang="en-US" sz="1800" dirty="0"/>
              <a:t>Threshold based detection: 3 attempts in 60s (actually much higher than that) from same IP</a:t>
            </a:r>
          </a:p>
          <a:p>
            <a:pPr lvl="1">
              <a:buFont typeface="Wingdings" panose="05000000000000000000" pitchFamily="2" charset="2"/>
              <a:buChar char="ü"/>
            </a:pPr>
            <a:r>
              <a:rPr lang="en-US" sz="1800" dirty="0"/>
              <a:t>SYN flag set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These signatures won’t be able to detect the IoT botnets: </a:t>
            </a:r>
          </a:p>
          <a:p>
            <a:pPr marL="342900" indent="-342900">
              <a:buAutoNum type="arabicPeriod"/>
            </a:pPr>
            <a:r>
              <a:rPr lang="en-US" sz="1800" dirty="0"/>
              <a:t>We can change the duration between each attempt in the source code</a:t>
            </a:r>
          </a:p>
          <a:p>
            <a:pPr marL="342900" indent="-342900">
              <a:buAutoNum type="arabicPeriod"/>
            </a:pPr>
            <a:r>
              <a:rPr lang="en-US" sz="1800" dirty="0"/>
              <a:t>Moreover, we can also randomize the source IP address, so as to evade detection.</a:t>
            </a:r>
          </a:p>
        </p:txBody>
      </p:sp>
      <p:pic>
        <p:nvPicPr>
          <p:cNvPr id="2" name="Picture 1">
            <a:extLst>
              <a:ext uri="{FF2B5EF4-FFF2-40B4-BE49-F238E27FC236}">
                <a16:creationId xmlns:a16="http://schemas.microsoft.com/office/drawing/2014/main" id="{D5175ACB-67A9-4514-B2AA-A03D7BEDB01E}"/>
              </a:ext>
            </a:extLst>
          </p:cNvPr>
          <p:cNvPicPr>
            <a:picLocks noChangeAspect="1"/>
          </p:cNvPicPr>
          <p:nvPr/>
        </p:nvPicPr>
        <p:blipFill>
          <a:blip r:embed="rId2"/>
          <a:stretch>
            <a:fillRect/>
          </a:stretch>
        </p:blipFill>
        <p:spPr>
          <a:xfrm>
            <a:off x="2142820" y="3037996"/>
            <a:ext cx="6505575" cy="1828800"/>
          </a:xfrm>
          <a:prstGeom prst="rect">
            <a:avLst/>
          </a:prstGeom>
        </p:spPr>
      </p:pic>
    </p:spTree>
    <p:extLst>
      <p:ext uri="{BB962C8B-B14F-4D97-AF65-F5344CB8AC3E}">
        <p14:creationId xmlns:p14="http://schemas.microsoft.com/office/powerpoint/2010/main" val="154749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3244-F022-4058-BD03-C5072CDFF9E0}"/>
              </a:ext>
            </a:extLst>
          </p:cNvPr>
          <p:cNvSpPr>
            <a:spLocks noGrp="1"/>
          </p:cNvSpPr>
          <p:nvPr>
            <p:ph type="title"/>
          </p:nvPr>
        </p:nvSpPr>
        <p:spPr>
          <a:xfrm>
            <a:off x="1459149" y="390902"/>
            <a:ext cx="9396919" cy="1188720"/>
          </a:xfrm>
        </p:spPr>
        <p:txBody>
          <a:bodyPr>
            <a:normAutofit/>
          </a:bodyPr>
          <a:lstStyle/>
          <a:p>
            <a:r>
              <a:rPr lang="en-US" sz="3100" dirty="0"/>
              <a:t>TELNET SCANNER</a:t>
            </a:r>
            <a:br>
              <a:rPr lang="en-US" dirty="0"/>
            </a:br>
            <a:r>
              <a:rPr lang="en-US" sz="2000" dirty="0"/>
              <a:t>part of the bot responsible for propagation of malware</a:t>
            </a:r>
          </a:p>
        </p:txBody>
      </p:sp>
      <p:sp>
        <p:nvSpPr>
          <p:cNvPr id="3" name="Content Placeholder 2">
            <a:extLst>
              <a:ext uri="{FF2B5EF4-FFF2-40B4-BE49-F238E27FC236}">
                <a16:creationId xmlns:a16="http://schemas.microsoft.com/office/drawing/2014/main" id="{965D82EC-8DBF-4B09-9B7B-45144DD26F40}"/>
              </a:ext>
            </a:extLst>
          </p:cNvPr>
          <p:cNvSpPr>
            <a:spLocks noGrp="1"/>
          </p:cNvSpPr>
          <p:nvPr>
            <p:ph idx="1"/>
          </p:nvPr>
        </p:nvSpPr>
        <p:spPr>
          <a:xfrm>
            <a:off x="1459149" y="1848255"/>
            <a:ext cx="8968902" cy="4844375"/>
          </a:xfrm>
        </p:spPr>
        <p:txBody>
          <a:bodyPr/>
          <a:lstStyle/>
          <a:p>
            <a:r>
              <a:rPr lang="en-US" dirty="0">
                <a:latin typeface="Times New Roman" panose="02020603050405020304" pitchFamily="18" charset="0"/>
                <a:cs typeface="Times New Roman" panose="02020603050405020304" pitchFamily="18" charset="0"/>
              </a:rPr>
              <a:t>Destination IP:</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Destination port: new variants use not only 2323, but also 23231, 5555,</a:t>
            </a:r>
          </a:p>
          <a:p>
            <a:pPr marL="0" indent="0">
              <a:buNone/>
            </a:pPr>
            <a:r>
              <a:rPr lang="en-US" dirty="0">
                <a:latin typeface="Times New Roman" panose="02020603050405020304" pitchFamily="18" charset="0"/>
                <a:cs typeface="Times New Roman" panose="02020603050405020304" pitchFamily="18" charset="0"/>
              </a:rPr>
              <a:t>6789, 7547 </a:t>
            </a:r>
          </a:p>
          <a:p>
            <a:pPr marL="0" indent="0">
              <a:buNone/>
            </a:pPr>
            <a:endParaRPr lang="en-US" dirty="0"/>
          </a:p>
        </p:txBody>
      </p:sp>
      <p:pic>
        <p:nvPicPr>
          <p:cNvPr id="4" name="Picture 3">
            <a:extLst>
              <a:ext uri="{FF2B5EF4-FFF2-40B4-BE49-F238E27FC236}">
                <a16:creationId xmlns:a16="http://schemas.microsoft.com/office/drawing/2014/main" id="{25B95E9F-99D1-4C58-BFFF-BA0D2FCE37FF}"/>
              </a:ext>
            </a:extLst>
          </p:cNvPr>
          <p:cNvPicPr>
            <a:picLocks noChangeAspect="1"/>
          </p:cNvPicPr>
          <p:nvPr/>
        </p:nvPicPr>
        <p:blipFill>
          <a:blip r:embed="rId2"/>
          <a:stretch>
            <a:fillRect/>
          </a:stretch>
        </p:blipFill>
        <p:spPr>
          <a:xfrm>
            <a:off x="6157608" y="5944917"/>
            <a:ext cx="2257425" cy="190500"/>
          </a:xfrm>
          <a:prstGeom prst="rect">
            <a:avLst/>
          </a:prstGeom>
        </p:spPr>
      </p:pic>
      <p:pic>
        <p:nvPicPr>
          <p:cNvPr id="5" name="Picture 4">
            <a:extLst>
              <a:ext uri="{FF2B5EF4-FFF2-40B4-BE49-F238E27FC236}">
                <a16:creationId xmlns:a16="http://schemas.microsoft.com/office/drawing/2014/main" id="{14C03D47-3A0E-4FD4-B65A-E843928E7067}"/>
              </a:ext>
            </a:extLst>
          </p:cNvPr>
          <p:cNvPicPr>
            <a:picLocks noChangeAspect="1"/>
          </p:cNvPicPr>
          <p:nvPr/>
        </p:nvPicPr>
        <p:blipFill>
          <a:blip r:embed="rId3"/>
          <a:stretch>
            <a:fillRect/>
          </a:stretch>
        </p:blipFill>
        <p:spPr>
          <a:xfrm>
            <a:off x="8821095" y="5197205"/>
            <a:ext cx="2114550" cy="1495425"/>
          </a:xfrm>
          <a:prstGeom prst="rect">
            <a:avLst/>
          </a:prstGeom>
        </p:spPr>
      </p:pic>
      <p:pic>
        <p:nvPicPr>
          <p:cNvPr id="6" name="Picture 5">
            <a:extLst>
              <a:ext uri="{FF2B5EF4-FFF2-40B4-BE49-F238E27FC236}">
                <a16:creationId xmlns:a16="http://schemas.microsoft.com/office/drawing/2014/main" id="{B18D3E10-8BFB-40A0-837B-C2B7F86678EF}"/>
              </a:ext>
            </a:extLst>
          </p:cNvPr>
          <p:cNvPicPr>
            <a:picLocks noChangeAspect="1"/>
          </p:cNvPicPr>
          <p:nvPr/>
        </p:nvPicPr>
        <p:blipFill>
          <a:blip r:embed="rId4"/>
          <a:stretch>
            <a:fillRect/>
          </a:stretch>
        </p:blipFill>
        <p:spPr>
          <a:xfrm>
            <a:off x="2677507" y="2381674"/>
            <a:ext cx="6143588" cy="2230502"/>
          </a:xfrm>
          <a:prstGeom prst="rect">
            <a:avLst/>
          </a:prstGeom>
        </p:spPr>
      </p:pic>
    </p:spTree>
    <p:extLst>
      <p:ext uri="{BB962C8B-B14F-4D97-AF65-F5344CB8AC3E}">
        <p14:creationId xmlns:p14="http://schemas.microsoft.com/office/powerpoint/2010/main" val="3228430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868F877B-CB7B-4A7E-913A-46CA4D530F12}"/>
              </a:ext>
            </a:extLst>
          </p:cNvPr>
          <p:cNvPicPr>
            <a:picLocks noChangeAspect="1"/>
          </p:cNvPicPr>
          <p:nvPr/>
        </p:nvPicPr>
        <p:blipFill>
          <a:blip r:embed="rId3"/>
          <a:stretch>
            <a:fillRect/>
          </a:stretch>
        </p:blipFill>
        <p:spPr>
          <a:xfrm>
            <a:off x="1906620" y="214516"/>
            <a:ext cx="7976681" cy="6428968"/>
          </a:xfrm>
          <a:prstGeom prst="rect">
            <a:avLst/>
          </a:prstGeom>
        </p:spPr>
      </p:pic>
    </p:spTree>
    <p:extLst>
      <p:ext uri="{BB962C8B-B14F-4D97-AF65-F5344CB8AC3E}">
        <p14:creationId xmlns:p14="http://schemas.microsoft.com/office/powerpoint/2010/main" val="295363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9EA6-1249-4964-9BC2-F4C6D257C37C}"/>
              </a:ext>
            </a:extLst>
          </p:cNvPr>
          <p:cNvSpPr>
            <a:spLocks noGrp="1"/>
          </p:cNvSpPr>
          <p:nvPr>
            <p:ph type="title"/>
          </p:nvPr>
        </p:nvSpPr>
        <p:spPr>
          <a:xfrm>
            <a:off x="2263561" y="729574"/>
            <a:ext cx="7729728" cy="1188720"/>
          </a:xfrm>
        </p:spPr>
        <p:txBody>
          <a:bodyPr/>
          <a:lstStyle/>
          <a:p>
            <a:r>
              <a:rPr lang="en-US" dirty="0"/>
              <a:t>BRUTE FORCE LOGINS</a:t>
            </a:r>
          </a:p>
        </p:txBody>
      </p:sp>
      <p:sp>
        <p:nvSpPr>
          <p:cNvPr id="3" name="Content Placeholder 2">
            <a:extLst>
              <a:ext uri="{FF2B5EF4-FFF2-40B4-BE49-F238E27FC236}">
                <a16:creationId xmlns:a16="http://schemas.microsoft.com/office/drawing/2014/main" id="{356D4B6A-C9EF-4393-A86B-AF904D4E805A}"/>
              </a:ext>
            </a:extLst>
          </p:cNvPr>
          <p:cNvSpPr>
            <a:spLocks noGrp="1"/>
          </p:cNvSpPr>
          <p:nvPr>
            <p:ph idx="1"/>
          </p:nvPr>
        </p:nvSpPr>
        <p:spPr>
          <a:xfrm>
            <a:off x="1575881" y="2801565"/>
            <a:ext cx="9105089" cy="3326861"/>
          </a:xfrm>
        </p:spPr>
        <p:txBody>
          <a:bodyPr/>
          <a:lstStyle/>
          <a:p>
            <a:r>
              <a:rPr lang="en-US" dirty="0">
                <a:latin typeface="Times New Roman" panose="02020603050405020304" pitchFamily="18" charset="0"/>
                <a:cs typeface="Times New Roman" panose="02020603050405020304" pitchFamily="18" charset="0"/>
              </a:rPr>
              <a:t>If we identify an IP with port 22 open,  it sets up a connection.</a:t>
            </a:r>
          </a:p>
          <a:p>
            <a:r>
              <a:rPr lang="en-US" dirty="0">
                <a:latin typeface="Times New Roman" panose="02020603050405020304" pitchFamily="18" charset="0"/>
                <a:cs typeface="Times New Roman" panose="02020603050405020304" pitchFamily="18" charset="0"/>
              </a:rPr>
              <a:t>Then it reads the response from the server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the string “</a:t>
            </a:r>
            <a:r>
              <a:rPr lang="en-US" dirty="0" err="1">
                <a:latin typeface="Times New Roman" panose="02020603050405020304" pitchFamily="18" charset="0"/>
                <a:cs typeface="Times New Roman" panose="02020603050405020304" pitchFamily="18" charset="0"/>
              </a:rPr>
              <a:t>ogin</a:t>
            </a:r>
            <a:r>
              <a:rPr lang="en-US" dirty="0">
                <a:latin typeface="Times New Roman" panose="02020603050405020304" pitchFamily="18" charset="0"/>
                <a:cs typeface="Times New Roman" panose="02020603050405020304" pitchFamily="18" charset="0"/>
              </a:rPr>
              <a:t>” assuming that the server expects the client to enter a username beyond this point. </a:t>
            </a:r>
          </a:p>
          <a:p>
            <a:r>
              <a:rPr lang="en-US" dirty="0">
                <a:latin typeface="Times New Roman" panose="02020603050405020304" pitchFamily="18" charset="0"/>
                <a:cs typeface="Times New Roman" panose="02020603050405020304" pitchFamily="18" charset="0"/>
              </a:rPr>
              <a:t>After each username, the server response is checked, if it contains “</a:t>
            </a:r>
            <a:r>
              <a:rPr lang="en-US" dirty="0" err="1">
                <a:latin typeface="Times New Roman" panose="02020603050405020304" pitchFamily="18" charset="0"/>
                <a:cs typeface="Times New Roman" panose="02020603050405020304" pitchFamily="18" charset="0"/>
              </a:rPr>
              <a:t>assword</a:t>
            </a:r>
            <a:r>
              <a:rPr lang="en-US" dirty="0">
                <a:latin typeface="Times New Roman" panose="02020603050405020304" pitchFamily="18" charset="0"/>
                <a:cs typeface="Times New Roman" panose="02020603050405020304" pitchFamily="18" charset="0"/>
              </a:rPr>
              <a:t>”, it proceeds to the next step. If it is “</a:t>
            </a:r>
            <a:r>
              <a:rPr lang="en-US" dirty="0" err="1">
                <a:latin typeface="Times New Roman" panose="02020603050405020304" pitchFamily="18" charset="0"/>
                <a:cs typeface="Times New Roman" panose="02020603050405020304" pitchFamily="18" charset="0"/>
              </a:rPr>
              <a:t>ncorrect</a:t>
            </a:r>
            <a:r>
              <a:rPr lang="en-US" dirty="0">
                <a:latin typeface="Times New Roman" panose="02020603050405020304" pitchFamily="18" charset="0"/>
                <a:cs typeface="Times New Roman" panose="02020603050405020304" pitchFamily="18" charset="0"/>
              </a:rPr>
              <a:t>”, the bot tries the next username. </a:t>
            </a:r>
          </a:p>
          <a:p>
            <a:r>
              <a:rPr lang="en-US" dirty="0">
                <a:latin typeface="Times New Roman" panose="02020603050405020304" pitchFamily="18" charset="0"/>
                <a:cs typeface="Times New Roman" panose="02020603050405020304" pitchFamily="18" charset="0"/>
              </a:rPr>
              <a:t>If the response from the password contains “</a:t>
            </a:r>
            <a:r>
              <a:rPr lang="en-US" dirty="0" err="1">
                <a:latin typeface="Times New Roman" panose="02020603050405020304" pitchFamily="18" charset="0"/>
                <a:cs typeface="Times New Roman" panose="02020603050405020304" pitchFamily="18" charset="0"/>
              </a:rPr>
              <a:t>ncorrect</a:t>
            </a:r>
            <a:r>
              <a:rPr lang="en-US" dirty="0">
                <a:latin typeface="Times New Roman" panose="02020603050405020304" pitchFamily="18" charset="0"/>
                <a:cs typeface="Times New Roman" panose="02020603050405020304" pitchFamily="18" charset="0"/>
              </a:rPr>
              <a:t>”, the next password in the array is tried.</a:t>
            </a:r>
          </a:p>
          <a:p>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We can set extend timeout values for each input to evade threshold detection</a:t>
            </a:r>
          </a:p>
          <a:p>
            <a:endParaRPr lang="en-US" dirty="0"/>
          </a:p>
          <a:p>
            <a:pPr marL="0" indent="0">
              <a:buNone/>
            </a:pPr>
            <a:endParaRPr lang="en-US" dirty="0"/>
          </a:p>
        </p:txBody>
      </p:sp>
    </p:spTree>
    <p:extLst>
      <p:ext uri="{BB962C8B-B14F-4D97-AF65-F5344CB8AC3E}">
        <p14:creationId xmlns:p14="http://schemas.microsoft.com/office/powerpoint/2010/main" val="3298306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76DA-0483-43FB-9A57-64B7FCD74B4F}"/>
              </a:ext>
            </a:extLst>
          </p:cNvPr>
          <p:cNvSpPr>
            <a:spLocks noGrp="1"/>
          </p:cNvSpPr>
          <p:nvPr>
            <p:ph type="title"/>
          </p:nvPr>
        </p:nvSpPr>
        <p:spPr>
          <a:xfrm>
            <a:off x="2231135" y="446760"/>
            <a:ext cx="7729728" cy="1188720"/>
          </a:xfrm>
        </p:spPr>
        <p:txBody>
          <a:bodyPr/>
          <a:lstStyle/>
          <a:p>
            <a:r>
              <a:rPr lang="en-US" dirty="0">
                <a:latin typeface="Times New Roman" panose="02020603050405020304" pitchFamily="18" charset="0"/>
                <a:cs typeface="Times New Roman" panose="02020603050405020304" pitchFamily="18" charset="0"/>
              </a:rPr>
              <a:t>DICTIONARY BASED BRUTE FORCE</a:t>
            </a:r>
          </a:p>
        </p:txBody>
      </p:sp>
      <p:sp>
        <p:nvSpPr>
          <p:cNvPr id="12" name="Content Placeholder 11">
            <a:extLst>
              <a:ext uri="{FF2B5EF4-FFF2-40B4-BE49-F238E27FC236}">
                <a16:creationId xmlns:a16="http://schemas.microsoft.com/office/drawing/2014/main" id="{74E8D80C-44A8-491D-9CD4-B58354BC5A4F}"/>
              </a:ext>
            </a:extLst>
          </p:cNvPr>
          <p:cNvSpPr>
            <a:spLocks noGrp="1"/>
          </p:cNvSpPr>
          <p:nvPr>
            <p:ph idx="1"/>
          </p:nvPr>
        </p:nvSpPr>
        <p:spPr>
          <a:xfrm>
            <a:off x="1212714" y="2081719"/>
            <a:ext cx="9766569" cy="4329521"/>
          </a:xfrm>
        </p:spPr>
        <p:txBody>
          <a:bodyPr/>
          <a:lstStyle/>
          <a:p>
            <a:r>
              <a:rPr lang="en-US" dirty="0">
                <a:latin typeface="Times New Roman" panose="02020603050405020304" pitchFamily="18" charset="0"/>
                <a:cs typeface="Times New Roman" panose="02020603050405020304" pitchFamily="18" charset="0"/>
              </a:rPr>
              <a:t>BASHLITE : small set of username and password</a:t>
            </a:r>
          </a:p>
          <a:p>
            <a:endParaRPr lang="en-US" dirty="0"/>
          </a:p>
          <a:p>
            <a:endParaRPr lang="en-US" dirty="0"/>
          </a:p>
          <a:p>
            <a:endParaRPr lang="en-US" dirty="0"/>
          </a:p>
          <a:p>
            <a:r>
              <a:rPr lang="en-US" dirty="0" err="1">
                <a:latin typeface="Times New Roman" panose="02020603050405020304" pitchFamily="18" charset="0"/>
                <a:cs typeface="Times New Roman" panose="02020603050405020304" pitchFamily="18" charset="0"/>
              </a:rPr>
              <a:t>Mirai</a:t>
            </a:r>
            <a:r>
              <a:rPr lang="en-US" dirty="0">
                <a:latin typeface="Times New Roman" panose="02020603050405020304" pitchFamily="18" charset="0"/>
                <a:cs typeface="Times New Roman" panose="02020603050405020304" pitchFamily="18" charset="0"/>
              </a:rPr>
              <a:t>: Around 65 sets of credentials, but all obfuscated, each character has to be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 hardcoded key to get the username/password. </a:t>
            </a:r>
          </a:p>
          <a:p>
            <a:endParaRPr lang="en-US" dirty="0"/>
          </a:p>
          <a:p>
            <a:pPr marL="0" indent="0">
              <a:buNone/>
            </a:pPr>
            <a:endParaRPr lang="en-US" dirty="0"/>
          </a:p>
          <a:p>
            <a:pPr marL="0" indent="0">
              <a:buNone/>
            </a:pPr>
            <a:endParaRPr lang="en-US" dirty="0"/>
          </a:p>
        </p:txBody>
      </p:sp>
      <p:pic>
        <p:nvPicPr>
          <p:cNvPr id="13" name="Picture 12">
            <a:extLst>
              <a:ext uri="{FF2B5EF4-FFF2-40B4-BE49-F238E27FC236}">
                <a16:creationId xmlns:a16="http://schemas.microsoft.com/office/drawing/2014/main" id="{F65D0D89-8B94-46C3-BC62-AF7293E43196}"/>
              </a:ext>
            </a:extLst>
          </p:cNvPr>
          <p:cNvPicPr>
            <a:picLocks noChangeAspect="1"/>
          </p:cNvPicPr>
          <p:nvPr/>
        </p:nvPicPr>
        <p:blipFill>
          <a:blip r:embed="rId3"/>
          <a:stretch>
            <a:fillRect/>
          </a:stretch>
        </p:blipFill>
        <p:spPr>
          <a:xfrm>
            <a:off x="744670" y="2773147"/>
            <a:ext cx="10702655" cy="485481"/>
          </a:xfrm>
          <a:prstGeom prst="rect">
            <a:avLst/>
          </a:prstGeom>
        </p:spPr>
      </p:pic>
      <p:pic>
        <p:nvPicPr>
          <p:cNvPr id="14" name="Picture 13">
            <a:extLst>
              <a:ext uri="{FF2B5EF4-FFF2-40B4-BE49-F238E27FC236}">
                <a16:creationId xmlns:a16="http://schemas.microsoft.com/office/drawing/2014/main" id="{E6D62790-FE0D-4978-ABB1-9667E1768535}"/>
              </a:ext>
            </a:extLst>
          </p:cNvPr>
          <p:cNvPicPr>
            <a:picLocks noChangeAspect="1"/>
          </p:cNvPicPr>
          <p:nvPr/>
        </p:nvPicPr>
        <p:blipFill>
          <a:blip r:embed="rId4"/>
          <a:stretch>
            <a:fillRect/>
          </a:stretch>
        </p:blipFill>
        <p:spPr>
          <a:xfrm>
            <a:off x="2231135" y="4435538"/>
            <a:ext cx="7343775" cy="1562100"/>
          </a:xfrm>
          <a:prstGeom prst="rect">
            <a:avLst/>
          </a:prstGeom>
        </p:spPr>
      </p:pic>
    </p:spTree>
    <p:extLst>
      <p:ext uri="{BB962C8B-B14F-4D97-AF65-F5344CB8AC3E}">
        <p14:creationId xmlns:p14="http://schemas.microsoft.com/office/powerpoint/2010/main" val="562695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2E88-B559-402F-BDBF-9F9C499E0FBA}"/>
              </a:ext>
            </a:extLst>
          </p:cNvPr>
          <p:cNvSpPr>
            <a:spLocks noGrp="1"/>
          </p:cNvSpPr>
          <p:nvPr>
            <p:ph type="title"/>
          </p:nvPr>
        </p:nvSpPr>
        <p:spPr>
          <a:xfrm>
            <a:off x="1854869" y="595041"/>
            <a:ext cx="8482261" cy="1188720"/>
          </a:xfrm>
        </p:spPr>
        <p:txBody>
          <a:bodyPr/>
          <a:lstStyle/>
          <a:p>
            <a:r>
              <a:rPr lang="en-US" dirty="0">
                <a:latin typeface="Times New Roman" panose="02020603050405020304" pitchFamily="18" charset="0"/>
                <a:cs typeface="Times New Roman" panose="02020603050405020304" pitchFamily="18" charset="0"/>
              </a:rPr>
              <a:t>CHECKING FOR BUSYBOX (RECON PHASE)</a:t>
            </a:r>
          </a:p>
        </p:txBody>
      </p:sp>
      <p:sp>
        <p:nvSpPr>
          <p:cNvPr id="3" name="Content Placeholder 2">
            <a:extLst>
              <a:ext uri="{FF2B5EF4-FFF2-40B4-BE49-F238E27FC236}">
                <a16:creationId xmlns:a16="http://schemas.microsoft.com/office/drawing/2014/main" id="{59B9F1D9-C1AC-4841-90F0-D6B8064D5B96}"/>
              </a:ext>
            </a:extLst>
          </p:cNvPr>
          <p:cNvSpPr>
            <a:spLocks noGrp="1"/>
          </p:cNvSpPr>
          <p:nvPr>
            <p:ph idx="1"/>
          </p:nvPr>
        </p:nvSpPr>
        <p:spPr>
          <a:xfrm>
            <a:off x="1128409" y="2217906"/>
            <a:ext cx="10214042" cy="4640094"/>
          </a:xfrm>
        </p:spPr>
        <p:txBody>
          <a:bodyPr>
            <a:normAutofit/>
          </a:bodyPr>
          <a:lstStyle/>
          <a:p>
            <a:r>
              <a:rPr lang="en-US" dirty="0">
                <a:latin typeface="Times New Roman" panose="02020603050405020304" pitchFamily="18" charset="0"/>
                <a:cs typeface="Times New Roman" panose="02020603050405020304" pitchFamily="18" charset="0"/>
              </a:rPr>
              <a:t>First, send the command </a:t>
            </a:r>
            <a:r>
              <a:rPr lang="en-US" dirty="0" err="1">
                <a:latin typeface="Times New Roman" panose="02020603050405020304" pitchFamily="18" charset="0"/>
                <a:cs typeface="Times New Roman" panose="02020603050405020304" pitchFamily="18" charset="0"/>
              </a:rPr>
              <a:t>sh</a:t>
            </a:r>
            <a:r>
              <a:rPr lang="en-US" dirty="0">
                <a:latin typeface="Times New Roman" panose="02020603050405020304" pitchFamily="18" charset="0"/>
                <a:cs typeface="Times New Roman" panose="02020603050405020304" pitchFamily="18" charset="0"/>
              </a:rPr>
              <a:t> (to open the shell). Now, we have to check if the device has </a:t>
            </a:r>
            <a:r>
              <a:rPr lang="en-US" dirty="0" err="1">
                <a:latin typeface="Times New Roman" panose="02020603050405020304" pitchFamily="18" charset="0"/>
                <a:cs typeface="Times New Roman" panose="02020603050405020304" pitchFamily="18" charset="0"/>
              </a:rPr>
              <a:t>busybox</a:t>
            </a:r>
            <a:r>
              <a:rPr lang="en-US" dirty="0">
                <a:latin typeface="Times New Roman" panose="02020603050405020304" pitchFamily="18" charset="0"/>
                <a:cs typeface="Times New Roman" panose="02020603050405020304" pitchFamily="18" charset="0"/>
              </a:rPr>
              <a:t> installed</a:t>
            </a:r>
          </a:p>
          <a:p>
            <a:r>
              <a:rPr lang="en-US" dirty="0">
                <a:latin typeface="Times New Roman" panose="02020603050405020304" pitchFamily="18" charset="0"/>
                <a:cs typeface="Times New Roman" panose="02020603050405020304" pitchFamily="18" charset="0"/>
              </a:rPr>
              <a:t>In BASHLITE: </a:t>
            </a:r>
          </a:p>
          <a:p>
            <a:pPr marL="0" indent="0">
              <a:buNone/>
            </a:pPr>
            <a:r>
              <a:rPr lang="pt-BR" dirty="0">
                <a:latin typeface="Times New Roman" panose="02020603050405020304" pitchFamily="18" charset="0"/>
                <a:cs typeface="Times New Roman" panose="02020603050405020304" pitchFamily="18" charset="0"/>
              </a:rPr>
              <a:t>"/bin/busybox;echo -e '\\147\\141\\171\\146\\147\\164'\r\n“ – octal form of gafgyt</a:t>
            </a:r>
          </a:p>
          <a:p>
            <a:pPr marL="0" indent="0">
              <a:buNone/>
            </a:pPr>
            <a:r>
              <a:rPr lang="pt-BR" dirty="0">
                <a:latin typeface="Times New Roman" panose="02020603050405020304" pitchFamily="18" charset="0"/>
                <a:cs typeface="Times New Roman" panose="02020603050405020304" pitchFamily="18" charset="0"/>
              </a:rPr>
              <a:t>If the bot receives the string bashlite, it then sends a report to the C&amp;C server: ip,username and password. (Most basic malware does not do anything else. However other variants download scripts to gain full access to the system using the shellshock vulnerability. These are downloaded for a wide range of architectures and executed(hoping one of them will work))</a:t>
            </a:r>
          </a:p>
          <a:p>
            <a:r>
              <a:rPr lang="pt-BR" dirty="0">
                <a:latin typeface="Times New Roman" panose="02020603050405020304" pitchFamily="18" charset="0"/>
                <a:cs typeface="Times New Roman" panose="02020603050405020304" pitchFamily="18" charset="0"/>
              </a:rPr>
              <a:t>In Mirai:</a:t>
            </a:r>
          </a:p>
          <a:p>
            <a:pPr marL="0" indent="0">
              <a:buNone/>
            </a:pPr>
            <a:r>
              <a:rPr lang="pt-BR" dirty="0">
                <a:latin typeface="Times New Roman" panose="02020603050405020304" pitchFamily="18" charset="0"/>
                <a:cs typeface="Times New Roman" panose="02020603050405020304" pitchFamily="18" charset="0"/>
              </a:rPr>
              <a:t>“/bin/busybox MIRAI”, it now checks for the string, MIRAI: applet not found.</a:t>
            </a:r>
          </a:p>
          <a:p>
            <a:pPr marL="0" indent="0">
              <a:buNone/>
            </a:pPr>
            <a:r>
              <a:rPr lang="pt-BR" dirty="0">
                <a:latin typeface="Times New Roman" panose="02020603050405020304" pitchFamily="18" charset="0"/>
                <a:cs typeface="Times New Roman" panose="02020603050405020304" pitchFamily="18" charset="0"/>
              </a:rPr>
              <a:t>If this is successful, a report sent to the server. The server then validates this again by sending /bin/busybox/ECCHI and checks for ECCHI:  applet not found. After verifying the login, the loader checks the processor architecture of the target.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736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20DDC-9099-4264-AC95-FF8AFEE4CD72}"/>
              </a:ext>
            </a:extLst>
          </p:cNvPr>
          <p:cNvSpPr>
            <a:spLocks noGrp="1"/>
          </p:cNvSpPr>
          <p:nvPr>
            <p:ph idx="1"/>
          </p:nvPr>
        </p:nvSpPr>
        <p:spPr>
          <a:xfrm>
            <a:off x="1595335" y="992221"/>
            <a:ext cx="8774349" cy="5525311"/>
          </a:xfrm>
        </p:spPr>
        <p:txBody>
          <a:bodyPr/>
          <a:lstStyle/>
          <a:p>
            <a:r>
              <a:rPr lang="en-US" dirty="0"/>
              <a:t>From the build.sh file we can see, how the code is compiled to run on multiple different architectures (same list for later BAHSLITE variants):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This is indicative of the malware author’s intent to target as many devices as possible</a:t>
            </a:r>
          </a:p>
          <a:p>
            <a:endParaRPr lang="en-US" dirty="0"/>
          </a:p>
          <a:p>
            <a:pPr marL="0" indent="0">
              <a:buNone/>
            </a:pPr>
            <a:endParaRPr lang="en-US" dirty="0"/>
          </a:p>
        </p:txBody>
      </p:sp>
      <p:pic>
        <p:nvPicPr>
          <p:cNvPr id="4" name="Picture 3">
            <a:extLst>
              <a:ext uri="{FF2B5EF4-FFF2-40B4-BE49-F238E27FC236}">
                <a16:creationId xmlns:a16="http://schemas.microsoft.com/office/drawing/2014/main" id="{59BF2EBE-7148-4BF7-9C4E-603857D6C759}"/>
              </a:ext>
            </a:extLst>
          </p:cNvPr>
          <p:cNvPicPr>
            <a:picLocks noChangeAspect="1"/>
          </p:cNvPicPr>
          <p:nvPr/>
        </p:nvPicPr>
        <p:blipFill>
          <a:blip r:embed="rId2"/>
          <a:stretch>
            <a:fillRect/>
          </a:stretch>
        </p:blipFill>
        <p:spPr>
          <a:xfrm>
            <a:off x="3020358" y="2067578"/>
            <a:ext cx="6151283" cy="3214542"/>
          </a:xfrm>
          <a:prstGeom prst="rect">
            <a:avLst/>
          </a:prstGeom>
        </p:spPr>
      </p:pic>
    </p:spTree>
    <p:extLst>
      <p:ext uri="{BB962C8B-B14F-4D97-AF65-F5344CB8AC3E}">
        <p14:creationId xmlns:p14="http://schemas.microsoft.com/office/powerpoint/2010/main" val="3420287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B17E-63A9-4A2D-B1AD-2FC3610C97C2}"/>
              </a:ext>
            </a:extLst>
          </p:cNvPr>
          <p:cNvSpPr>
            <a:spLocks noGrp="1"/>
          </p:cNvSpPr>
          <p:nvPr>
            <p:ph type="title"/>
          </p:nvPr>
        </p:nvSpPr>
        <p:spPr>
          <a:xfrm>
            <a:off x="2386779" y="419448"/>
            <a:ext cx="7729728" cy="1188720"/>
          </a:xfrm>
        </p:spPr>
        <p:txBody>
          <a:bodyPr/>
          <a:lstStyle/>
          <a:p>
            <a:r>
              <a:rPr lang="en-US" dirty="0"/>
              <a:t>UPLOADING MALWARE</a:t>
            </a:r>
          </a:p>
        </p:txBody>
      </p:sp>
      <p:sp>
        <p:nvSpPr>
          <p:cNvPr id="3" name="Content Placeholder 2">
            <a:extLst>
              <a:ext uri="{FF2B5EF4-FFF2-40B4-BE49-F238E27FC236}">
                <a16:creationId xmlns:a16="http://schemas.microsoft.com/office/drawing/2014/main" id="{EF035D3E-A1D2-4D80-A488-63973247F8B4}"/>
              </a:ext>
            </a:extLst>
          </p:cNvPr>
          <p:cNvSpPr>
            <a:spLocks noGrp="1"/>
          </p:cNvSpPr>
          <p:nvPr>
            <p:ph idx="1"/>
          </p:nvPr>
        </p:nvSpPr>
        <p:spPr>
          <a:xfrm>
            <a:off x="1342417" y="2062264"/>
            <a:ext cx="9805481" cy="4610910"/>
          </a:xfrm>
        </p:spPr>
        <p:txBody>
          <a:bodyPr>
            <a:normAutofit/>
          </a:bodyPr>
          <a:lstStyle/>
          <a:p>
            <a:r>
              <a:rPr lang="en-US" dirty="0"/>
              <a:t>Once the device architecture is identified, it checks for upload methods to get malware: (from loader server)</a:t>
            </a:r>
          </a:p>
          <a:p>
            <a:endParaRPr lang="en-US" dirty="0"/>
          </a:p>
          <a:p>
            <a:endParaRPr lang="en-US" dirty="0"/>
          </a:p>
          <a:p>
            <a:endParaRPr lang="en-US" dirty="0"/>
          </a:p>
          <a:p>
            <a:endParaRPr lang="en-US" dirty="0"/>
          </a:p>
          <a:p>
            <a:endParaRPr lang="en-US" dirty="0"/>
          </a:p>
          <a:p>
            <a:r>
              <a:rPr lang="en-US" dirty="0" err="1"/>
              <a:t>Wget</a:t>
            </a:r>
            <a:r>
              <a:rPr lang="en-US" dirty="0"/>
              <a:t> – non interactive file download from the web i.e. http </a:t>
            </a:r>
          </a:p>
          <a:p>
            <a:r>
              <a:rPr lang="en-US" dirty="0"/>
              <a:t>TFTP – FTP protocol used to transfer files to and from remote machines</a:t>
            </a:r>
          </a:p>
          <a:p>
            <a:r>
              <a:rPr lang="en-US" dirty="0"/>
              <a:t>To upload </a:t>
            </a:r>
            <a:r>
              <a:rPr lang="en-US" dirty="0" err="1"/>
              <a:t>Mirai</a:t>
            </a:r>
            <a:r>
              <a:rPr lang="en-US" dirty="0"/>
              <a:t> malware binary on weak devices which don’t have </a:t>
            </a:r>
            <a:r>
              <a:rPr lang="en-US" dirty="0" err="1"/>
              <a:t>wget</a:t>
            </a:r>
            <a:r>
              <a:rPr lang="en-US" dirty="0"/>
              <a:t> or </a:t>
            </a:r>
            <a:r>
              <a:rPr lang="en-US" dirty="0" err="1"/>
              <a:t>tftp</a:t>
            </a:r>
            <a:r>
              <a:rPr lang="en-US" dirty="0"/>
              <a:t> services, a small binary file called </a:t>
            </a:r>
            <a:r>
              <a:rPr lang="en-US" dirty="0" err="1"/>
              <a:t>echoloader</a:t>
            </a:r>
            <a:r>
              <a:rPr lang="en-US" dirty="0"/>
              <a:t> is implemented which suffices as </a:t>
            </a:r>
            <a:r>
              <a:rPr lang="en-US" dirty="0" err="1"/>
              <a:t>wget</a:t>
            </a:r>
            <a:r>
              <a:rPr lang="en-US" dirty="0"/>
              <a:t>.</a:t>
            </a:r>
          </a:p>
          <a:p>
            <a:r>
              <a:rPr lang="en-US" dirty="0"/>
              <a:t>After executing the delivered payload, it waits for the check string “listening tun0” and disconnects. </a:t>
            </a:r>
          </a:p>
          <a:p>
            <a:endParaRPr lang="en-US" dirty="0"/>
          </a:p>
          <a:p>
            <a:pPr marL="0" indent="0">
              <a:buNone/>
            </a:pPr>
            <a:endParaRPr lang="en-US" dirty="0"/>
          </a:p>
        </p:txBody>
      </p:sp>
      <p:pic>
        <p:nvPicPr>
          <p:cNvPr id="4" name="Picture 3">
            <a:extLst>
              <a:ext uri="{FF2B5EF4-FFF2-40B4-BE49-F238E27FC236}">
                <a16:creationId xmlns:a16="http://schemas.microsoft.com/office/drawing/2014/main" id="{9DC887FE-3506-4066-B53E-2844A1304A9A}"/>
              </a:ext>
            </a:extLst>
          </p:cNvPr>
          <p:cNvPicPr>
            <a:picLocks noChangeAspect="1"/>
          </p:cNvPicPr>
          <p:nvPr/>
        </p:nvPicPr>
        <p:blipFill>
          <a:blip r:embed="rId2"/>
          <a:stretch>
            <a:fillRect/>
          </a:stretch>
        </p:blipFill>
        <p:spPr>
          <a:xfrm>
            <a:off x="2765902" y="2777825"/>
            <a:ext cx="6958509" cy="1589894"/>
          </a:xfrm>
          <a:prstGeom prst="rect">
            <a:avLst/>
          </a:prstGeom>
        </p:spPr>
      </p:pic>
    </p:spTree>
    <p:extLst>
      <p:ext uri="{BB962C8B-B14F-4D97-AF65-F5344CB8AC3E}">
        <p14:creationId xmlns:p14="http://schemas.microsoft.com/office/powerpoint/2010/main" val="39960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CC1B91-B1BC-481E-AAAB-55059BE26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476" y="589317"/>
            <a:ext cx="8519047" cy="5679366"/>
          </a:xfrm>
          <a:prstGeom prst="rect">
            <a:avLst/>
          </a:prstGeom>
        </p:spPr>
      </p:pic>
    </p:spTree>
    <p:extLst>
      <p:ext uri="{BB962C8B-B14F-4D97-AF65-F5344CB8AC3E}">
        <p14:creationId xmlns:p14="http://schemas.microsoft.com/office/powerpoint/2010/main" val="3980555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D230-8984-48D0-94DC-056A88E90813}"/>
              </a:ext>
            </a:extLst>
          </p:cNvPr>
          <p:cNvSpPr>
            <a:spLocks noGrp="1"/>
          </p:cNvSpPr>
          <p:nvPr>
            <p:ph type="title"/>
          </p:nvPr>
        </p:nvSpPr>
        <p:spPr>
          <a:xfrm>
            <a:off x="2283015" y="556130"/>
            <a:ext cx="7729728" cy="1188720"/>
          </a:xfrm>
        </p:spPr>
        <p:txBody>
          <a:bodyPr/>
          <a:lstStyle/>
          <a:p>
            <a:r>
              <a:rPr lang="en-US" dirty="0"/>
              <a:t>BASHLITE SERVER</a:t>
            </a:r>
          </a:p>
        </p:txBody>
      </p:sp>
      <p:sp>
        <p:nvSpPr>
          <p:cNvPr id="3" name="Content Placeholder 2">
            <a:extLst>
              <a:ext uri="{FF2B5EF4-FFF2-40B4-BE49-F238E27FC236}">
                <a16:creationId xmlns:a16="http://schemas.microsoft.com/office/drawing/2014/main" id="{583165A8-7762-4574-83F1-525C1F782584}"/>
              </a:ext>
            </a:extLst>
          </p:cNvPr>
          <p:cNvSpPr>
            <a:spLocks noGrp="1"/>
          </p:cNvSpPr>
          <p:nvPr>
            <p:ph idx="1"/>
          </p:nvPr>
        </p:nvSpPr>
        <p:spPr>
          <a:xfrm>
            <a:off x="1614790" y="2237361"/>
            <a:ext cx="9396920" cy="4260715"/>
          </a:xfrm>
        </p:spPr>
        <p:txBody>
          <a:bodyPr>
            <a:normAutofit/>
          </a:bodyPr>
          <a:lstStyle/>
          <a:p>
            <a:r>
              <a:rPr lang="en-US" dirty="0">
                <a:latin typeface="Times New Roman" panose="02020603050405020304" pitchFamily="18" charset="0"/>
                <a:cs typeface="Times New Roman" panose="02020603050405020304" pitchFamily="18" charset="0"/>
              </a:rPr>
              <a:t>First create a listening socket on the server machine, then make it non blocking to know immediately if he desired process was completed. If not, abort.</a:t>
            </a:r>
          </a:p>
          <a:p>
            <a:r>
              <a:rPr lang="en-US" dirty="0">
                <a:latin typeface="Times New Roman" panose="02020603050405020304" pitchFamily="18" charset="0"/>
                <a:cs typeface="Times New Roman" panose="02020603050405020304" pitchFamily="18" charset="0"/>
              </a:rPr>
              <a:t>Check that the socket can listen to a large number of connections (max.128)</a:t>
            </a:r>
          </a:p>
          <a:p>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epoll_create</a:t>
            </a:r>
            <a:r>
              <a:rPr lang="en-US" dirty="0">
                <a:latin typeface="Times New Roman" panose="02020603050405020304" pitchFamily="18" charset="0"/>
                <a:cs typeface="Times New Roman" panose="02020603050405020304" pitchFamily="18" charset="0"/>
              </a:rPr>
              <a:t> we use a interface which monitors multiple file descriptors to see if I/O is possible on any of them. This is better than select, because we don’t have to iterate over a watch list as </a:t>
            </a:r>
            <a:r>
              <a:rPr lang="en-US" dirty="0" err="1">
                <a:latin typeface="Times New Roman" panose="02020603050405020304" pitchFamily="18" charset="0"/>
                <a:cs typeface="Times New Roman" panose="02020603050405020304" pitchFamily="18" charset="0"/>
              </a:rPr>
              <a:t>epoll</a:t>
            </a:r>
            <a:r>
              <a:rPr lang="en-US" dirty="0">
                <a:latin typeface="Times New Roman" panose="02020603050405020304" pitchFamily="18" charset="0"/>
                <a:cs typeface="Times New Roman" panose="02020603050405020304" pitchFamily="18" charset="0"/>
              </a:rPr>
              <a:t> uses edge triggered behavior. If there is some activity, a thread is created (to control each bot individually)</a:t>
            </a:r>
          </a:p>
          <a:p>
            <a:r>
              <a:rPr lang="en-US" dirty="0">
                <a:latin typeface="Times New Roman" panose="02020603050405020304" pitchFamily="18" charset="0"/>
                <a:cs typeface="Times New Roman" panose="02020603050405020304" pitchFamily="18" charset="0"/>
              </a:rPr>
              <a:t>This thread then class the </a:t>
            </a:r>
            <a:r>
              <a:rPr lang="en-US" dirty="0" err="1">
                <a:latin typeface="Times New Roman" panose="02020603050405020304" pitchFamily="18" charset="0"/>
                <a:cs typeface="Times New Roman" panose="02020603050405020304" pitchFamily="18" charset="0"/>
              </a:rPr>
              <a:t>epolleventloop</a:t>
            </a:r>
            <a:r>
              <a:rPr lang="en-US" dirty="0">
                <a:latin typeface="Times New Roman" panose="02020603050405020304" pitchFamily="18" charset="0"/>
                <a:cs typeface="Times New Roman" panose="02020603050405020304" pitchFamily="18" charset="0"/>
              </a:rPr>
              <a:t>() function which returns </a:t>
            </a:r>
            <a:r>
              <a:rPr lang="en-US" dirty="0" err="1">
                <a:latin typeface="Times New Roman" panose="02020603050405020304" pitchFamily="18" charset="0"/>
                <a:cs typeface="Times New Roman" panose="02020603050405020304" pitchFamily="18" charset="0"/>
              </a:rPr>
              <a:t>no.of</a:t>
            </a:r>
            <a:r>
              <a:rPr lang="en-US" dirty="0">
                <a:latin typeface="Times New Roman" panose="02020603050405020304" pitchFamily="18" charset="0"/>
                <a:cs typeface="Times New Roman" panose="02020603050405020304" pitchFamily="18" charset="0"/>
              </a:rPr>
              <a:t> FD’s ready for requested I/O.  If there is an error/no data, close the </a:t>
            </a:r>
            <a:r>
              <a:rPr lang="en-US" dirty="0" err="1">
                <a:latin typeface="Times New Roman" panose="02020603050405020304" pitchFamily="18" charset="0"/>
                <a:cs typeface="Times New Roman" panose="02020603050405020304" pitchFamily="18" charset="0"/>
              </a:rPr>
              <a:t>fd</a:t>
            </a:r>
            <a:r>
              <a:rPr lang="en-US" dirty="0">
                <a:latin typeface="Times New Roman" panose="02020603050405020304" pitchFamily="18" charset="0"/>
                <a:cs typeface="Times New Roman" panose="02020603050405020304" pitchFamily="18" charset="0"/>
              </a:rPr>
              <a:t>.  If there is data, the connection is accepted from the queue and a new socket with the desired properties is created.</a:t>
            </a:r>
          </a:p>
          <a:p>
            <a:r>
              <a:rPr lang="en-US" dirty="0">
                <a:latin typeface="Times New Roman" panose="02020603050405020304" pitchFamily="18" charset="0"/>
                <a:cs typeface="Times New Roman" panose="02020603050405020304" pitchFamily="18" charset="0"/>
              </a:rPr>
              <a:t>A check is performed for duplicate clients, if the incoming IP matches one stored in the database. In that scenario, we exit the loop, warn the operator about this from the command line and ask them to immediately kill themselves</a:t>
            </a:r>
          </a:p>
          <a:p>
            <a:endParaRPr lang="en-US" dirty="0"/>
          </a:p>
        </p:txBody>
      </p:sp>
    </p:spTree>
    <p:extLst>
      <p:ext uri="{BB962C8B-B14F-4D97-AF65-F5344CB8AC3E}">
        <p14:creationId xmlns:p14="http://schemas.microsoft.com/office/powerpoint/2010/main" val="3114509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C6DB-7090-42FE-B1BF-734DF65BE869}"/>
              </a:ext>
            </a:extLst>
          </p:cNvPr>
          <p:cNvSpPr>
            <a:spLocks noGrp="1"/>
          </p:cNvSpPr>
          <p:nvPr>
            <p:ph type="title"/>
          </p:nvPr>
        </p:nvSpPr>
        <p:spPr>
          <a:xfrm>
            <a:off x="2231136" y="523613"/>
            <a:ext cx="7729728" cy="1188720"/>
          </a:xfrm>
        </p:spPr>
        <p:txBody>
          <a:bodyPr/>
          <a:lstStyle/>
          <a:p>
            <a:r>
              <a:rPr lang="en-US" dirty="0"/>
              <a:t>BASHLITE SERVER</a:t>
            </a:r>
          </a:p>
        </p:txBody>
      </p:sp>
      <p:sp>
        <p:nvSpPr>
          <p:cNvPr id="3" name="Content Placeholder 2">
            <a:extLst>
              <a:ext uri="{FF2B5EF4-FFF2-40B4-BE49-F238E27FC236}">
                <a16:creationId xmlns:a16="http://schemas.microsoft.com/office/drawing/2014/main" id="{AB4215CE-833D-4D20-A4EC-DDD68A4BEF29}"/>
              </a:ext>
            </a:extLst>
          </p:cNvPr>
          <p:cNvSpPr>
            <a:spLocks noGrp="1"/>
          </p:cNvSpPr>
          <p:nvPr>
            <p:ph idx="1"/>
          </p:nvPr>
        </p:nvSpPr>
        <p:spPr>
          <a:xfrm>
            <a:off x="1290536" y="2217906"/>
            <a:ext cx="9610928" cy="4377447"/>
          </a:xfrm>
        </p:spPr>
        <p:txBody>
          <a:bodyPr/>
          <a:lstStyle/>
          <a:p>
            <a:r>
              <a:rPr lang="en-US" dirty="0"/>
              <a:t>Once we are connected to the client and get some data, we check for:</a:t>
            </a:r>
          </a:p>
          <a:p>
            <a:pPr lvl="1"/>
            <a:r>
              <a:rPr lang="en-US" dirty="0"/>
              <a:t>/n – break from the loop</a:t>
            </a:r>
          </a:p>
          <a:p>
            <a:pPr lvl="1"/>
            <a:r>
              <a:rPr lang="en-US" dirty="0"/>
              <a:t>PING from client to check if the server is alive, response with PONG</a:t>
            </a:r>
          </a:p>
          <a:p>
            <a:pPr lvl="1"/>
            <a:r>
              <a:rPr lang="en-US" dirty="0"/>
              <a:t>After we receive report of a vulnerable system from a scan, we write it to the file descriptor and a function is called to exploit the reported IP. (not in the case of BASHLITE we studied)</a:t>
            </a:r>
          </a:p>
          <a:p>
            <a:pPr lvl="1"/>
            <a:endParaRPr lang="en-US" dirty="0"/>
          </a:p>
          <a:p>
            <a:pPr lvl="1"/>
            <a:r>
              <a:rPr lang="en-US" dirty="0"/>
              <a:t>The BASHLITE server in our case is just used to identify vulnerable devices and show how many clients i.e. bots are connected. It also shows an informational banner, which can be edited by the attacker:</a:t>
            </a:r>
          </a:p>
          <a:p>
            <a:pPr marL="0" indent="0">
              <a:buNone/>
            </a:pPr>
            <a:r>
              <a:rPr lang="en-US" dirty="0"/>
              <a:t>Default banner:                               ********************** </a:t>
            </a:r>
            <a:r>
              <a:rPr lang="en-US" sz="1600" dirty="0"/>
              <a:t>                       </a:t>
            </a:r>
          </a:p>
          <a:p>
            <a:pPr marL="0" indent="0">
              <a:buNone/>
            </a:pPr>
            <a:r>
              <a:rPr lang="en-US" dirty="0"/>
              <a:t>                                                 WELCOME TO THE BALL PIT</a:t>
            </a:r>
          </a:p>
          <a:p>
            <a:pPr marL="0" indent="0">
              <a:buNone/>
            </a:pPr>
            <a:r>
              <a:rPr lang="en-US" dirty="0"/>
              <a:t>                                                      ***********************</a:t>
            </a:r>
          </a:p>
          <a:p>
            <a:r>
              <a:rPr lang="en-US" dirty="0"/>
              <a:t>It sends broadcast PING to all it’s clients every 60s to check if they are still connected/alive.</a:t>
            </a:r>
          </a:p>
          <a:p>
            <a:pPr marL="0" indent="0">
              <a:buNone/>
            </a:pPr>
            <a:endParaRPr lang="en-US" sz="1600" dirty="0"/>
          </a:p>
          <a:p>
            <a:pPr lvl="1"/>
            <a:endParaRPr lang="en-US" dirty="0"/>
          </a:p>
        </p:txBody>
      </p:sp>
    </p:spTree>
    <p:extLst>
      <p:ext uri="{BB962C8B-B14F-4D97-AF65-F5344CB8AC3E}">
        <p14:creationId xmlns:p14="http://schemas.microsoft.com/office/powerpoint/2010/main" val="3665434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C410-CD62-4932-8E37-2C7E7FBA1D67}"/>
              </a:ext>
            </a:extLst>
          </p:cNvPr>
          <p:cNvSpPr>
            <a:spLocks noGrp="1"/>
          </p:cNvSpPr>
          <p:nvPr>
            <p:ph type="title"/>
          </p:nvPr>
        </p:nvSpPr>
        <p:spPr>
          <a:xfrm>
            <a:off x="1867711" y="770138"/>
            <a:ext cx="8482519" cy="1188720"/>
          </a:xfrm>
        </p:spPr>
        <p:txBody>
          <a:bodyPr/>
          <a:lstStyle/>
          <a:p>
            <a:r>
              <a:rPr lang="en-US" dirty="0" err="1"/>
              <a:t>C&amp;c</a:t>
            </a:r>
            <a:r>
              <a:rPr lang="en-US" dirty="0"/>
              <a:t> SERVER COMMANDS</a:t>
            </a:r>
          </a:p>
        </p:txBody>
      </p:sp>
      <p:sp>
        <p:nvSpPr>
          <p:cNvPr id="3" name="Content Placeholder 2">
            <a:extLst>
              <a:ext uri="{FF2B5EF4-FFF2-40B4-BE49-F238E27FC236}">
                <a16:creationId xmlns:a16="http://schemas.microsoft.com/office/drawing/2014/main" id="{A984DC6B-B6B0-47A2-A57E-FE70F7BF2D3F}"/>
              </a:ext>
            </a:extLst>
          </p:cNvPr>
          <p:cNvSpPr>
            <a:spLocks noGrp="1"/>
          </p:cNvSpPr>
          <p:nvPr>
            <p:ph idx="1"/>
          </p:nvPr>
        </p:nvSpPr>
        <p:spPr>
          <a:xfrm>
            <a:off x="1225685" y="2879387"/>
            <a:ext cx="9766570" cy="2860640"/>
          </a:xfrm>
        </p:spPr>
        <p:txBody>
          <a:bodyPr/>
          <a:lstStyle/>
          <a:p>
            <a:r>
              <a:rPr lang="en-US" dirty="0">
                <a:latin typeface="Times New Roman" panose="02020603050405020304" pitchFamily="18" charset="0"/>
                <a:cs typeface="Times New Roman" panose="02020603050405020304" pitchFamily="18" charset="0"/>
              </a:rPr>
              <a:t>On a PING request, write PONG to the socket – used to check if a connection is alive with the C&amp;C server.</a:t>
            </a:r>
          </a:p>
          <a:p>
            <a:r>
              <a:rPr lang="en-US" dirty="0">
                <a:latin typeface="Times New Roman" panose="02020603050405020304" pitchFamily="18" charset="0"/>
                <a:cs typeface="Times New Roman" panose="02020603050405020304" pitchFamily="18" charset="0"/>
              </a:rPr>
              <a:t>GETLOCALIP – sends back the infected host’s IP address</a:t>
            </a:r>
          </a:p>
          <a:p>
            <a:r>
              <a:rPr lang="en-US" dirty="0">
                <a:latin typeface="Times New Roman" panose="02020603050405020304" pitchFamily="18" charset="0"/>
                <a:cs typeface="Times New Roman" panose="02020603050405020304" pitchFamily="18" charset="0"/>
              </a:rPr>
              <a:t>Checks for a SCANNER ON | OFF request : if ON, fork the process and start the Telnet Scanner, save the PID. If OFF, kill the saved PID.</a:t>
            </a:r>
          </a:p>
          <a:p>
            <a:r>
              <a:rPr lang="en-US" dirty="0">
                <a:latin typeface="Times New Roman" panose="02020603050405020304" pitchFamily="18" charset="0"/>
                <a:cs typeface="Times New Roman" panose="02020603050405020304" pitchFamily="18" charset="0"/>
              </a:rPr>
              <a:t>KILLATTK : kill all running processes forked from the original bot process. Also print how many were killed or none killed.</a:t>
            </a:r>
          </a:p>
          <a:p>
            <a:r>
              <a:rPr lang="en-US" dirty="0">
                <a:latin typeface="Times New Roman" panose="02020603050405020304" pitchFamily="18" charset="0"/>
                <a:cs typeface="Times New Roman" panose="02020603050405020304" pitchFamily="18" charset="0"/>
              </a:rPr>
              <a:t>LOLNOGTFO: exit from the bot process.</a:t>
            </a:r>
          </a:p>
          <a:p>
            <a:endParaRPr lang="en-US" dirty="0"/>
          </a:p>
        </p:txBody>
      </p:sp>
    </p:spTree>
    <p:extLst>
      <p:ext uri="{BB962C8B-B14F-4D97-AF65-F5344CB8AC3E}">
        <p14:creationId xmlns:p14="http://schemas.microsoft.com/office/powerpoint/2010/main" val="3360629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3988-CCC6-4A04-8463-A10DEF3A239C}"/>
              </a:ext>
            </a:extLst>
          </p:cNvPr>
          <p:cNvSpPr>
            <a:spLocks noGrp="1"/>
          </p:cNvSpPr>
          <p:nvPr>
            <p:ph type="title"/>
          </p:nvPr>
        </p:nvSpPr>
        <p:spPr>
          <a:xfrm>
            <a:off x="2231136" y="439398"/>
            <a:ext cx="7729728" cy="1188720"/>
          </a:xfrm>
        </p:spPr>
        <p:txBody>
          <a:bodyPr/>
          <a:lstStyle/>
          <a:p>
            <a:r>
              <a:rPr lang="en-US" dirty="0" err="1">
                <a:latin typeface="Times New Roman" panose="02020603050405020304" pitchFamily="18" charset="0"/>
                <a:cs typeface="Times New Roman" panose="02020603050405020304" pitchFamily="18" charset="0"/>
              </a:rPr>
              <a:t>BAshLITE</a:t>
            </a:r>
            <a:r>
              <a:rPr lang="en-US" dirty="0">
                <a:latin typeface="Times New Roman" panose="02020603050405020304" pitchFamily="18" charset="0"/>
                <a:cs typeface="Times New Roman" panose="02020603050405020304" pitchFamily="18" charset="0"/>
              </a:rPr>
              <a:t> flood ATTACKS</a:t>
            </a:r>
          </a:p>
        </p:txBody>
      </p:sp>
      <p:sp>
        <p:nvSpPr>
          <p:cNvPr id="3" name="Content Placeholder 2">
            <a:extLst>
              <a:ext uri="{FF2B5EF4-FFF2-40B4-BE49-F238E27FC236}">
                <a16:creationId xmlns:a16="http://schemas.microsoft.com/office/drawing/2014/main" id="{D5ED647E-9864-4ECF-80A2-BA470C9A6AE1}"/>
              </a:ext>
            </a:extLst>
          </p:cNvPr>
          <p:cNvSpPr>
            <a:spLocks noGrp="1"/>
          </p:cNvSpPr>
          <p:nvPr>
            <p:ph idx="1"/>
          </p:nvPr>
        </p:nvSpPr>
        <p:spPr>
          <a:xfrm>
            <a:off x="836578" y="2003898"/>
            <a:ext cx="10817158" cy="4854102"/>
          </a:xfrm>
        </p:spPr>
        <p:txBody>
          <a:bodyPr>
            <a:normAutofit lnSpcReduction="10000"/>
          </a:bodyPr>
          <a:lstStyle/>
          <a:p>
            <a:r>
              <a:rPr lang="en-US" dirty="0">
                <a:latin typeface="Times New Roman" panose="02020603050405020304" pitchFamily="18" charset="0"/>
                <a:cs typeface="Times New Roman" panose="02020603050405020304" pitchFamily="18" charset="0"/>
              </a:rPr>
              <a:t>HOLD &lt;</a:t>
            </a:r>
            <a:r>
              <a:rPr lang="en-US" dirty="0" err="1">
                <a:latin typeface="Times New Roman" panose="02020603050405020304" pitchFamily="18" charset="0"/>
                <a:cs typeface="Times New Roman" panose="02020603050405020304" pitchFamily="18" charset="0"/>
              </a:rPr>
              <a:t>ip</a:t>
            </a:r>
            <a:r>
              <a:rPr lang="en-US" dirty="0">
                <a:latin typeface="Times New Roman" panose="02020603050405020304" pitchFamily="18" charset="0"/>
                <a:cs typeface="Times New Roman" panose="02020603050405020304" pitchFamily="18" charset="0"/>
              </a:rPr>
              <a:t>&gt; &lt;port&gt; &lt;time&gt; : Keeps the TCP connections open for the time we specify in the arguments to make it unavailable to others.</a:t>
            </a:r>
          </a:p>
          <a:p>
            <a:r>
              <a:rPr lang="en-US" dirty="0">
                <a:latin typeface="Times New Roman" panose="02020603050405020304" pitchFamily="18" charset="0"/>
                <a:cs typeface="Times New Roman" panose="02020603050405020304" pitchFamily="18" charset="0"/>
              </a:rPr>
              <a:t>JUNK &lt;</a:t>
            </a:r>
            <a:r>
              <a:rPr lang="en-US" dirty="0" err="1">
                <a:latin typeface="Times New Roman" panose="02020603050405020304" pitchFamily="18" charset="0"/>
                <a:cs typeface="Times New Roman" panose="02020603050405020304" pitchFamily="18" charset="0"/>
              </a:rPr>
              <a:t>ip</a:t>
            </a:r>
            <a:r>
              <a:rPr lang="en-US" dirty="0">
                <a:latin typeface="Times New Roman" panose="02020603050405020304" pitchFamily="18" charset="0"/>
                <a:cs typeface="Times New Roman" panose="02020603050405020304" pitchFamily="18" charset="0"/>
              </a:rPr>
              <a:t>&gt; &lt;port&gt; &lt;time&gt; : Similar to the HOLD flood, but not only does it keep the connections open, it also sends a string of JUNK characters to the specified port and IP.</a:t>
            </a:r>
          </a:p>
          <a:p>
            <a:r>
              <a:rPr lang="en-US" dirty="0">
                <a:latin typeface="Times New Roman" panose="02020603050405020304" pitchFamily="18" charset="0"/>
                <a:cs typeface="Times New Roman" panose="02020603050405020304" pitchFamily="18" charset="0"/>
              </a:rPr>
              <a:t>UDP &lt;target&gt; &lt;port (0 for random)&gt; &lt;time&gt; &lt;netmask (32 for non spoofed)&gt; &lt;packet size (1 to 65500)&gt; &lt;time poll interval, default 10&gt; : Similar to JUNK flood, makes the packet payload using the same </a:t>
            </a:r>
            <a:r>
              <a:rPr lang="en-US" dirty="0" err="1">
                <a:latin typeface="Times New Roman" panose="02020603050405020304" pitchFamily="18" charset="0"/>
                <a:cs typeface="Times New Roman" panose="02020603050405020304" pitchFamily="18" charset="0"/>
              </a:rPr>
              <a:t>makeRandomStr</a:t>
            </a:r>
            <a:r>
              <a:rPr lang="en-US" dirty="0">
                <a:latin typeface="Times New Roman" panose="02020603050405020304" pitchFamily="18" charset="0"/>
                <a:cs typeface="Times New Roman" panose="02020603050405020304" pitchFamily="18" charset="0"/>
              </a:rPr>
              <a:t>() function. Here, we have an option to spoof the source IP so as to avoid blacklisting. (Advantage: the UDP ports are generally opened in devices like IP cameras to allow video streaming). The </a:t>
            </a:r>
            <a:r>
              <a:rPr lang="en-US" dirty="0" err="1">
                <a:latin typeface="Times New Roman" panose="02020603050405020304" pitchFamily="18" charset="0"/>
                <a:cs typeface="Times New Roman" panose="02020603050405020304" pitchFamily="18" charset="0"/>
              </a:rPr>
              <a:t>dest</a:t>
            </a:r>
            <a:r>
              <a:rPr lang="en-US" dirty="0">
                <a:latin typeface="Times New Roman" panose="02020603050405020304" pitchFamily="18" charset="0"/>
                <a:cs typeface="Times New Roman" panose="02020603050405020304" pitchFamily="18" charset="0"/>
              </a:rPr>
              <a:t> port can also be randomized to amplify the attack. </a:t>
            </a:r>
          </a:p>
          <a:p>
            <a:r>
              <a:rPr lang="en-US" dirty="0"/>
              <a:t>TCP &lt;target&gt; &lt;port (0 for random)&gt; &lt;time&gt; &lt;netmask (32 for non spoofed)&gt; &lt;flags (</a:t>
            </a:r>
            <a:r>
              <a:rPr lang="en-US" dirty="0" err="1"/>
              <a:t>syn</a:t>
            </a:r>
            <a:r>
              <a:rPr lang="en-US" dirty="0"/>
              <a:t>, ack, </a:t>
            </a:r>
            <a:r>
              <a:rPr lang="en-US" dirty="0" err="1"/>
              <a:t>psh</a:t>
            </a:r>
            <a:r>
              <a:rPr lang="en-US" dirty="0"/>
              <a:t>, </a:t>
            </a:r>
            <a:r>
              <a:rPr lang="en-US" dirty="0" err="1"/>
              <a:t>rst</a:t>
            </a:r>
            <a:r>
              <a:rPr lang="en-US" dirty="0"/>
              <a:t>, fin, all) comma </a:t>
            </a:r>
            <a:r>
              <a:rPr lang="en-US" dirty="0" err="1"/>
              <a:t>seperated</a:t>
            </a:r>
            <a:r>
              <a:rPr lang="en-US" dirty="0"/>
              <a:t>&gt; &lt;packet size, usually 0&gt; &lt;time poll interval, default 10&gt; :   Similar to the UDP flood. The main difference being: the use of an additional Flags parameter, which we can chose: SYN, RST, FIN, ACK, PSH.  The source address, sequence number, window size and port (if not specified) is randomized. The random character payload is then sent till we reach the specified end time.</a:t>
            </a:r>
          </a:p>
          <a:p>
            <a:r>
              <a:rPr lang="en-US" dirty="0"/>
              <a:t>EMAIL &lt;target email&gt; &lt;mx host&gt; &lt;subject no spaces&gt; &lt;message no spaces&gt; : commented out – flooding the SMTP server with connection requests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67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8B65-2606-4AAC-942E-5E049BB5C9B8}"/>
              </a:ext>
            </a:extLst>
          </p:cNvPr>
          <p:cNvSpPr>
            <a:spLocks noGrp="1"/>
          </p:cNvSpPr>
          <p:nvPr>
            <p:ph type="title"/>
          </p:nvPr>
        </p:nvSpPr>
        <p:spPr>
          <a:xfrm>
            <a:off x="2231136" y="556130"/>
            <a:ext cx="7729728" cy="1188720"/>
          </a:xfrm>
        </p:spPr>
        <p:txBody>
          <a:bodyPr/>
          <a:lstStyle/>
          <a:p>
            <a:r>
              <a:rPr lang="en-US" dirty="0">
                <a:latin typeface="Times New Roman" panose="02020603050405020304" pitchFamily="18" charset="0"/>
                <a:cs typeface="Times New Roman" panose="02020603050405020304" pitchFamily="18" charset="0"/>
              </a:rPr>
              <a:t>MIRAI MAIN</a:t>
            </a:r>
          </a:p>
        </p:txBody>
      </p:sp>
      <p:sp>
        <p:nvSpPr>
          <p:cNvPr id="3" name="Content Placeholder 2">
            <a:extLst>
              <a:ext uri="{FF2B5EF4-FFF2-40B4-BE49-F238E27FC236}">
                <a16:creationId xmlns:a16="http://schemas.microsoft.com/office/drawing/2014/main" id="{9561C8DF-3F00-45A7-B50D-60A1DDC7D439}"/>
              </a:ext>
            </a:extLst>
          </p:cNvPr>
          <p:cNvSpPr>
            <a:spLocks noGrp="1"/>
          </p:cNvSpPr>
          <p:nvPr>
            <p:ph idx="1"/>
          </p:nvPr>
        </p:nvSpPr>
        <p:spPr>
          <a:xfrm>
            <a:off x="1400784" y="2276272"/>
            <a:ext cx="9902756" cy="4338537"/>
          </a:xfrm>
        </p:spPr>
        <p:txBody>
          <a:bodyPr>
            <a:normAutofit/>
          </a:bodyPr>
          <a:lstStyle/>
          <a:p>
            <a:r>
              <a:rPr lang="en-US" dirty="0">
                <a:latin typeface="Times New Roman" panose="02020603050405020304" pitchFamily="18" charset="0"/>
                <a:cs typeface="Times New Roman" panose="02020603050405020304" pitchFamily="18" charset="0"/>
              </a:rPr>
              <a:t>The bot prevents the watchdog timer from rebooting the device (we know, that the malware deletes itself from memory after execution)</a:t>
            </a:r>
          </a:p>
          <a:p>
            <a:r>
              <a:rPr lang="en-US" dirty="0">
                <a:latin typeface="Times New Roman" panose="02020603050405020304" pitchFamily="18" charset="0"/>
                <a:cs typeface="Times New Roman" panose="02020603050405020304" pitchFamily="18" charset="0"/>
              </a:rPr>
              <a:t>The server takes the TABLE_CNC_DOMAIN that is hardcoded but tricks users with FAKE_CNC_ADDR: 65.222.202.53 and FAKE port: 80</a:t>
            </a:r>
          </a:p>
          <a:p>
            <a:r>
              <a:rPr lang="en-US" dirty="0">
                <a:latin typeface="Times New Roman" panose="02020603050405020304" pitchFamily="18" charset="0"/>
                <a:cs typeface="Times New Roman" panose="02020603050405020304" pitchFamily="18" charset="0"/>
              </a:rPr>
              <a:t>It then invokes the </a:t>
            </a:r>
            <a:r>
              <a:rPr lang="en-US" dirty="0" err="1">
                <a:latin typeface="Times New Roman" panose="02020603050405020304" pitchFamily="18" charset="0"/>
                <a:cs typeface="Times New Roman" panose="02020603050405020304" pitchFamily="18" charset="0"/>
              </a:rPr>
              <a:t>ensure_single_instance</a:t>
            </a:r>
            <a:r>
              <a:rPr lang="en-US" dirty="0">
                <a:latin typeface="Times New Roman" panose="02020603050405020304" pitchFamily="18" charset="0"/>
                <a:cs typeface="Times New Roman" panose="02020603050405020304" pitchFamily="18" charset="0"/>
              </a:rPr>
              <a:t>() function – this is performed by trying to bind to a control port (48101). When binding fails, most likely there is another instance of </a:t>
            </a:r>
            <a:r>
              <a:rPr lang="en-US" dirty="0" err="1">
                <a:latin typeface="Times New Roman" panose="02020603050405020304" pitchFamily="18" charset="0"/>
                <a:cs typeface="Times New Roman" panose="02020603050405020304" pitchFamily="18" charset="0"/>
              </a:rPr>
              <a:t>Mirai</a:t>
            </a:r>
            <a:r>
              <a:rPr lang="en-US" dirty="0">
                <a:latin typeface="Times New Roman" panose="02020603050405020304" pitchFamily="18" charset="0"/>
                <a:cs typeface="Times New Roman" panose="02020603050405020304" pitchFamily="18" charset="0"/>
              </a:rPr>
              <a:t> already running. The attacker then forces the termination of the process (</a:t>
            </a:r>
            <a:r>
              <a:rPr lang="en-US" dirty="0" err="1">
                <a:latin typeface="Times New Roman" panose="02020603050405020304" pitchFamily="18" charset="0"/>
                <a:cs typeface="Times New Roman" panose="02020603050405020304" pitchFamily="18" charset="0"/>
              </a:rPr>
              <a:t>killer_kill_by_port</a:t>
            </a:r>
            <a:r>
              <a:rPr lang="en-US" dirty="0">
                <a:latin typeface="Times New Roman" panose="02020603050405020304" pitchFamily="18" charset="0"/>
                <a:cs typeface="Times New Roman" panose="02020603050405020304" pitchFamily="18" charset="0"/>
              </a:rPr>
              <a:t>()). It again goes through the same function to successfully bind this time.</a:t>
            </a:r>
          </a:p>
          <a:p>
            <a:r>
              <a:rPr lang="en-US" dirty="0">
                <a:latin typeface="Times New Roman" panose="02020603050405020304" pitchFamily="18" charset="0"/>
                <a:cs typeface="Times New Roman" panose="02020603050405020304" pitchFamily="18" charset="0"/>
              </a:rPr>
              <a:t>It then hides it’s command line arguments and process name through </a:t>
            </a:r>
            <a:r>
              <a:rPr lang="en-US" dirty="0" err="1">
                <a:latin typeface="Times New Roman" panose="02020603050405020304" pitchFamily="18" charset="0"/>
                <a:cs typeface="Times New Roman" panose="02020603050405020304" pitchFamily="18" charset="0"/>
              </a:rPr>
              <a:t>rand_alphastr</a:t>
            </a:r>
            <a:r>
              <a:rPr lang="en-US" dirty="0">
                <a:latin typeface="Times New Roman" panose="02020603050405020304" pitchFamily="18" charset="0"/>
                <a:cs typeface="Times New Roman" panose="02020603050405020304" pitchFamily="18" charset="0"/>
              </a:rPr>
              <a:t>() function.</a:t>
            </a:r>
          </a:p>
          <a:p>
            <a:r>
              <a:rPr lang="en-US" dirty="0">
                <a:latin typeface="Times New Roman" panose="02020603050405020304" pitchFamily="18" charset="0"/>
                <a:cs typeface="Times New Roman" panose="02020603050405020304" pitchFamily="18" charset="0"/>
              </a:rPr>
              <a:t>It then class the </a:t>
            </a:r>
            <a:r>
              <a:rPr lang="en-US" dirty="0" err="1">
                <a:latin typeface="Times New Roman" panose="02020603050405020304" pitchFamily="18" charset="0"/>
                <a:cs typeface="Times New Roman" panose="02020603050405020304" pitchFamily="18" charset="0"/>
              </a:rPr>
              <a:t>attack_init</a:t>
            </a:r>
            <a:r>
              <a:rPr lang="en-US" dirty="0">
                <a:latin typeface="Times New Roman" panose="02020603050405020304" pitchFamily="18" charset="0"/>
                <a:cs typeface="Times New Roman" panose="02020603050405020304" pitchFamily="18" charset="0"/>
              </a:rPr>
              <a:t>() function to initialize attack duration, id, target count, list of targets and </a:t>
            </a:r>
            <a:r>
              <a:rPr lang="en-US" dirty="0" err="1">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attack types for attackers. </a:t>
            </a:r>
          </a:p>
          <a:p>
            <a:r>
              <a:rPr lang="en-US" dirty="0">
                <a:latin typeface="Times New Roman" panose="02020603050405020304" pitchFamily="18" charset="0"/>
                <a:cs typeface="Times New Roman" panose="02020603050405020304" pitchFamily="18" charset="0"/>
              </a:rPr>
              <a:t>Kills processes behind SSH, TELNET and HTTP and bind it’s own address to these ports. To prevent them from restarting – </a:t>
            </a:r>
            <a:r>
              <a:rPr lang="en-US" dirty="0" err="1">
                <a:latin typeface="Times New Roman" panose="02020603050405020304" pitchFamily="18" charset="0"/>
                <a:cs typeface="Times New Roman" panose="02020603050405020304" pitchFamily="18" charset="0"/>
              </a:rPr>
              <a:t>killer_init</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693007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AE89-5C38-4EC3-949F-0B425DBB944D}"/>
              </a:ext>
            </a:extLst>
          </p:cNvPr>
          <p:cNvSpPr>
            <a:spLocks noGrp="1"/>
          </p:cNvSpPr>
          <p:nvPr>
            <p:ph type="title"/>
          </p:nvPr>
        </p:nvSpPr>
        <p:spPr>
          <a:xfrm>
            <a:off x="2231136" y="523613"/>
            <a:ext cx="7729728" cy="1188720"/>
          </a:xfrm>
        </p:spPr>
        <p:txBody>
          <a:bodyPr/>
          <a:lstStyle/>
          <a:p>
            <a:r>
              <a:rPr lang="en-US" dirty="0"/>
              <a:t>MIRAI MAIN</a:t>
            </a:r>
          </a:p>
        </p:txBody>
      </p:sp>
      <p:sp>
        <p:nvSpPr>
          <p:cNvPr id="3" name="Content Placeholder 2">
            <a:extLst>
              <a:ext uri="{FF2B5EF4-FFF2-40B4-BE49-F238E27FC236}">
                <a16:creationId xmlns:a16="http://schemas.microsoft.com/office/drawing/2014/main" id="{D812523F-1F6C-4B4C-8B16-0A22713A78EE}"/>
              </a:ext>
            </a:extLst>
          </p:cNvPr>
          <p:cNvSpPr>
            <a:spLocks noGrp="1"/>
          </p:cNvSpPr>
          <p:nvPr>
            <p:ph idx="1"/>
          </p:nvPr>
        </p:nvSpPr>
        <p:spPr>
          <a:xfrm>
            <a:off x="1340738" y="2295728"/>
            <a:ext cx="9943347" cy="4202349"/>
          </a:xfrm>
        </p:spPr>
        <p:txBody>
          <a:bodyPr>
            <a:norm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scanner_init</a:t>
            </a:r>
            <a:r>
              <a:rPr lang="en-US" dirty="0">
                <a:latin typeface="Times New Roman" panose="02020603050405020304" pitchFamily="18" charset="0"/>
                <a:cs typeface="Times New Roman" panose="02020603050405020304" pitchFamily="18" charset="0"/>
              </a:rPr>
              <a:t>() function now starts a background scanner process.</a:t>
            </a:r>
          </a:p>
          <a:p>
            <a:r>
              <a:rPr lang="en-US" dirty="0">
                <a:latin typeface="Times New Roman" panose="02020603050405020304" pitchFamily="18" charset="0"/>
                <a:cs typeface="Times New Roman" panose="02020603050405020304" pitchFamily="18" charset="0"/>
              </a:rPr>
              <a:t>A connection is established to the CNC server using the </a:t>
            </a:r>
            <a:r>
              <a:rPr lang="en-US" dirty="0" err="1">
                <a:latin typeface="Times New Roman" panose="02020603050405020304" pitchFamily="18" charset="0"/>
                <a:cs typeface="Times New Roman" panose="02020603050405020304" pitchFamily="18" charset="0"/>
              </a:rPr>
              <a:t>resolve_cnc_addr</a:t>
            </a:r>
            <a:r>
              <a:rPr lang="en-US" dirty="0">
                <a:latin typeface="Times New Roman" panose="02020603050405020304" pitchFamily="18" charset="0"/>
                <a:cs typeface="Times New Roman" panose="02020603050405020304" pitchFamily="18" charset="0"/>
              </a:rPr>
              <a:t>() function which performs a DNS request for the CNC domain to 8.8.8.8 (Google DNS server) over port 53 and returns an IPv4 address to connect to with </a:t>
            </a:r>
            <a:r>
              <a:rPr lang="en-US" dirty="0" err="1">
                <a:latin typeface="Times New Roman" panose="02020603050405020304" pitchFamily="18" charset="0"/>
                <a:cs typeface="Times New Roman" panose="02020603050405020304" pitchFamily="18" charset="0"/>
              </a:rPr>
              <a:t>dest</a:t>
            </a:r>
            <a:r>
              <a:rPr lang="en-US" dirty="0">
                <a:latin typeface="Times New Roman" panose="02020603050405020304" pitchFamily="18" charset="0"/>
                <a:cs typeface="Times New Roman" panose="02020603050405020304" pitchFamily="18" charset="0"/>
              </a:rPr>
              <a:t> port as TABLE_CNC_PORT (23)</a:t>
            </a:r>
          </a:p>
          <a:p>
            <a:r>
              <a:rPr lang="en-US" dirty="0">
                <a:latin typeface="Times New Roman" panose="02020603050405020304" pitchFamily="18" charset="0"/>
                <a:cs typeface="Times New Roman" panose="02020603050405020304" pitchFamily="18" charset="0"/>
              </a:rPr>
              <a:t>Calls the </a:t>
            </a:r>
            <a:r>
              <a:rPr lang="en-US" dirty="0" err="1">
                <a:latin typeface="Times New Roman" panose="02020603050405020304" pitchFamily="18" charset="0"/>
                <a:cs typeface="Times New Roman" panose="02020603050405020304" pitchFamily="18" charset="0"/>
              </a:rPr>
              <a:t>table_init</a:t>
            </a:r>
            <a:r>
              <a:rPr lang="en-US" dirty="0">
                <a:latin typeface="Times New Roman" panose="02020603050405020304" pitchFamily="18" charset="0"/>
                <a:cs typeface="Times New Roman" panose="02020603050405020304" pitchFamily="18" charset="0"/>
              </a:rPr>
              <a:t>() function and performs a </a:t>
            </a:r>
            <a:r>
              <a:rPr lang="en-US" dirty="0" err="1">
                <a:latin typeface="Times New Roman" panose="02020603050405020304" pitchFamily="18" charset="0"/>
                <a:cs typeface="Times New Roman" panose="02020603050405020304" pitchFamily="18" charset="0"/>
              </a:rPr>
              <a:t>memory_scan_match</a:t>
            </a:r>
            <a:r>
              <a:rPr lang="en-US" dirty="0">
                <a:latin typeface="Times New Roman" panose="02020603050405020304" pitchFamily="18" charset="0"/>
                <a:cs typeface="Times New Roman" panose="02020603050405020304" pitchFamily="18" charset="0"/>
              </a:rPr>
              <a:t>() (copied into memory and compares paths) for competing binaries like </a:t>
            </a:r>
            <a:r>
              <a:rPr lang="en-US" dirty="0" err="1">
                <a:latin typeface="Times New Roman" panose="02020603050405020304" pitchFamily="18" charset="0"/>
                <a:cs typeface="Times New Roman" panose="02020603050405020304" pitchFamily="18" charset="0"/>
              </a:rPr>
              <a:t>Qbot</a:t>
            </a:r>
            <a:r>
              <a:rPr lang="en-US" dirty="0">
                <a:latin typeface="Times New Roman" panose="02020603050405020304" pitchFamily="18" charset="0"/>
                <a:cs typeface="Times New Roman" panose="02020603050405020304" pitchFamily="18" charset="0"/>
              </a:rPr>
              <a:t> and anime, killing those processes. If it is a match, we kill the process and delete the binary from memory.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271EE4B3-7EE0-4A0A-BED2-701364B3A89D}"/>
              </a:ext>
            </a:extLst>
          </p:cNvPr>
          <p:cNvPicPr>
            <a:picLocks noChangeAspect="1"/>
          </p:cNvPicPr>
          <p:nvPr/>
        </p:nvPicPr>
        <p:blipFill>
          <a:blip r:embed="rId2"/>
          <a:stretch>
            <a:fillRect/>
          </a:stretch>
        </p:blipFill>
        <p:spPr>
          <a:xfrm>
            <a:off x="1785937" y="4725008"/>
            <a:ext cx="8620125" cy="1247775"/>
          </a:xfrm>
          <a:prstGeom prst="rect">
            <a:avLst/>
          </a:prstGeom>
        </p:spPr>
      </p:pic>
    </p:spTree>
    <p:extLst>
      <p:ext uri="{BB962C8B-B14F-4D97-AF65-F5344CB8AC3E}">
        <p14:creationId xmlns:p14="http://schemas.microsoft.com/office/powerpoint/2010/main" val="1607316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247E-EBFE-4427-A8DA-5028F218A510}"/>
              </a:ext>
            </a:extLst>
          </p:cNvPr>
          <p:cNvSpPr>
            <a:spLocks noGrp="1"/>
          </p:cNvSpPr>
          <p:nvPr>
            <p:ph type="title"/>
          </p:nvPr>
        </p:nvSpPr>
        <p:spPr>
          <a:xfrm>
            <a:off x="2363545" y="503537"/>
            <a:ext cx="7729728" cy="1188720"/>
          </a:xfrm>
        </p:spPr>
        <p:txBody>
          <a:bodyPr/>
          <a:lstStyle/>
          <a:p>
            <a:r>
              <a:rPr lang="en-US" dirty="0"/>
              <a:t>MIRAI </a:t>
            </a:r>
            <a:r>
              <a:rPr lang="en-US" dirty="0" err="1"/>
              <a:t>FloodS</a:t>
            </a:r>
            <a:r>
              <a:rPr lang="en-US" dirty="0"/>
              <a:t> </a:t>
            </a:r>
          </a:p>
        </p:txBody>
      </p:sp>
      <p:sp>
        <p:nvSpPr>
          <p:cNvPr id="3" name="Content Placeholder 2">
            <a:extLst>
              <a:ext uri="{FF2B5EF4-FFF2-40B4-BE49-F238E27FC236}">
                <a16:creationId xmlns:a16="http://schemas.microsoft.com/office/drawing/2014/main" id="{2EB7651D-9148-4EF0-BEC7-6BFCCFD1B7FC}"/>
              </a:ext>
            </a:extLst>
          </p:cNvPr>
          <p:cNvSpPr>
            <a:spLocks noGrp="1"/>
          </p:cNvSpPr>
          <p:nvPr>
            <p:ph idx="1"/>
          </p:nvPr>
        </p:nvSpPr>
        <p:spPr>
          <a:xfrm>
            <a:off x="1160298" y="2292129"/>
            <a:ext cx="10136221" cy="4202348"/>
          </a:xfrm>
        </p:spPr>
        <p:txBody>
          <a:bodyPr>
            <a:normAutofit/>
          </a:bodyPr>
          <a:lstStyle/>
          <a:p>
            <a:r>
              <a:rPr lang="en-US" dirty="0">
                <a:latin typeface="Times New Roman" panose="02020603050405020304" pitchFamily="18" charset="0"/>
                <a:cs typeface="Times New Roman" panose="02020603050405020304" pitchFamily="18" charset="0"/>
              </a:rPr>
              <a:t>UDP floods: Generic floods, sending large number of random data filled packets to destination with spoofed source IP, port and destination port.</a:t>
            </a:r>
          </a:p>
          <a:p>
            <a:r>
              <a:rPr lang="en-US" dirty="0">
                <a:latin typeface="Times New Roman" panose="02020603050405020304" pitchFamily="18" charset="0"/>
                <a:cs typeface="Times New Roman" panose="02020603050405020304" pitchFamily="18" charset="0"/>
              </a:rPr>
              <a:t>UDP valve source engine: Amplification attack used to consume available resources against a server. This floods the </a:t>
            </a:r>
            <a:r>
              <a:rPr lang="en-US" dirty="0" err="1">
                <a:latin typeface="Times New Roman" panose="02020603050405020304" pitchFamily="18" charset="0"/>
                <a:cs typeface="Times New Roman" panose="02020603050405020304" pitchFamily="18" charset="0"/>
              </a:rPr>
              <a:t>Tsource</a:t>
            </a:r>
            <a:r>
              <a:rPr lang="en-US" dirty="0">
                <a:latin typeface="Times New Roman" panose="02020603050405020304" pitchFamily="18" charset="0"/>
                <a:cs typeface="Times New Roman" panose="02020603050405020304" pitchFamily="18" charset="0"/>
              </a:rPr>
              <a:t> Engine Query with so many requests that it cannot process all of them, creating a </a:t>
            </a:r>
            <a:r>
              <a:rPr lang="en-US" dirty="0" err="1">
                <a:latin typeface="Times New Roman" panose="02020603050405020304" pitchFamily="18" charset="0"/>
                <a:cs typeface="Times New Roman" panose="02020603050405020304" pitchFamily="18" charset="0"/>
              </a:rPr>
              <a:t>DoS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Minecrcaft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UDP DNS attack: It is basically a water torture attack. It is different from the regular DNS reflection and amplification attacks. The bot sends a well formed DNS query with recursion bit set -8, containing the target domain name to resolve while appending a randomly generated prefix to the name. The attack is effective as the target DNS server becomes overloaded and fails to respond.  The ISP’s DNS servers (8.8.8.8, 4.2.2.2., 64.6.64.6, , 74.82.42.42) then automatically retransmit the query to another authoritative DNS server of the target organization, this attacking those servers on behalf of the bot.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16C04D02-E921-4511-8863-EBA8AF8D0F4F}"/>
              </a:ext>
            </a:extLst>
          </p:cNvPr>
          <p:cNvPicPr>
            <a:picLocks noChangeAspect="1"/>
          </p:cNvPicPr>
          <p:nvPr/>
        </p:nvPicPr>
        <p:blipFill>
          <a:blip r:embed="rId3"/>
          <a:stretch>
            <a:fillRect/>
          </a:stretch>
        </p:blipFill>
        <p:spPr>
          <a:xfrm>
            <a:off x="2098727" y="4140511"/>
            <a:ext cx="7994546" cy="252792"/>
          </a:xfrm>
          <a:prstGeom prst="rect">
            <a:avLst/>
          </a:prstGeom>
        </p:spPr>
      </p:pic>
    </p:spTree>
    <p:extLst>
      <p:ext uri="{BB962C8B-B14F-4D97-AF65-F5344CB8AC3E}">
        <p14:creationId xmlns:p14="http://schemas.microsoft.com/office/powerpoint/2010/main" val="1360609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8251-DE83-4D89-B6F1-67F40E8A96BC}"/>
              </a:ext>
            </a:extLst>
          </p:cNvPr>
          <p:cNvSpPr>
            <a:spLocks noGrp="1"/>
          </p:cNvSpPr>
          <p:nvPr>
            <p:ph type="title"/>
          </p:nvPr>
        </p:nvSpPr>
        <p:spPr/>
        <p:txBody>
          <a:bodyPr/>
          <a:lstStyle/>
          <a:p>
            <a:r>
              <a:rPr lang="en-US" dirty="0"/>
              <a:t>MIRAI FLOODS</a:t>
            </a:r>
          </a:p>
        </p:txBody>
      </p:sp>
      <p:sp>
        <p:nvSpPr>
          <p:cNvPr id="3" name="Content Placeholder 2">
            <a:extLst>
              <a:ext uri="{FF2B5EF4-FFF2-40B4-BE49-F238E27FC236}">
                <a16:creationId xmlns:a16="http://schemas.microsoft.com/office/drawing/2014/main" id="{54FBF6BA-FB3F-4D64-967C-F2232DD7FC99}"/>
              </a:ext>
            </a:extLst>
          </p:cNvPr>
          <p:cNvSpPr>
            <a:spLocks noGrp="1"/>
          </p:cNvSpPr>
          <p:nvPr>
            <p:ph idx="1"/>
          </p:nvPr>
        </p:nvSpPr>
        <p:spPr>
          <a:xfrm>
            <a:off x="1498059" y="2645922"/>
            <a:ext cx="9221821" cy="3754878"/>
          </a:xfrm>
        </p:spPr>
        <p:txBody>
          <a:bodyPr/>
          <a:lstStyle/>
          <a:p>
            <a:r>
              <a:rPr lang="en-US" dirty="0">
                <a:latin typeface="Times New Roman" panose="02020603050405020304" pitchFamily="18" charset="0"/>
                <a:cs typeface="Times New Roman" panose="02020603050405020304" pitchFamily="18" charset="0"/>
              </a:rPr>
              <a:t>TCP SYN, ACK Flood</a:t>
            </a:r>
          </a:p>
          <a:p>
            <a:r>
              <a:rPr lang="en-US" dirty="0">
                <a:latin typeface="Times New Roman" panose="02020603050405020304" pitchFamily="18" charset="0"/>
                <a:cs typeface="Times New Roman" panose="02020603050405020304" pitchFamily="18" charset="0"/>
              </a:rPr>
              <a:t>TCP STOMP Flood – ACK Flood to bypass mitigation devices: The bot opens a full TCP connection and then continues flooding with ACK packets that have legitimate sequence numbers in order to hold the connection alive.</a:t>
            </a:r>
          </a:p>
          <a:p>
            <a:r>
              <a:rPr lang="en-US" dirty="0">
                <a:latin typeface="Times New Roman" panose="02020603050405020304" pitchFamily="18" charset="0"/>
                <a:cs typeface="Times New Roman" panose="02020603050405020304" pitchFamily="18" charset="0"/>
              </a:rPr>
              <a:t>HTTP Layer 7 flood: Hidden attack implemented as </a:t>
            </a:r>
            <a:r>
              <a:rPr lang="en-US" dirty="0" err="1">
                <a:latin typeface="Times New Roman" panose="02020603050405020304" pitchFamily="18" charset="0"/>
                <a:cs typeface="Times New Roman" panose="02020603050405020304" pitchFamily="18" charset="0"/>
              </a:rPr>
              <a:t>cfnull</a:t>
            </a:r>
            <a:r>
              <a:rPr lang="en-US" dirty="0">
                <a:latin typeface="Times New Roman" panose="02020603050405020304" pitchFamily="18" charset="0"/>
                <a:cs typeface="Times New Roman" panose="02020603050405020304" pitchFamily="18" charset="0"/>
              </a:rPr>
              <a:t> – couldn’t find the command to invoke it. Similar to the GET/POST flood, but sends a large POST payload of 80MB of junk to the targeted server consuming web resources. It also identifies some cloud based DDoS scrubbing services like Cloudflare and working around them to avoid detection. (only fingerprinting for now, no mitigation identified)</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939BAA21-7E5C-4E3B-9EBA-A0D0DA8A4661}"/>
              </a:ext>
            </a:extLst>
          </p:cNvPr>
          <p:cNvPicPr>
            <a:picLocks noChangeAspect="1"/>
          </p:cNvPicPr>
          <p:nvPr/>
        </p:nvPicPr>
        <p:blipFill>
          <a:blip r:embed="rId2"/>
          <a:stretch>
            <a:fillRect/>
          </a:stretch>
        </p:blipFill>
        <p:spPr>
          <a:xfrm>
            <a:off x="2424802" y="5745837"/>
            <a:ext cx="7368334" cy="654963"/>
          </a:xfrm>
          <a:prstGeom prst="rect">
            <a:avLst/>
          </a:prstGeom>
        </p:spPr>
      </p:pic>
    </p:spTree>
    <p:extLst>
      <p:ext uri="{BB962C8B-B14F-4D97-AF65-F5344CB8AC3E}">
        <p14:creationId xmlns:p14="http://schemas.microsoft.com/office/powerpoint/2010/main" val="902286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7A02-6E03-492B-B3B7-37B645CB1118}"/>
              </a:ext>
            </a:extLst>
          </p:cNvPr>
          <p:cNvSpPr>
            <a:spLocks noGrp="1"/>
          </p:cNvSpPr>
          <p:nvPr>
            <p:ph type="title"/>
          </p:nvPr>
        </p:nvSpPr>
        <p:spPr>
          <a:xfrm>
            <a:off x="2231136" y="788353"/>
            <a:ext cx="7729728" cy="1188720"/>
          </a:xfrm>
        </p:spPr>
        <p:txBody>
          <a:bodyPr/>
          <a:lstStyle/>
          <a:p>
            <a:r>
              <a:rPr lang="en-US" dirty="0"/>
              <a:t>MIRAI Floods</a:t>
            </a:r>
          </a:p>
        </p:txBody>
      </p:sp>
      <p:sp>
        <p:nvSpPr>
          <p:cNvPr id="3" name="Content Placeholder 2">
            <a:extLst>
              <a:ext uri="{FF2B5EF4-FFF2-40B4-BE49-F238E27FC236}">
                <a16:creationId xmlns:a16="http://schemas.microsoft.com/office/drawing/2014/main" id="{5BE0A20D-C46C-4C29-9817-F565BC881579}"/>
              </a:ext>
            </a:extLst>
          </p:cNvPr>
          <p:cNvSpPr>
            <a:spLocks noGrp="1"/>
          </p:cNvSpPr>
          <p:nvPr>
            <p:ph sz="half" idx="1"/>
          </p:nvPr>
        </p:nvSpPr>
        <p:spPr>
          <a:xfrm>
            <a:off x="1984443" y="2638043"/>
            <a:ext cx="4883285" cy="3431603"/>
          </a:xfrm>
        </p:spPr>
        <p:txBody>
          <a:bodyPr>
            <a:normAutofit/>
          </a:bodyPr>
          <a:lstStyle/>
          <a:p>
            <a:r>
              <a:rPr lang="en-US" dirty="0">
                <a:latin typeface="Times New Roman" panose="02020603050405020304" pitchFamily="18" charset="0"/>
                <a:cs typeface="Times New Roman" panose="02020603050405020304" pitchFamily="18" charset="0"/>
              </a:rPr>
              <a:t>GRE (Generic Routing Encapsulation Floods) – The attacker encapsulates packets with large amounts of data and routes them through to a destination network that de-encapsulates the packet’s payload. By sending GRE packets with large amounts of encapsulated data which also needs to be defragmented, the attacker is able to consume and exhaust network resources to de-encapsulate the payload. </a:t>
            </a:r>
          </a:p>
        </p:txBody>
      </p:sp>
      <p:pic>
        <p:nvPicPr>
          <p:cNvPr id="6" name="Content Placeholder 5">
            <a:extLst>
              <a:ext uri="{FF2B5EF4-FFF2-40B4-BE49-F238E27FC236}">
                <a16:creationId xmlns:a16="http://schemas.microsoft.com/office/drawing/2014/main" id="{35725EC5-CBD7-4398-A462-A6277D0B8344}"/>
              </a:ext>
            </a:extLst>
          </p:cNvPr>
          <p:cNvPicPr>
            <a:picLocks noGrp="1" noChangeAspect="1"/>
          </p:cNvPicPr>
          <p:nvPr>
            <p:ph sz="half" idx="2"/>
          </p:nvPr>
        </p:nvPicPr>
        <p:blipFill>
          <a:blip r:embed="rId2"/>
          <a:stretch>
            <a:fillRect/>
          </a:stretch>
        </p:blipFill>
        <p:spPr>
          <a:xfrm>
            <a:off x="7643880" y="2903160"/>
            <a:ext cx="1971675" cy="2571750"/>
          </a:xfrm>
          <a:prstGeom prst="rect">
            <a:avLst/>
          </a:prstGeom>
        </p:spPr>
      </p:pic>
    </p:spTree>
    <p:extLst>
      <p:ext uri="{BB962C8B-B14F-4D97-AF65-F5344CB8AC3E}">
        <p14:creationId xmlns:p14="http://schemas.microsoft.com/office/powerpoint/2010/main" val="3139227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86F8-C9E1-4BA5-B174-604D2D28DD67}"/>
              </a:ext>
            </a:extLst>
          </p:cNvPr>
          <p:cNvSpPr>
            <a:spLocks noGrp="1"/>
          </p:cNvSpPr>
          <p:nvPr>
            <p:ph type="title"/>
          </p:nvPr>
        </p:nvSpPr>
        <p:spPr>
          <a:xfrm>
            <a:off x="2132662" y="501968"/>
            <a:ext cx="7729728" cy="1188720"/>
          </a:xfrm>
        </p:spPr>
        <p:txBody>
          <a:bodyPr/>
          <a:lstStyle/>
          <a:p>
            <a:r>
              <a:rPr lang="en-US" dirty="0"/>
              <a:t>Prevention Measures </a:t>
            </a:r>
          </a:p>
        </p:txBody>
      </p:sp>
      <p:sp>
        <p:nvSpPr>
          <p:cNvPr id="3" name="Content Placeholder 2">
            <a:extLst>
              <a:ext uri="{FF2B5EF4-FFF2-40B4-BE49-F238E27FC236}">
                <a16:creationId xmlns:a16="http://schemas.microsoft.com/office/drawing/2014/main" id="{F8B32D8C-C008-4F1A-9038-DF24BBD27984}"/>
              </a:ext>
            </a:extLst>
          </p:cNvPr>
          <p:cNvSpPr>
            <a:spLocks noGrp="1"/>
          </p:cNvSpPr>
          <p:nvPr>
            <p:ph idx="1"/>
          </p:nvPr>
        </p:nvSpPr>
        <p:spPr>
          <a:xfrm>
            <a:off x="838200" y="2546252"/>
            <a:ext cx="10515600" cy="3946622"/>
          </a:xfrm>
        </p:spPr>
        <p:txBody>
          <a:bodyPr>
            <a:normAutofit/>
          </a:bodyPr>
          <a:lstStyle/>
          <a:p>
            <a:r>
              <a:rPr lang="en-US" dirty="0">
                <a:latin typeface="Times New Roman" panose="02020603050405020304" pitchFamily="18" charset="0"/>
                <a:cs typeface="Times New Roman" panose="02020603050405020304" pitchFamily="18" charset="0"/>
              </a:rPr>
              <a:t>Identify if IoT devices need to be accessed and administered remotely. By eliminating authentication into the device, we could close the hole that these malware take to control the devices. – telnet/SSH access</a:t>
            </a:r>
          </a:p>
          <a:p>
            <a:r>
              <a:rPr lang="en-US" dirty="0">
                <a:latin typeface="Times New Roman" panose="02020603050405020304" pitchFamily="18" charset="0"/>
                <a:cs typeface="Times New Roman" panose="02020603050405020304" pitchFamily="18" charset="0"/>
              </a:rPr>
              <a:t>If we need remote access, implement strong device authentication. As the first step, we must change the default credentials for our IoT devices to protect against dictionary based attacks. You shouldn’t be able to start using the device till you change the default credentials, companies could also set password policies to enhance security. However, other passwords can also be broken by brute force techniques, although it might take much longer to attack.</a:t>
            </a:r>
          </a:p>
          <a:p>
            <a:r>
              <a:rPr lang="en-US" dirty="0">
                <a:latin typeface="Times New Roman" panose="02020603050405020304" pitchFamily="18" charset="0"/>
                <a:cs typeface="Times New Roman" panose="02020603050405020304" pitchFamily="18" charset="0"/>
              </a:rPr>
              <a:t>Expanding into PKI for IoT devices. The manufacturers should start  securely managing digital certificates for the IoT, so as to have unique authentication credentials for  the device and service. (Generally through hardware security elements like Raspberry Pi). This can also be extended to authorize software and firmware being downloaded by validating the digitally signed update. </a:t>
            </a:r>
          </a:p>
        </p:txBody>
      </p:sp>
    </p:spTree>
    <p:extLst>
      <p:ext uri="{BB962C8B-B14F-4D97-AF65-F5344CB8AC3E}">
        <p14:creationId xmlns:p14="http://schemas.microsoft.com/office/powerpoint/2010/main" val="221959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F1D6-982B-4395-A88B-9064FD7C88D5}"/>
              </a:ext>
            </a:extLst>
          </p:cNvPr>
          <p:cNvSpPr>
            <a:spLocks noGrp="1"/>
          </p:cNvSpPr>
          <p:nvPr>
            <p:ph type="title"/>
          </p:nvPr>
        </p:nvSpPr>
        <p:spPr>
          <a:xfrm>
            <a:off x="2231136" y="523240"/>
            <a:ext cx="7729728" cy="1188720"/>
          </a:xfrm>
        </p:spPr>
        <p:txBody>
          <a:bodyPr/>
          <a:lstStyle/>
          <a:p>
            <a:r>
              <a:rPr lang="en-US" dirty="0" err="1">
                <a:latin typeface="Times New Roman" panose="02020603050405020304" pitchFamily="18" charset="0"/>
                <a:cs typeface="Times New Roman" panose="02020603050405020304" pitchFamily="18" charset="0"/>
              </a:rPr>
              <a:t>HoW</a:t>
            </a:r>
            <a:r>
              <a:rPr lang="en-US" dirty="0">
                <a:latin typeface="Times New Roman" panose="02020603050405020304" pitchFamily="18" charset="0"/>
                <a:cs typeface="Times New Roman" panose="02020603050405020304" pitchFamily="18" charset="0"/>
              </a:rPr>
              <a:t> IS IOT MALWARE RELATED?</a:t>
            </a:r>
          </a:p>
        </p:txBody>
      </p:sp>
      <p:pic>
        <p:nvPicPr>
          <p:cNvPr id="4" name="Content Placeholder 3">
            <a:extLst>
              <a:ext uri="{FF2B5EF4-FFF2-40B4-BE49-F238E27FC236}">
                <a16:creationId xmlns:a16="http://schemas.microsoft.com/office/drawing/2014/main" id="{F2DE9817-6DF6-4F37-8CE1-2D4775037814}"/>
              </a:ext>
            </a:extLst>
          </p:cNvPr>
          <p:cNvPicPr>
            <a:picLocks noGrp="1" noChangeAspect="1"/>
          </p:cNvPicPr>
          <p:nvPr>
            <p:ph idx="1"/>
          </p:nvPr>
        </p:nvPicPr>
        <p:blipFill>
          <a:blip r:embed="rId3"/>
          <a:stretch>
            <a:fillRect/>
          </a:stretch>
        </p:blipFill>
        <p:spPr>
          <a:xfrm>
            <a:off x="4244402" y="2287023"/>
            <a:ext cx="3985198" cy="3686842"/>
          </a:xfrm>
          <a:prstGeom prst="rect">
            <a:avLst/>
          </a:prstGeom>
        </p:spPr>
      </p:pic>
    </p:spTree>
    <p:extLst>
      <p:ext uri="{BB962C8B-B14F-4D97-AF65-F5344CB8AC3E}">
        <p14:creationId xmlns:p14="http://schemas.microsoft.com/office/powerpoint/2010/main" val="443615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D497-018E-4B4C-BAE1-5F49F111A0BB}"/>
              </a:ext>
            </a:extLst>
          </p:cNvPr>
          <p:cNvSpPr>
            <a:spLocks noGrp="1"/>
          </p:cNvSpPr>
          <p:nvPr>
            <p:ph type="title"/>
          </p:nvPr>
        </p:nvSpPr>
        <p:spPr>
          <a:xfrm>
            <a:off x="2231136" y="523613"/>
            <a:ext cx="7729728" cy="1188720"/>
          </a:xfrm>
        </p:spPr>
        <p:txBody>
          <a:bodyPr/>
          <a:lstStyle/>
          <a:p>
            <a:r>
              <a:rPr lang="en-US" dirty="0"/>
              <a:t>Prevention Measures </a:t>
            </a:r>
          </a:p>
        </p:txBody>
      </p:sp>
      <p:sp>
        <p:nvSpPr>
          <p:cNvPr id="3" name="Content Placeholder 2">
            <a:extLst>
              <a:ext uri="{FF2B5EF4-FFF2-40B4-BE49-F238E27FC236}">
                <a16:creationId xmlns:a16="http://schemas.microsoft.com/office/drawing/2014/main" id="{D442643B-411D-4CA7-B4BF-98A6EF063260}"/>
              </a:ext>
            </a:extLst>
          </p:cNvPr>
          <p:cNvSpPr>
            <a:spLocks noGrp="1"/>
          </p:cNvSpPr>
          <p:nvPr>
            <p:ph idx="1"/>
          </p:nvPr>
        </p:nvSpPr>
        <p:spPr>
          <a:xfrm>
            <a:off x="1378634" y="2264898"/>
            <a:ext cx="9594166" cy="3882684"/>
          </a:xfrm>
        </p:spPr>
        <p:txBody>
          <a:bodyPr>
            <a:normAutofit/>
          </a:bodyPr>
          <a:lstStyle/>
          <a:p>
            <a:r>
              <a:rPr lang="en-US" dirty="0">
                <a:latin typeface="Times New Roman" panose="02020603050405020304" pitchFamily="18" charset="0"/>
                <a:cs typeface="Times New Roman" panose="02020603050405020304" pitchFamily="18" charset="0"/>
              </a:rPr>
              <a:t>Identifying mechanisms for automated and authenticated software and firmware patches. </a:t>
            </a:r>
            <a:r>
              <a:rPr lang="en-US" dirty="0" err="1">
                <a:latin typeface="Times New Roman" panose="02020603050405020304" pitchFamily="18" charset="0"/>
                <a:cs typeface="Times New Roman" panose="02020603050405020304" pitchFamily="18" charset="0"/>
              </a:rPr>
              <a:t>Mirai</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Bashlite</a:t>
            </a:r>
            <a:r>
              <a:rPr lang="en-US" dirty="0">
                <a:latin typeface="Times New Roman" panose="02020603050405020304" pitchFamily="18" charset="0"/>
                <a:cs typeface="Times New Roman" panose="02020603050405020304" pitchFamily="18" charset="0"/>
              </a:rPr>
              <a:t> could’ve been easily avoided, if the Shellshock vulnerability had been patched for.</a:t>
            </a:r>
          </a:p>
          <a:p>
            <a:r>
              <a:rPr lang="en-US" dirty="0">
                <a:latin typeface="Times New Roman" panose="02020603050405020304" pitchFamily="18" charset="0"/>
                <a:cs typeface="Times New Roman" panose="02020603050405020304" pitchFamily="18" charset="0"/>
              </a:rPr>
              <a:t>Ingress filtering (use whitelists instead of blacklists): source IP address must be on the list of allowed addresses.</a:t>
            </a:r>
          </a:p>
          <a:p>
            <a:r>
              <a:rPr lang="en-US" dirty="0">
                <a:latin typeface="Times New Roman" panose="02020603050405020304" pitchFamily="18" charset="0"/>
                <a:cs typeface="Times New Roman" panose="02020603050405020304" pitchFamily="18" charset="0"/>
              </a:rPr>
              <a:t>Egress filtering by ISP’s: To avoid source IP spoofing, ISP’s should check that the packets they receive lie in the block of one of their addresses and drop/block it if they don’t belong</a:t>
            </a:r>
          </a:p>
          <a:p>
            <a:r>
              <a:rPr lang="en-US" dirty="0">
                <a:latin typeface="Times New Roman" panose="02020603050405020304" pitchFamily="18" charset="0"/>
                <a:cs typeface="Times New Roman" panose="02020603050405020304" pitchFamily="18" charset="0"/>
              </a:rPr>
              <a:t>Most devices are already routing their data through the cloud. Why not use monitoring techniques on this traffic to identify and mitigate DDoS traffic? Using SDN in the cloud, if the packet flow is new, i.e. from new IP/port, it is sent for classification else passed on to the network. Through individual host based behavior monitoring and learning through machine learning techniques: anomalies in the traffic can be identified such as periodicity of transmissions, protocols and ports, payload size, IP connection history.</a:t>
            </a:r>
          </a:p>
          <a:p>
            <a:endParaRPr lang="en-US" dirty="0"/>
          </a:p>
          <a:p>
            <a:endParaRPr lang="en-US" dirty="0"/>
          </a:p>
        </p:txBody>
      </p:sp>
    </p:spTree>
    <p:extLst>
      <p:ext uri="{BB962C8B-B14F-4D97-AF65-F5344CB8AC3E}">
        <p14:creationId xmlns:p14="http://schemas.microsoft.com/office/powerpoint/2010/main" val="4029358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4927-64B6-4BE8-84AE-DF92EE36AC07}"/>
              </a:ext>
            </a:extLst>
          </p:cNvPr>
          <p:cNvSpPr>
            <a:spLocks noGrp="1"/>
          </p:cNvSpPr>
          <p:nvPr>
            <p:ph type="title"/>
          </p:nvPr>
        </p:nvSpPr>
        <p:spPr>
          <a:xfrm>
            <a:off x="2357745" y="613000"/>
            <a:ext cx="7729728" cy="1188720"/>
          </a:xfrm>
        </p:spPr>
        <p:txBody>
          <a:bodyPr/>
          <a:lstStyle/>
          <a:p>
            <a:r>
              <a:rPr lang="en-US" dirty="0"/>
              <a:t>Prevention measures</a:t>
            </a:r>
          </a:p>
        </p:txBody>
      </p:sp>
      <p:sp>
        <p:nvSpPr>
          <p:cNvPr id="3" name="Content Placeholder 2">
            <a:extLst>
              <a:ext uri="{FF2B5EF4-FFF2-40B4-BE49-F238E27FC236}">
                <a16:creationId xmlns:a16="http://schemas.microsoft.com/office/drawing/2014/main" id="{F3532809-CAD4-4C30-AF06-8CA76075DCD5}"/>
              </a:ext>
            </a:extLst>
          </p:cNvPr>
          <p:cNvSpPr>
            <a:spLocks noGrp="1"/>
          </p:cNvSpPr>
          <p:nvPr>
            <p:ph idx="1"/>
          </p:nvPr>
        </p:nvSpPr>
        <p:spPr>
          <a:xfrm>
            <a:off x="838200" y="2574388"/>
            <a:ext cx="10515600" cy="3467638"/>
          </a:xfrm>
        </p:spPr>
        <p:txBody>
          <a:bodyPr>
            <a:normAutofit/>
          </a:bodyPr>
          <a:lstStyle/>
          <a:p>
            <a:r>
              <a:rPr lang="en-US" dirty="0">
                <a:latin typeface="Times New Roman" panose="02020603050405020304" pitchFamily="18" charset="0"/>
                <a:cs typeface="Times New Roman" panose="02020603050405020304" pitchFamily="18" charset="0"/>
              </a:rPr>
              <a:t>Web Application Firewall – to prevent against HTTP GET/POST Floods.</a:t>
            </a:r>
          </a:p>
          <a:p>
            <a:r>
              <a:rPr lang="en-US" dirty="0">
                <a:latin typeface="Times New Roman" panose="02020603050405020304" pitchFamily="18" charset="0"/>
                <a:cs typeface="Times New Roman" panose="02020603050405020304" pitchFamily="18" charset="0"/>
              </a:rPr>
              <a:t>Close port 48101, so that bots can’t get back the results of brute force and hence hinder propagation.</a:t>
            </a:r>
          </a:p>
          <a:p>
            <a:r>
              <a:rPr lang="en-US" dirty="0">
                <a:latin typeface="Times New Roman" panose="02020603050405020304" pitchFamily="18" charset="0"/>
                <a:cs typeface="Times New Roman" panose="02020603050405020304" pitchFamily="18" charset="0"/>
              </a:rPr>
              <a:t>CDN (Content Delivery Networks) cannot stop DDoS attacks. However, they can absorb large amounts of traffic for application layer attacks, should only be used as a last line of protection so that the resource doesn’t become unavailable – can eliminate the lion’s share of performance hit through large distributed mitigation systems. However, it lets in all the data providing an “all are welcome” approach.</a:t>
            </a:r>
          </a:p>
          <a:p>
            <a:r>
              <a:rPr lang="en-US" dirty="0">
                <a:latin typeface="Times New Roman" panose="02020603050405020304" pitchFamily="18" charset="0"/>
                <a:cs typeface="Times New Roman" panose="02020603050405020304" pitchFamily="18" charset="0"/>
              </a:rPr>
              <a:t>Network DDoS attacks can be easily detected through their high volume, but the help of upstream networks must be taken to protect against them.</a:t>
            </a:r>
          </a:p>
        </p:txBody>
      </p:sp>
    </p:spTree>
    <p:extLst>
      <p:ext uri="{BB962C8B-B14F-4D97-AF65-F5344CB8AC3E}">
        <p14:creationId xmlns:p14="http://schemas.microsoft.com/office/powerpoint/2010/main" val="29356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2026D0-1F2B-4584-9578-5346D14C3B5B}"/>
              </a:ext>
            </a:extLst>
          </p:cNvPr>
          <p:cNvPicPr>
            <a:picLocks noChangeAspect="1"/>
          </p:cNvPicPr>
          <p:nvPr/>
        </p:nvPicPr>
        <p:blipFill rotWithShape="1">
          <a:blip r:embed="rId3">
            <a:extLst>
              <a:ext uri="{28A0092B-C50C-407E-A947-70E740481C1C}">
                <a14:useLocalDpi xmlns:a14="http://schemas.microsoft.com/office/drawing/2010/main" val="0"/>
              </a:ext>
            </a:extLst>
          </a:blip>
          <a:srcRect t="9676"/>
          <a:stretch/>
        </p:blipFill>
        <p:spPr>
          <a:xfrm>
            <a:off x="1927698" y="1669585"/>
            <a:ext cx="8336604" cy="4922698"/>
          </a:xfrm>
          <a:prstGeom prst="rect">
            <a:avLst/>
          </a:prstGeom>
        </p:spPr>
      </p:pic>
      <p:sp>
        <p:nvSpPr>
          <p:cNvPr id="4" name="Title 3">
            <a:extLst>
              <a:ext uri="{FF2B5EF4-FFF2-40B4-BE49-F238E27FC236}">
                <a16:creationId xmlns:a16="http://schemas.microsoft.com/office/drawing/2014/main" id="{DDFC5492-120D-453A-99FC-BE1E3C2CFD09}"/>
              </a:ext>
            </a:extLst>
          </p:cNvPr>
          <p:cNvSpPr>
            <a:spLocks noGrp="1"/>
          </p:cNvSpPr>
          <p:nvPr>
            <p:ph type="title"/>
          </p:nvPr>
        </p:nvSpPr>
        <p:spPr>
          <a:xfrm>
            <a:off x="2231136" y="222969"/>
            <a:ext cx="7729728" cy="1188720"/>
          </a:xfrm>
        </p:spPr>
        <p:txBody>
          <a:bodyPr/>
          <a:lstStyle/>
          <a:p>
            <a:r>
              <a:rPr lang="en-US" dirty="0">
                <a:latin typeface="Times New Roman" panose="02020603050405020304" pitchFamily="18" charset="0"/>
                <a:cs typeface="Times New Roman" panose="02020603050405020304" pitchFamily="18" charset="0"/>
              </a:rPr>
              <a:t>ANATOMY OF A DDOS ATTACK</a:t>
            </a:r>
          </a:p>
        </p:txBody>
      </p:sp>
    </p:spTree>
    <p:extLst>
      <p:ext uri="{BB962C8B-B14F-4D97-AF65-F5344CB8AC3E}">
        <p14:creationId xmlns:p14="http://schemas.microsoft.com/office/powerpoint/2010/main" val="908925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00BE96-0F33-4AF4-B6D4-0E1AB95F4682}"/>
              </a:ext>
            </a:extLst>
          </p:cNvPr>
          <p:cNvPicPr>
            <a:picLocks noChangeAspect="1"/>
          </p:cNvPicPr>
          <p:nvPr/>
        </p:nvPicPr>
        <p:blipFill>
          <a:blip r:embed="rId2"/>
          <a:stretch>
            <a:fillRect/>
          </a:stretch>
        </p:blipFill>
        <p:spPr>
          <a:xfrm>
            <a:off x="276320" y="145473"/>
            <a:ext cx="5352752" cy="3511600"/>
          </a:xfrm>
          <a:prstGeom prst="rect">
            <a:avLst/>
          </a:prstGeom>
        </p:spPr>
      </p:pic>
      <p:pic>
        <p:nvPicPr>
          <p:cNvPr id="5" name="Picture 4">
            <a:extLst>
              <a:ext uri="{FF2B5EF4-FFF2-40B4-BE49-F238E27FC236}">
                <a16:creationId xmlns:a16="http://schemas.microsoft.com/office/drawing/2014/main" id="{66CBDFDF-80FD-48F6-AE02-5A25F78CC7F2}"/>
              </a:ext>
            </a:extLst>
          </p:cNvPr>
          <p:cNvPicPr/>
          <p:nvPr/>
        </p:nvPicPr>
        <p:blipFill>
          <a:blip r:embed="rId3"/>
          <a:stretch>
            <a:fillRect/>
          </a:stretch>
        </p:blipFill>
        <p:spPr>
          <a:xfrm>
            <a:off x="5828489" y="3657073"/>
            <a:ext cx="5943600" cy="2967990"/>
          </a:xfrm>
          <a:prstGeom prst="rect">
            <a:avLst/>
          </a:prstGeom>
        </p:spPr>
      </p:pic>
      <p:sp>
        <p:nvSpPr>
          <p:cNvPr id="6" name="TextBox 5">
            <a:extLst>
              <a:ext uri="{FF2B5EF4-FFF2-40B4-BE49-F238E27FC236}">
                <a16:creationId xmlns:a16="http://schemas.microsoft.com/office/drawing/2014/main" id="{4565E41F-0559-4CD0-8E1C-EB5CE251079B}"/>
              </a:ext>
            </a:extLst>
          </p:cNvPr>
          <p:cNvSpPr txBox="1"/>
          <p:nvPr/>
        </p:nvSpPr>
        <p:spPr>
          <a:xfrm>
            <a:off x="6612762" y="1901273"/>
            <a:ext cx="4375053" cy="646331"/>
          </a:xfrm>
          <a:prstGeom prst="rect">
            <a:avLst/>
          </a:prstGeom>
          <a:noFill/>
        </p:spPr>
        <p:txBody>
          <a:bodyPr wrap="square" rtlCol="0">
            <a:spAutoFit/>
          </a:bodyPr>
          <a:lstStyle/>
          <a:p>
            <a:r>
              <a:rPr lang="en-US" sz="3600" dirty="0"/>
              <a:t>What is IRC?</a:t>
            </a:r>
          </a:p>
        </p:txBody>
      </p:sp>
      <p:sp>
        <p:nvSpPr>
          <p:cNvPr id="7" name="TextBox 6">
            <a:extLst>
              <a:ext uri="{FF2B5EF4-FFF2-40B4-BE49-F238E27FC236}">
                <a16:creationId xmlns:a16="http://schemas.microsoft.com/office/drawing/2014/main" id="{B6CB6B7F-16A6-4267-B9AF-61B2F9260D08}"/>
              </a:ext>
            </a:extLst>
          </p:cNvPr>
          <p:cNvSpPr txBox="1"/>
          <p:nvPr/>
        </p:nvSpPr>
        <p:spPr>
          <a:xfrm>
            <a:off x="1147864" y="4171894"/>
            <a:ext cx="3871608" cy="1754326"/>
          </a:xfrm>
          <a:prstGeom prst="rect">
            <a:avLst/>
          </a:prstGeom>
          <a:noFill/>
        </p:spPr>
        <p:txBody>
          <a:bodyPr wrap="square" rtlCol="0">
            <a:spAutoFit/>
          </a:bodyPr>
          <a:lstStyle/>
          <a:p>
            <a:r>
              <a:rPr lang="en-US" dirty="0"/>
              <a:t>Internet Relay Chat – consists of networks of IRC servers i.e. machines that allow users to connect to IRC. IT is an application layer protocol designed around communicating with large groups of users instead of one.</a:t>
            </a:r>
          </a:p>
        </p:txBody>
      </p:sp>
    </p:spTree>
    <p:extLst>
      <p:ext uri="{BB962C8B-B14F-4D97-AF65-F5344CB8AC3E}">
        <p14:creationId xmlns:p14="http://schemas.microsoft.com/office/powerpoint/2010/main" val="1286393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8707-158C-4A8D-9410-8AF762110AEF}"/>
              </a:ext>
            </a:extLst>
          </p:cNvPr>
          <p:cNvSpPr>
            <a:spLocks noGrp="1"/>
          </p:cNvSpPr>
          <p:nvPr>
            <p:ph type="title"/>
          </p:nvPr>
        </p:nvSpPr>
        <p:spPr>
          <a:xfrm>
            <a:off x="2231136" y="2834640"/>
            <a:ext cx="7729728" cy="1188720"/>
          </a:xfrm>
        </p:spPr>
        <p:txBody>
          <a:bodyPr/>
          <a:lstStyle/>
          <a:p>
            <a:r>
              <a:rPr lang="en-US" dirty="0">
                <a:latin typeface="Times New Roman" panose="02020603050405020304" pitchFamily="18" charset="0"/>
                <a:cs typeface="Times New Roman" panose="02020603050405020304" pitchFamily="18" charset="0"/>
              </a:rPr>
              <a:t>BASHLITE AND MIRAI</a:t>
            </a:r>
          </a:p>
        </p:txBody>
      </p:sp>
    </p:spTree>
    <p:extLst>
      <p:ext uri="{BB962C8B-B14F-4D97-AF65-F5344CB8AC3E}">
        <p14:creationId xmlns:p14="http://schemas.microsoft.com/office/powerpoint/2010/main" val="207631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A289-7ED0-4236-B3C5-26BA83909D05}"/>
              </a:ext>
            </a:extLst>
          </p:cNvPr>
          <p:cNvSpPr>
            <a:spLocks noGrp="1"/>
          </p:cNvSpPr>
          <p:nvPr>
            <p:ph type="title"/>
          </p:nvPr>
        </p:nvSpPr>
        <p:spPr>
          <a:xfrm>
            <a:off x="1893651" y="614496"/>
            <a:ext cx="8404698" cy="1188720"/>
          </a:xfrm>
        </p:spPr>
        <p:txBody>
          <a:bodyPr/>
          <a:lstStyle/>
          <a:p>
            <a:r>
              <a:rPr lang="en-US" dirty="0">
                <a:latin typeface="Times New Roman" panose="02020603050405020304" pitchFamily="18" charset="0"/>
                <a:cs typeface="Times New Roman" panose="02020603050405020304" pitchFamily="18" charset="0"/>
              </a:rPr>
              <a:t>EXPLOIT – SHELLSHOCK VULNERABILITY</a:t>
            </a:r>
          </a:p>
        </p:txBody>
      </p:sp>
      <p:sp>
        <p:nvSpPr>
          <p:cNvPr id="3" name="Content Placeholder 2">
            <a:extLst>
              <a:ext uri="{FF2B5EF4-FFF2-40B4-BE49-F238E27FC236}">
                <a16:creationId xmlns:a16="http://schemas.microsoft.com/office/drawing/2014/main" id="{F160D945-2EE5-4840-99C2-4AC1AC1B9EC8}"/>
              </a:ext>
            </a:extLst>
          </p:cNvPr>
          <p:cNvSpPr>
            <a:spLocks noGrp="1"/>
          </p:cNvSpPr>
          <p:nvPr>
            <p:ph idx="1"/>
          </p:nvPr>
        </p:nvSpPr>
        <p:spPr>
          <a:xfrm>
            <a:off x="1108953" y="2821021"/>
            <a:ext cx="10077856" cy="3072286"/>
          </a:xfrm>
        </p:spPr>
        <p:txBody>
          <a:bodyPr>
            <a:normAutofit/>
          </a:bodyPr>
          <a:lstStyle/>
          <a:p>
            <a:r>
              <a:rPr lang="en-US" dirty="0">
                <a:latin typeface="Times New Roman" panose="02020603050405020304" pitchFamily="18" charset="0"/>
                <a:cs typeface="Times New Roman" panose="02020603050405020304" pitchFamily="18" charset="0"/>
              </a:rPr>
              <a:t>Both </a:t>
            </a:r>
            <a:r>
              <a:rPr lang="en-US" dirty="0" err="1">
                <a:latin typeface="Times New Roman" panose="02020603050405020304" pitchFamily="18" charset="0"/>
                <a:cs typeface="Times New Roman" panose="02020603050405020304" pitchFamily="18" charset="0"/>
              </a:rPr>
              <a:t>Mirai</a:t>
            </a:r>
            <a:r>
              <a:rPr lang="en-US" dirty="0">
                <a:latin typeface="Times New Roman" panose="02020603050405020304" pitchFamily="18" charset="0"/>
                <a:cs typeface="Times New Roman" panose="02020603050405020304" pitchFamily="18" charset="0"/>
              </a:rPr>
              <a:t> and BASHLITE (some versions) exploit a Shellshock vulnerability in the BASH shell</a:t>
            </a:r>
          </a:p>
          <a:p>
            <a:r>
              <a:rPr lang="en-US" dirty="0">
                <a:latin typeface="Times New Roman" panose="02020603050405020304" pitchFamily="18" charset="0"/>
                <a:cs typeface="Times New Roman" panose="02020603050405020304" pitchFamily="18" charset="0"/>
              </a:rPr>
              <a:t>Allows access to an operating system’s services through typewritten commands. </a:t>
            </a:r>
          </a:p>
          <a:p>
            <a:r>
              <a:rPr lang="en-US" dirty="0">
                <a:latin typeface="Times New Roman" panose="02020603050405020304" pitchFamily="18" charset="0"/>
                <a:cs typeface="Times New Roman" panose="02020603050405020304" pitchFamily="18" charset="0"/>
              </a:rPr>
              <a:t>An attacker can use Shellshock to run malicious scripts in online systems and servers, compromising anything and everything in and connected to those elements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Demo using similar vulnerability for </a:t>
            </a:r>
            <a:r>
              <a:rPr lang="en-US" dirty="0" err="1">
                <a:latin typeface="Times New Roman" panose="02020603050405020304" pitchFamily="18" charset="0"/>
                <a:cs typeface="Times New Roman" panose="02020603050405020304" pitchFamily="18" charset="0"/>
              </a:rPr>
              <a:t>Powershell</a:t>
            </a:r>
            <a:r>
              <a:rPr lang="en-US" dirty="0">
                <a:latin typeface="Times New Roman" panose="02020603050405020304" pitchFamily="18" charset="0"/>
                <a:cs typeface="Times New Roman" panose="02020603050405020304" pitchFamily="18" charset="0"/>
              </a:rPr>
              <a:t> in Windows: </a:t>
            </a:r>
          </a:p>
          <a:p>
            <a:pPr marL="0" indent="0">
              <a:buNone/>
            </a:pPr>
            <a:r>
              <a:rPr lang="en-US" dirty="0">
                <a:latin typeface="Times New Roman" panose="02020603050405020304" pitchFamily="18" charset="0"/>
                <a:cs typeface="Times New Roman" panose="02020603050405020304" pitchFamily="18" charset="0"/>
              </a:rPr>
              <a:t>https://drive.google.com/file/d/11a16JtY8SAxu5ScIlxjOO-v6Q_XkE35N/view?usp=sharing</a:t>
            </a:r>
          </a:p>
        </p:txBody>
      </p:sp>
    </p:spTree>
    <p:extLst>
      <p:ext uri="{BB962C8B-B14F-4D97-AF65-F5344CB8AC3E}">
        <p14:creationId xmlns:p14="http://schemas.microsoft.com/office/powerpoint/2010/main" val="12333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a:extLst>
              <a:ext uri="{FF2B5EF4-FFF2-40B4-BE49-F238E27FC236}">
                <a16:creationId xmlns:a16="http://schemas.microsoft.com/office/drawing/2014/main" id="{9059529B-DF3A-4972-B4FD-A81CEB04D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44" y="2613687"/>
            <a:ext cx="11011111" cy="1630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8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89D3F9C-6577-4A17-AFEC-CE9C381B0D21}"/>
              </a:ext>
            </a:extLst>
          </p:cNvPr>
          <p:cNvSpPr>
            <a:spLocks noGrp="1"/>
          </p:cNvSpPr>
          <p:nvPr>
            <p:ph type="body" idx="1"/>
          </p:nvPr>
        </p:nvSpPr>
        <p:spPr>
          <a:xfrm>
            <a:off x="1155419" y="1789403"/>
            <a:ext cx="4270248" cy="766482"/>
          </a:xfrm>
        </p:spPr>
        <p:txBody>
          <a:bodyPr/>
          <a:lstStyle/>
          <a:p>
            <a:r>
              <a:rPr lang="en-US" dirty="0">
                <a:latin typeface="Times New Roman" panose="02020603050405020304" pitchFamily="18" charset="0"/>
                <a:cs typeface="Times New Roman" panose="02020603050405020304" pitchFamily="18" charset="0"/>
              </a:rPr>
              <a:t>BASHLITE</a:t>
            </a:r>
          </a:p>
        </p:txBody>
      </p:sp>
      <p:pic>
        <p:nvPicPr>
          <p:cNvPr id="9" name="Content Placeholder 8">
            <a:extLst>
              <a:ext uri="{FF2B5EF4-FFF2-40B4-BE49-F238E27FC236}">
                <a16:creationId xmlns:a16="http://schemas.microsoft.com/office/drawing/2014/main" id="{587DC047-FD47-4444-B6F8-3C4890600EAC}"/>
              </a:ext>
            </a:extLst>
          </p:cNvPr>
          <p:cNvPicPr>
            <a:picLocks noGrp="1" noChangeAspect="1"/>
          </p:cNvPicPr>
          <p:nvPr>
            <p:ph sz="quarter" idx="4"/>
          </p:nvPr>
        </p:nvPicPr>
        <p:blipFill>
          <a:blip r:embed="rId2"/>
          <a:stretch>
            <a:fillRect/>
          </a:stretch>
        </p:blipFill>
        <p:spPr>
          <a:xfrm>
            <a:off x="5786677" y="2797993"/>
            <a:ext cx="6229559" cy="678971"/>
          </a:xfrm>
          <a:prstGeom prst="rect">
            <a:avLst/>
          </a:prstGeom>
        </p:spPr>
      </p:pic>
      <p:sp>
        <p:nvSpPr>
          <p:cNvPr id="7" name="Text Placeholder 6">
            <a:extLst>
              <a:ext uri="{FF2B5EF4-FFF2-40B4-BE49-F238E27FC236}">
                <a16:creationId xmlns:a16="http://schemas.microsoft.com/office/drawing/2014/main" id="{760B2447-2466-43C8-84A2-DF4D8B19719C}"/>
              </a:ext>
            </a:extLst>
          </p:cNvPr>
          <p:cNvSpPr>
            <a:spLocks noGrp="1"/>
          </p:cNvSpPr>
          <p:nvPr>
            <p:ph type="body" sz="quarter" idx="13"/>
          </p:nvPr>
        </p:nvSpPr>
        <p:spPr>
          <a:xfrm>
            <a:off x="6766332" y="1789403"/>
            <a:ext cx="4270248" cy="766482"/>
          </a:xfrm>
        </p:spPr>
        <p:txBody>
          <a:bodyPr/>
          <a:lstStyle/>
          <a:p>
            <a:r>
              <a:rPr lang="en-US" dirty="0">
                <a:latin typeface="Times New Roman" panose="02020603050405020304" pitchFamily="18" charset="0"/>
                <a:cs typeface="Times New Roman" panose="02020603050405020304" pitchFamily="18" charset="0"/>
              </a:rPr>
              <a:t>MIRAI</a:t>
            </a:r>
          </a:p>
        </p:txBody>
      </p:sp>
      <p:sp>
        <p:nvSpPr>
          <p:cNvPr id="2" name="Title 1">
            <a:extLst>
              <a:ext uri="{FF2B5EF4-FFF2-40B4-BE49-F238E27FC236}">
                <a16:creationId xmlns:a16="http://schemas.microsoft.com/office/drawing/2014/main" id="{B4A57EC2-ACBC-4ECA-9304-4B9D68087C12}"/>
              </a:ext>
            </a:extLst>
          </p:cNvPr>
          <p:cNvSpPr>
            <a:spLocks noGrp="1"/>
          </p:cNvSpPr>
          <p:nvPr>
            <p:ph type="title"/>
          </p:nvPr>
        </p:nvSpPr>
        <p:spPr>
          <a:xfrm>
            <a:off x="1583436" y="600255"/>
            <a:ext cx="8377428" cy="1035438"/>
          </a:xfrm>
        </p:spPr>
        <p:txBody>
          <a:bodyPr>
            <a:normAutofit/>
          </a:bodyPr>
          <a:lstStyle/>
          <a:p>
            <a:r>
              <a:rPr lang="en-US" dirty="0" err="1">
                <a:latin typeface="Times New Roman" panose="02020603050405020304" pitchFamily="18" charset="0"/>
                <a:cs typeface="Times New Roman" panose="02020603050405020304" pitchFamily="18" charset="0"/>
              </a:rPr>
              <a:t>C&amp;c</a:t>
            </a:r>
            <a:r>
              <a:rPr lang="en-US" dirty="0">
                <a:latin typeface="Times New Roman" panose="02020603050405020304" pitchFamily="18" charset="0"/>
                <a:cs typeface="Times New Roman" panose="02020603050405020304" pitchFamily="18" charset="0"/>
              </a:rPr>
              <a:t> Server DETAILS</a:t>
            </a:r>
          </a:p>
        </p:txBody>
      </p:sp>
      <p:pic>
        <p:nvPicPr>
          <p:cNvPr id="8" name="Picture 7">
            <a:extLst>
              <a:ext uri="{FF2B5EF4-FFF2-40B4-BE49-F238E27FC236}">
                <a16:creationId xmlns:a16="http://schemas.microsoft.com/office/drawing/2014/main" id="{79899612-A810-4B99-9726-98B653828450}"/>
              </a:ext>
            </a:extLst>
          </p:cNvPr>
          <p:cNvPicPr>
            <a:picLocks noChangeAspect="1"/>
          </p:cNvPicPr>
          <p:nvPr/>
        </p:nvPicPr>
        <p:blipFill rotWithShape="1">
          <a:blip r:embed="rId3"/>
          <a:srcRect r="4673" b="5219"/>
          <a:stretch/>
        </p:blipFill>
        <p:spPr>
          <a:xfrm>
            <a:off x="175764" y="2754238"/>
            <a:ext cx="5287598" cy="766482"/>
          </a:xfrm>
          <a:prstGeom prst="rect">
            <a:avLst/>
          </a:prstGeom>
        </p:spPr>
      </p:pic>
      <p:sp>
        <p:nvSpPr>
          <p:cNvPr id="13" name="TextBox 12">
            <a:extLst>
              <a:ext uri="{FF2B5EF4-FFF2-40B4-BE49-F238E27FC236}">
                <a16:creationId xmlns:a16="http://schemas.microsoft.com/office/drawing/2014/main" id="{8C1FA529-2830-46E9-9E38-F98500C96618}"/>
              </a:ext>
            </a:extLst>
          </p:cNvPr>
          <p:cNvSpPr txBox="1"/>
          <p:nvPr/>
        </p:nvSpPr>
        <p:spPr>
          <a:xfrm>
            <a:off x="1583436" y="5271424"/>
            <a:ext cx="9019713"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Both these variants use hardcoded server IP’s and port values. </a:t>
            </a:r>
          </a:p>
          <a:p>
            <a:r>
              <a:rPr lang="en-US" dirty="0" err="1">
                <a:latin typeface="Times New Roman" panose="02020603050405020304" pitchFamily="18" charset="0"/>
                <a:cs typeface="Times New Roman" panose="02020603050405020304" pitchFamily="18" charset="0"/>
              </a:rPr>
              <a:t>Bashlite</a:t>
            </a:r>
            <a:r>
              <a:rPr lang="en-US" dirty="0">
                <a:latin typeface="Times New Roman" panose="02020603050405020304" pitchFamily="18" charset="0"/>
                <a:cs typeface="Times New Roman" panose="02020603050405020304" pitchFamily="18" charset="0"/>
              </a:rPr>
              <a:t> has a functionality to rotate/chose between different values, using the default IRC port of 6667. </a:t>
            </a:r>
          </a:p>
          <a:p>
            <a:r>
              <a:rPr lang="en-US" dirty="0">
                <a:latin typeface="Times New Roman" panose="02020603050405020304" pitchFamily="18" charset="0"/>
                <a:cs typeface="Times New Roman" panose="02020603050405020304" pitchFamily="18" charset="0"/>
              </a:rPr>
              <a:t>Newer variants most probably employ domain generation algorithms for CNC servers.</a:t>
            </a:r>
          </a:p>
        </p:txBody>
      </p:sp>
      <p:pic>
        <p:nvPicPr>
          <p:cNvPr id="14" name="Picture 13">
            <a:extLst>
              <a:ext uri="{FF2B5EF4-FFF2-40B4-BE49-F238E27FC236}">
                <a16:creationId xmlns:a16="http://schemas.microsoft.com/office/drawing/2014/main" id="{16FD60E7-44A3-4A81-A2BD-4BB69B2AFCA2}"/>
              </a:ext>
            </a:extLst>
          </p:cNvPr>
          <p:cNvPicPr>
            <a:picLocks noChangeAspect="1"/>
          </p:cNvPicPr>
          <p:nvPr/>
        </p:nvPicPr>
        <p:blipFill>
          <a:blip r:embed="rId4"/>
          <a:stretch>
            <a:fillRect/>
          </a:stretch>
        </p:blipFill>
        <p:spPr>
          <a:xfrm>
            <a:off x="3009900" y="3706572"/>
            <a:ext cx="9182100" cy="1019175"/>
          </a:xfrm>
          <a:prstGeom prst="rect">
            <a:avLst/>
          </a:prstGeom>
        </p:spPr>
      </p:pic>
    </p:spTree>
    <p:extLst>
      <p:ext uri="{BB962C8B-B14F-4D97-AF65-F5344CB8AC3E}">
        <p14:creationId xmlns:p14="http://schemas.microsoft.com/office/powerpoint/2010/main" val="346949676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2270</TotalTime>
  <Words>3145</Words>
  <Application>Microsoft Office PowerPoint</Application>
  <PresentationFormat>Widescreen</PresentationFormat>
  <Paragraphs>207</Paragraphs>
  <Slides>31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Gill Sans MT</vt:lpstr>
      <vt:lpstr>Times New Roman</vt:lpstr>
      <vt:lpstr>Wingdings</vt:lpstr>
      <vt:lpstr>Parcel</vt:lpstr>
      <vt:lpstr>STATIC Source code analysis of iot malware</vt:lpstr>
      <vt:lpstr>PowerPoint Presentation</vt:lpstr>
      <vt:lpstr>HoW IS IOT MALWARE RELATED?</vt:lpstr>
      <vt:lpstr>ANATOMY OF A DDOS ATTACK</vt:lpstr>
      <vt:lpstr>PowerPoint Presentation</vt:lpstr>
      <vt:lpstr>BASHLITE AND MIRAI</vt:lpstr>
      <vt:lpstr>EXPLOIT – SHELLSHOCK VULNERABILITY</vt:lpstr>
      <vt:lpstr>PowerPoint Presentation</vt:lpstr>
      <vt:lpstr>C&amp;c Server DETAILS</vt:lpstr>
      <vt:lpstr>TELNET SCANNER part of the bot responsible for propagation of malware</vt:lpstr>
      <vt:lpstr>SSH attacks</vt:lpstr>
      <vt:lpstr>PowerPoint Presentation</vt:lpstr>
      <vt:lpstr>TELNET SCANNER part of the bot responsible for propagation of malware</vt:lpstr>
      <vt:lpstr>PowerPoint Presentation</vt:lpstr>
      <vt:lpstr>BRUTE FORCE LOGINS</vt:lpstr>
      <vt:lpstr>DICTIONARY BASED BRUTE FORCE</vt:lpstr>
      <vt:lpstr>CHECKING FOR BUSYBOX (RECON PHASE)</vt:lpstr>
      <vt:lpstr>PowerPoint Presentation</vt:lpstr>
      <vt:lpstr>UPLOADING MALWARE</vt:lpstr>
      <vt:lpstr>BASHLITE SERVER</vt:lpstr>
      <vt:lpstr>BASHLITE SERVER</vt:lpstr>
      <vt:lpstr>C&amp;c SERVER COMMANDS</vt:lpstr>
      <vt:lpstr>BAshLITE flood ATTACKS</vt:lpstr>
      <vt:lpstr>MIRAI MAIN</vt:lpstr>
      <vt:lpstr>MIRAI MAIN</vt:lpstr>
      <vt:lpstr>MIRAI FloodS </vt:lpstr>
      <vt:lpstr>MIRAI FLOODS</vt:lpstr>
      <vt:lpstr>MIRAI Floods</vt:lpstr>
      <vt:lpstr>Prevention Measures </vt:lpstr>
      <vt:lpstr>Prevention Measures </vt:lpstr>
      <vt:lpstr>Prevention 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garud</dc:creator>
  <cp:lastModifiedBy>Suma Garuda</cp:lastModifiedBy>
  <cp:revision>84</cp:revision>
  <dcterms:created xsi:type="dcterms:W3CDTF">2018-04-26T05:51:19Z</dcterms:created>
  <dcterms:modified xsi:type="dcterms:W3CDTF">2018-04-27T19:42:06Z</dcterms:modified>
</cp:coreProperties>
</file>