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7"/>
  </p:notesMasterIdLst>
  <p:sldIdLst>
    <p:sldId id="256" r:id="rId2"/>
    <p:sldId id="287" r:id="rId3"/>
    <p:sldId id="259" r:id="rId4"/>
    <p:sldId id="258" r:id="rId5"/>
    <p:sldId id="260" r:id="rId6"/>
    <p:sldId id="261" r:id="rId7"/>
    <p:sldId id="262" r:id="rId8"/>
    <p:sldId id="264" r:id="rId9"/>
    <p:sldId id="263" r:id="rId10"/>
    <p:sldId id="265" r:id="rId11"/>
    <p:sldId id="266" r:id="rId12"/>
    <p:sldId id="282" r:id="rId13"/>
    <p:sldId id="283" r:id="rId14"/>
    <p:sldId id="267" r:id="rId15"/>
    <p:sldId id="284" r:id="rId16"/>
    <p:sldId id="269" r:id="rId17"/>
    <p:sldId id="271" r:id="rId18"/>
    <p:sldId id="272" r:id="rId19"/>
    <p:sldId id="273" r:id="rId20"/>
    <p:sldId id="274" r:id="rId21"/>
    <p:sldId id="285" r:id="rId22"/>
    <p:sldId id="276" r:id="rId23"/>
    <p:sldId id="286" r:id="rId24"/>
    <p:sldId id="275"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D2F69C-55E1-4CE1-BCAB-AF9819EBA5AE}">
          <p14:sldIdLst>
            <p14:sldId id="256"/>
            <p14:sldId id="287"/>
            <p14:sldId id="259"/>
            <p14:sldId id="258"/>
            <p14:sldId id="260"/>
            <p14:sldId id="261"/>
            <p14:sldId id="262"/>
            <p14:sldId id="264"/>
            <p14:sldId id="263"/>
            <p14:sldId id="265"/>
            <p14:sldId id="266"/>
            <p14:sldId id="282"/>
            <p14:sldId id="283"/>
            <p14:sldId id="267"/>
            <p14:sldId id="284"/>
            <p14:sldId id="269"/>
            <p14:sldId id="271"/>
            <p14:sldId id="272"/>
            <p14:sldId id="273"/>
            <p14:sldId id="274"/>
            <p14:sldId id="285"/>
            <p14:sldId id="276"/>
            <p14:sldId id="286"/>
            <p14:sldId id="275"/>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4" autoAdjust="0"/>
    <p:restoredTop sz="85793" autoAdjust="0"/>
  </p:normalViewPr>
  <p:slideViewPr>
    <p:cSldViewPr snapToGrid="0">
      <p:cViewPr varScale="1">
        <p:scale>
          <a:sx n="62" d="100"/>
          <a:sy n="62" d="100"/>
        </p:scale>
        <p:origin x="9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61BE3-9143-4410-BA04-B44E2A1D9E0C}" type="datetimeFigureOut">
              <a:rPr lang="en-US" smtClean="0"/>
              <a:t>3/5/2018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DA5A2-D971-4BF2-B742-AB59B71B1DD2}" type="slidenum">
              <a:rPr lang="en-US" smtClean="0"/>
              <a:t>‹#›</a:t>
            </a:fld>
            <a:endParaRPr lang="en-US"/>
          </a:p>
        </p:txBody>
      </p:sp>
    </p:spTree>
    <p:extLst>
      <p:ext uri="{BB962C8B-B14F-4D97-AF65-F5344CB8AC3E}">
        <p14:creationId xmlns:p14="http://schemas.microsoft.com/office/powerpoint/2010/main" val="3493610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echforluddites.com/amazon-fire-tv-what-is-it-and-how-do-you-use-it/"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techforluddites.com/apple-tv-what-is-it-and-how-do-you-use-it/" TargetMode="External"/><Relationship Id="rId4" Type="http://schemas.openxmlformats.org/officeDocument/2006/relationships/hyperlink" Target="http://techforluddites.com/roku-what-is-it-and-how-do-you-use-i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(difficult even for the manufacturer to patch the devices if they leave the factory with a vulnerability).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(limited hardware resources)</a:t>
            </a:r>
          </a:p>
          <a:p>
            <a:endParaRPr lang="en-US" dirty="0"/>
          </a:p>
          <a:p>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4</a:t>
            </a:fld>
            <a:endParaRPr lang="en-US"/>
          </a:p>
        </p:txBody>
      </p:sp>
    </p:spTree>
    <p:extLst>
      <p:ext uri="{BB962C8B-B14F-4D97-AF65-F5344CB8AC3E}">
        <p14:creationId xmlns:p14="http://schemas.microsoft.com/office/powerpoint/2010/main" val="2921846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19</a:t>
            </a:fld>
            <a:endParaRPr lang="en-US"/>
          </a:p>
        </p:txBody>
      </p:sp>
    </p:spTree>
    <p:extLst>
      <p:ext uri="{BB962C8B-B14F-4D97-AF65-F5344CB8AC3E}">
        <p14:creationId xmlns:p14="http://schemas.microsoft.com/office/powerpoint/2010/main" val="3699041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An anonymous open </a:t>
            </a:r>
            <a:r>
              <a:rPr lang="en-US" sz="1200" b="1" i="0" u="none" strike="noStrike" kern="1200" dirty="0">
                <a:solidFill>
                  <a:schemeClr val="tx1"/>
                </a:solidFill>
                <a:effectLst/>
                <a:latin typeface="+mn-lt"/>
                <a:ea typeface="+mn-ea"/>
                <a:cs typeface="+mn-cs"/>
              </a:rPr>
              <a:t>proxy</a:t>
            </a:r>
            <a:r>
              <a:rPr lang="en-US" sz="1200" b="0" i="0" u="none" strike="noStrike" kern="1200" dirty="0">
                <a:solidFill>
                  <a:schemeClr val="tx1"/>
                </a:solidFill>
                <a:effectLst/>
                <a:latin typeface="+mn-lt"/>
                <a:ea typeface="+mn-ea"/>
                <a:cs typeface="+mn-cs"/>
              </a:rPr>
              <a:t> allows users to conceal their IP address while browsing the Web or using other Internet services.</a:t>
            </a:r>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22</a:t>
            </a:fld>
            <a:endParaRPr lang="en-US"/>
          </a:p>
        </p:txBody>
      </p:sp>
    </p:spTree>
    <p:extLst>
      <p:ext uri="{BB962C8B-B14F-4D97-AF65-F5344CB8AC3E}">
        <p14:creationId xmlns:p14="http://schemas.microsoft.com/office/powerpoint/2010/main" val="361469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plug first connects to the public NTP pool, most probably for time configuration and then connects to </a:t>
            </a:r>
            <a:r>
              <a:rPr lang="en-US" dirty="0" err="1"/>
              <a:t>tplinkcloud</a:t>
            </a:r>
            <a:r>
              <a:rPr lang="en-US" dirty="0"/>
              <a:t> on AWS for a security certificate. It is then controlled via an app on the phone, which keeps polling the plug at regular 2 second interval. Connects to the plug via TCP over port 9999 and exchanges a 55 byte payload.</a:t>
            </a:r>
          </a:p>
        </p:txBody>
      </p:sp>
      <p:sp>
        <p:nvSpPr>
          <p:cNvPr id="4" name="Slide Number Placeholder 3"/>
          <p:cNvSpPr>
            <a:spLocks noGrp="1"/>
          </p:cNvSpPr>
          <p:nvPr>
            <p:ph type="sldNum" sz="quarter" idx="10"/>
          </p:nvPr>
        </p:nvSpPr>
        <p:spPr/>
        <p:txBody>
          <a:bodyPr/>
          <a:lstStyle/>
          <a:p>
            <a:fld id="{5D7DA5A2-D971-4BF2-B742-AB59B71B1DD2}" type="slidenum">
              <a:rPr lang="en-US" smtClean="0"/>
              <a:t>23</a:t>
            </a:fld>
            <a:endParaRPr lang="en-US"/>
          </a:p>
        </p:txBody>
      </p:sp>
    </p:spTree>
    <p:extLst>
      <p:ext uri="{BB962C8B-B14F-4D97-AF65-F5344CB8AC3E}">
        <p14:creationId xmlns:p14="http://schemas.microsoft.com/office/powerpoint/2010/main" val="1082881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legitimate device actions, such as playing third party audio or video streams from Chromecast/Echo initiate connections to entities not used during normal operations.</a:t>
            </a:r>
          </a:p>
          <a:p>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24</a:t>
            </a:fld>
            <a:endParaRPr lang="en-US"/>
          </a:p>
        </p:txBody>
      </p:sp>
    </p:spTree>
    <p:extLst>
      <p:ext uri="{BB962C8B-B14F-4D97-AF65-F5344CB8AC3E}">
        <p14:creationId xmlns:p14="http://schemas.microsoft.com/office/powerpoint/2010/main" val="1328844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25</a:t>
            </a:fld>
            <a:endParaRPr lang="en-US"/>
          </a:p>
        </p:txBody>
      </p:sp>
    </p:spTree>
    <p:extLst>
      <p:ext uri="{BB962C8B-B14F-4D97-AF65-F5344CB8AC3E}">
        <p14:creationId xmlns:p14="http://schemas.microsoft.com/office/powerpoint/2010/main" val="142304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Shodan crawls the internet looking for IP addresses with open ports. If an open port lacks authentication and streams a video feed, it can be accessed by a paid Shodan member.</a:t>
            </a:r>
          </a:p>
          <a:p>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5</a:t>
            </a:fld>
            <a:endParaRPr lang="en-US"/>
          </a:p>
        </p:txBody>
      </p:sp>
    </p:spTree>
    <p:extLst>
      <p:ext uri="{BB962C8B-B14F-4D97-AF65-F5344CB8AC3E}">
        <p14:creationId xmlns:p14="http://schemas.microsoft.com/office/powerpoint/2010/main" val="147758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hardware restrictions, traffic analysis should be outsourced to external servers, but this contradicts the security requirements due to the sensitive nature of IoT data as well as latency requirements.</a:t>
            </a:r>
          </a:p>
          <a:p>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8</a:t>
            </a:fld>
            <a:endParaRPr lang="en-US"/>
          </a:p>
        </p:txBody>
      </p:sp>
    </p:spTree>
    <p:extLst>
      <p:ext uri="{BB962C8B-B14F-4D97-AF65-F5344CB8AC3E}">
        <p14:creationId xmlns:p14="http://schemas.microsoft.com/office/powerpoint/2010/main" val="133025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have a fixed set of functionality unlike a workstation or smartphone, and need to connect to relatively few entities on the internet, mostly remote servers on the cloud.</a:t>
            </a:r>
          </a:p>
          <a:p>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10</a:t>
            </a:fld>
            <a:endParaRPr lang="en-US"/>
          </a:p>
        </p:txBody>
      </p:sp>
    </p:spTree>
    <p:extLst>
      <p:ext uri="{BB962C8B-B14F-4D97-AF65-F5344CB8AC3E}">
        <p14:creationId xmlns:p14="http://schemas.microsoft.com/office/powerpoint/2010/main" val="871374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11</a:t>
            </a:fld>
            <a:endParaRPr lang="en-US"/>
          </a:p>
        </p:txBody>
      </p:sp>
    </p:spTree>
    <p:extLst>
      <p:ext uri="{BB962C8B-B14F-4D97-AF65-F5344CB8AC3E}">
        <p14:creationId xmlns:p14="http://schemas.microsoft.com/office/powerpoint/2010/main" val="2950778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ACL’s filtering based on just IP addresses.</a:t>
            </a:r>
          </a:p>
          <a:p>
            <a:r>
              <a:rPr lang="en-US" dirty="0"/>
              <a:t>Extended ACL can be protocol/ port number or more</a:t>
            </a:r>
          </a:p>
        </p:txBody>
      </p:sp>
      <p:sp>
        <p:nvSpPr>
          <p:cNvPr id="4" name="Slide Number Placeholder 3"/>
          <p:cNvSpPr>
            <a:spLocks noGrp="1"/>
          </p:cNvSpPr>
          <p:nvPr>
            <p:ph type="sldNum" sz="quarter" idx="10"/>
          </p:nvPr>
        </p:nvSpPr>
        <p:spPr/>
        <p:txBody>
          <a:bodyPr/>
          <a:lstStyle/>
          <a:p>
            <a:fld id="{5D7DA5A2-D971-4BF2-B742-AB59B71B1DD2}" type="slidenum">
              <a:rPr lang="en-US" smtClean="0"/>
              <a:t>12</a:t>
            </a:fld>
            <a:endParaRPr lang="en-US"/>
          </a:p>
        </p:txBody>
      </p:sp>
    </p:spTree>
    <p:extLst>
      <p:ext uri="{BB962C8B-B14F-4D97-AF65-F5344CB8AC3E}">
        <p14:creationId xmlns:p14="http://schemas.microsoft.com/office/powerpoint/2010/main" val="255770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For remotely managing databases using software on our computer, we need to whitelist our IP on the server.</a:t>
            </a:r>
          </a:p>
        </p:txBody>
      </p:sp>
      <p:sp>
        <p:nvSpPr>
          <p:cNvPr id="4" name="Slide Number Placeholder 3"/>
          <p:cNvSpPr>
            <a:spLocks noGrp="1"/>
          </p:cNvSpPr>
          <p:nvPr>
            <p:ph type="sldNum" sz="quarter" idx="10"/>
          </p:nvPr>
        </p:nvSpPr>
        <p:spPr/>
        <p:txBody>
          <a:bodyPr/>
          <a:lstStyle/>
          <a:p>
            <a:fld id="{5D7DA5A2-D971-4BF2-B742-AB59B71B1DD2}" type="slidenum">
              <a:rPr lang="en-US" smtClean="0"/>
              <a:t>13</a:t>
            </a:fld>
            <a:endParaRPr lang="en-US"/>
          </a:p>
        </p:txBody>
      </p:sp>
    </p:spTree>
    <p:extLst>
      <p:ext uri="{BB962C8B-B14F-4D97-AF65-F5344CB8AC3E}">
        <p14:creationId xmlns:p14="http://schemas.microsoft.com/office/powerpoint/2010/main" val="23673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Firmware is a computer program that provides low level control for the device’s specific hardware.</a:t>
            </a:r>
          </a:p>
          <a:p>
            <a:r>
              <a:rPr lang="en-US" dirty="0" err="1"/>
              <a:t>OpenWRT</a:t>
            </a:r>
            <a:r>
              <a:rPr lang="en-US" dirty="0"/>
              <a:t> is a easily modifiable operating system for your router.</a:t>
            </a:r>
          </a:p>
          <a:p>
            <a:r>
              <a:rPr lang="en-US" dirty="0"/>
              <a:t>Port mirroring is a method to monitor network traffic. If it is enabled, the switch sends a copy of all the packets hitting one specific port or a VLAN to another port- where the packet can be picked up and analyzed. Another physical machine is connected to this port and a packet monitoring utility is run to sniff the traffic there.</a:t>
            </a:r>
          </a:p>
          <a:p>
            <a:endParaRPr lang="en-US" dirty="0"/>
          </a:p>
          <a:p>
            <a:r>
              <a:rPr lang="en-US" sz="1200" b="0" i="0" u="none" strike="noStrike" kern="1200" dirty="0">
                <a:solidFill>
                  <a:schemeClr val="tx1"/>
                </a:solidFill>
                <a:effectLst/>
                <a:latin typeface="+mn-lt"/>
                <a:ea typeface="+mn-ea"/>
                <a:cs typeface="+mn-cs"/>
              </a:rPr>
              <a:t>The Chromecast works differently than the </a:t>
            </a:r>
            <a:r>
              <a:rPr lang="en-US" sz="1200" b="1" i="0" u="none" strike="noStrike" kern="1200" dirty="0">
                <a:solidFill>
                  <a:schemeClr val="tx1"/>
                </a:solidFill>
                <a:effectLst/>
                <a:latin typeface="+mn-lt"/>
                <a:ea typeface="+mn-ea"/>
                <a:cs typeface="+mn-cs"/>
                <a:hlinkClick r:id="rId3"/>
              </a:rPr>
              <a:t>Amazon Fire TV</a:t>
            </a:r>
            <a:r>
              <a:rPr lang="en-US" sz="1200" b="0" i="0" u="none" strike="noStrike" kern="1200" dirty="0">
                <a:solidFill>
                  <a:schemeClr val="tx1"/>
                </a:solidFill>
                <a:effectLst/>
                <a:latin typeface="+mn-lt"/>
                <a:ea typeface="+mn-ea"/>
                <a:cs typeface="+mn-cs"/>
              </a:rPr>
              <a:t>, the </a:t>
            </a:r>
            <a:r>
              <a:rPr lang="en-US" sz="1200" b="1" i="0" u="none" strike="noStrike" kern="1200" dirty="0">
                <a:solidFill>
                  <a:schemeClr val="tx1"/>
                </a:solidFill>
                <a:effectLst/>
                <a:latin typeface="+mn-lt"/>
                <a:ea typeface="+mn-ea"/>
                <a:cs typeface="+mn-cs"/>
                <a:hlinkClick r:id="rId4"/>
              </a:rPr>
              <a:t>Roku</a:t>
            </a:r>
            <a:r>
              <a:rPr lang="en-US" sz="1200" b="0" i="0" u="none" strike="noStrike" kern="1200" dirty="0">
                <a:solidFill>
                  <a:schemeClr val="tx1"/>
                </a:solidFill>
                <a:effectLst/>
                <a:latin typeface="+mn-lt"/>
                <a:ea typeface="+mn-ea"/>
                <a:cs typeface="+mn-cs"/>
              </a:rPr>
              <a:t>, and the </a:t>
            </a:r>
            <a:r>
              <a:rPr lang="en-US" sz="1200" b="1" i="0" u="none" strike="noStrike" kern="1200" dirty="0">
                <a:solidFill>
                  <a:schemeClr val="tx1"/>
                </a:solidFill>
                <a:effectLst/>
                <a:latin typeface="+mn-lt"/>
                <a:ea typeface="+mn-ea"/>
                <a:cs typeface="+mn-cs"/>
                <a:hlinkClick r:id="rId5"/>
              </a:rPr>
              <a:t>Apple TV</a:t>
            </a:r>
            <a:r>
              <a:rPr lang="en-US" sz="1200" b="0" i="0" u="none" strike="noStrike" kern="1200" dirty="0">
                <a:solidFill>
                  <a:schemeClr val="tx1"/>
                </a:solidFill>
                <a:effectLst/>
                <a:latin typeface="+mn-lt"/>
                <a:ea typeface="+mn-ea"/>
                <a:cs typeface="+mn-cs"/>
              </a:rPr>
              <a:t>, the other major streaming devices. Those players all have on-screen interfaces that display the channels/apps that can be played through them and they all come with remotes to navigate through the interface. With the Chromecast, you find the content you want to watch/listen to/play on your Android or iOS mobile device or in your Chrome browser and then “cast” it to your TV through the player. (You’re not actually sending the full signal to the Chromecast from your device; you’re just sending the URL and it picks it up directly from the Internet.)</a:t>
            </a:r>
          </a:p>
          <a:p>
            <a:r>
              <a:rPr lang="en-US" sz="1200" b="0" i="0" u="none" strike="noStrike" kern="1200" dirty="0">
                <a:solidFill>
                  <a:schemeClr val="tx1"/>
                </a:solidFill>
                <a:effectLst/>
                <a:latin typeface="+mn-lt"/>
                <a:ea typeface="+mn-ea"/>
                <a:cs typeface="+mn-cs"/>
              </a:rPr>
              <a:t>A </a:t>
            </a:r>
            <a:r>
              <a:rPr lang="en-US" sz="1200" b="1" i="0" u="none" strike="noStrike" kern="1200" dirty="0">
                <a:solidFill>
                  <a:schemeClr val="tx1"/>
                </a:solidFill>
                <a:effectLst/>
                <a:latin typeface="+mn-lt"/>
                <a:ea typeface="+mn-ea"/>
                <a:cs typeface="+mn-cs"/>
              </a:rPr>
              <a:t>Power</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over</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Ethernet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PoE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switch</a:t>
            </a:r>
            <a:r>
              <a:rPr lang="en-US" sz="1200" b="0" i="0" u="none" strike="noStrike" kern="1200" dirty="0">
                <a:solidFill>
                  <a:schemeClr val="tx1"/>
                </a:solidFill>
                <a:effectLst/>
                <a:latin typeface="+mn-lt"/>
                <a:ea typeface="+mn-ea"/>
                <a:cs typeface="+mn-cs"/>
              </a:rPr>
              <a:t> is a dedicated device that contains multiple </a:t>
            </a:r>
            <a:r>
              <a:rPr lang="en-US" sz="1200" b="1" i="0" u="none" strike="noStrike" kern="1200" dirty="0">
                <a:solidFill>
                  <a:schemeClr val="tx1"/>
                </a:solidFill>
                <a:effectLst/>
                <a:latin typeface="+mn-lt"/>
                <a:ea typeface="+mn-ea"/>
                <a:cs typeface="+mn-cs"/>
              </a:rPr>
              <a:t>Ethernet</a:t>
            </a:r>
            <a:r>
              <a:rPr lang="en-US" sz="1200" b="0" i="0" u="none" strike="noStrike" kern="1200" dirty="0">
                <a:solidFill>
                  <a:schemeClr val="tx1"/>
                </a:solidFill>
                <a:effectLst/>
                <a:latin typeface="+mn-lt"/>
                <a:ea typeface="+mn-ea"/>
                <a:cs typeface="+mn-cs"/>
              </a:rPr>
              <a:t> ports to provide </a:t>
            </a:r>
            <a:r>
              <a:rPr lang="en-US" sz="1200" b="1" i="0" u="none" strike="noStrike" kern="1200" dirty="0">
                <a:solidFill>
                  <a:schemeClr val="tx1"/>
                </a:solidFill>
                <a:effectLst/>
                <a:latin typeface="+mn-lt"/>
                <a:ea typeface="+mn-ea"/>
                <a:cs typeface="+mn-cs"/>
              </a:rPr>
              <a:t>power</a:t>
            </a:r>
            <a:r>
              <a:rPr lang="en-US" sz="1200" b="0" i="0" u="none" strike="noStrike" kern="1200" dirty="0">
                <a:solidFill>
                  <a:schemeClr val="tx1"/>
                </a:solidFill>
                <a:effectLst/>
                <a:latin typeface="+mn-lt"/>
                <a:ea typeface="+mn-ea"/>
                <a:cs typeface="+mn-cs"/>
              </a:rPr>
              <a:t> and network communications to IP cameras.</a:t>
            </a:r>
            <a:endParaRPr lang="en-US" dirty="0"/>
          </a:p>
        </p:txBody>
      </p:sp>
      <p:sp>
        <p:nvSpPr>
          <p:cNvPr id="4" name="Slide Number Placeholder 3"/>
          <p:cNvSpPr>
            <a:spLocks noGrp="1"/>
          </p:cNvSpPr>
          <p:nvPr>
            <p:ph type="sldNum" sz="quarter" idx="10"/>
          </p:nvPr>
        </p:nvSpPr>
        <p:spPr/>
        <p:txBody>
          <a:bodyPr/>
          <a:lstStyle/>
          <a:p>
            <a:fld id="{5D7DA5A2-D971-4BF2-B742-AB59B71B1DD2}" type="slidenum">
              <a:rPr lang="en-US" smtClean="0"/>
              <a:t>14</a:t>
            </a:fld>
            <a:endParaRPr lang="en-US"/>
          </a:p>
        </p:txBody>
      </p:sp>
    </p:spTree>
    <p:extLst>
      <p:ext uri="{BB962C8B-B14F-4D97-AF65-F5344CB8AC3E}">
        <p14:creationId xmlns:p14="http://schemas.microsoft.com/office/powerpoint/2010/main" val="1214273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a:t>
            </a:r>
            <a:r>
              <a:rPr lang="en-US" dirty="0" err="1"/>
              <a:t>chromecast</a:t>
            </a:r>
            <a:r>
              <a:rPr lang="en-US" dirty="0"/>
              <a:t> made 7297 total DNS queries, but to only 58 unique domain names and most of them were notice to be in the Google service domains.</a:t>
            </a:r>
          </a:p>
        </p:txBody>
      </p:sp>
      <p:sp>
        <p:nvSpPr>
          <p:cNvPr id="4" name="Slide Number Placeholder 3"/>
          <p:cNvSpPr>
            <a:spLocks noGrp="1"/>
          </p:cNvSpPr>
          <p:nvPr>
            <p:ph type="sldNum" sz="quarter" idx="10"/>
          </p:nvPr>
        </p:nvSpPr>
        <p:spPr/>
        <p:txBody>
          <a:bodyPr/>
          <a:lstStyle/>
          <a:p>
            <a:fld id="{5D7DA5A2-D971-4BF2-B742-AB59B71B1DD2}" type="slidenum">
              <a:rPr lang="en-US" smtClean="0"/>
              <a:t>16</a:t>
            </a:fld>
            <a:endParaRPr lang="en-US"/>
          </a:p>
        </p:txBody>
      </p:sp>
    </p:spTree>
    <p:extLst>
      <p:ext uri="{BB962C8B-B14F-4D97-AF65-F5344CB8AC3E}">
        <p14:creationId xmlns:p14="http://schemas.microsoft.com/office/powerpoint/2010/main" val="388613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22719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A4C319-0AC2-4A36-A84E-32C1413E74F2}"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297192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563322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545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68378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2481644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2342366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157321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312086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200096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253446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4C319-0AC2-4A36-A84E-32C1413E74F2}"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217786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4C319-0AC2-4A36-A84E-32C1413E74F2}"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3959170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42835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368460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CA4C319-0AC2-4A36-A84E-32C1413E74F2}" type="datetimeFigureOut">
              <a:rPr lang="en-US" smtClean="0"/>
              <a:t>3/5/2018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79250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A4C319-0AC2-4A36-A84E-32C1413E74F2}"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71EFF-EDFC-42C4-B385-E444D628F405}" type="slidenum">
              <a:rPr lang="en-US" smtClean="0"/>
              <a:t>‹#›</a:t>
            </a:fld>
            <a:endParaRPr lang="en-US"/>
          </a:p>
        </p:txBody>
      </p:sp>
    </p:spTree>
    <p:extLst>
      <p:ext uri="{BB962C8B-B14F-4D97-AF65-F5344CB8AC3E}">
        <p14:creationId xmlns:p14="http://schemas.microsoft.com/office/powerpoint/2010/main" val="301396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A4C319-0AC2-4A36-A84E-32C1413E74F2}" type="datetimeFigureOut">
              <a:rPr lang="en-US" smtClean="0"/>
              <a:t>3/5/2018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BF71EFF-EDFC-42C4-B385-E444D628F405}" type="slidenum">
              <a:rPr lang="en-US" smtClean="0"/>
              <a:t>‹#›</a:t>
            </a:fld>
            <a:endParaRPr lang="en-US"/>
          </a:p>
        </p:txBody>
      </p:sp>
    </p:spTree>
    <p:extLst>
      <p:ext uri="{BB962C8B-B14F-4D97-AF65-F5344CB8AC3E}">
        <p14:creationId xmlns:p14="http://schemas.microsoft.com/office/powerpoint/2010/main" val="2153333963"/>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1CD246-7237-4CBB-8584-5F35058F16E4}"/>
              </a:ext>
            </a:extLst>
          </p:cNvPr>
          <p:cNvPicPr>
            <a:picLocks noChangeAspect="1"/>
          </p:cNvPicPr>
          <p:nvPr/>
        </p:nvPicPr>
        <p:blipFill rotWithShape="1">
          <a:blip r:embed="rId2">
            <a:extLst>
              <a:ext uri="{28A0092B-C50C-407E-A947-70E740481C1C}">
                <a14:useLocalDpi xmlns:a14="http://schemas.microsoft.com/office/drawing/2010/main" val="0"/>
              </a:ext>
            </a:extLst>
          </a:blip>
          <a:srcRect l="9145" t="7448" r="7800" b="21613"/>
          <a:stretch/>
        </p:blipFill>
        <p:spPr>
          <a:xfrm>
            <a:off x="6412352" y="1190381"/>
            <a:ext cx="5542671" cy="4262511"/>
          </a:xfrm>
          <a:prstGeom prst="rect">
            <a:avLst/>
          </a:prstGeom>
        </p:spPr>
      </p:pic>
      <p:sp>
        <p:nvSpPr>
          <p:cNvPr id="9" name="Title 8">
            <a:extLst>
              <a:ext uri="{FF2B5EF4-FFF2-40B4-BE49-F238E27FC236}">
                <a16:creationId xmlns:a16="http://schemas.microsoft.com/office/drawing/2014/main" id="{A2FD35AB-1C7D-49D2-9A44-2970BD2E929B}"/>
              </a:ext>
            </a:extLst>
          </p:cNvPr>
          <p:cNvSpPr>
            <a:spLocks noGrp="1"/>
          </p:cNvSpPr>
          <p:nvPr>
            <p:ph type="title"/>
          </p:nvPr>
        </p:nvSpPr>
        <p:spPr>
          <a:xfrm>
            <a:off x="365760" y="1190381"/>
            <a:ext cx="5730240" cy="2546252"/>
          </a:xfrm>
        </p:spPr>
        <p:txBody>
          <a:bodyPr>
            <a:normAutofit fontScale="90000"/>
          </a:bodyPr>
          <a:lstStyle/>
          <a:p>
            <a:r>
              <a:rPr lang="en-US" sz="4000" b="1" dirty="0"/>
              <a:t>Towards Usable Network Traffic Policies for IoT Devices in Consumer Networks</a:t>
            </a:r>
          </a:p>
        </p:txBody>
      </p:sp>
      <p:sp>
        <p:nvSpPr>
          <p:cNvPr id="11" name="Text Placeholder 10">
            <a:extLst>
              <a:ext uri="{FF2B5EF4-FFF2-40B4-BE49-F238E27FC236}">
                <a16:creationId xmlns:a16="http://schemas.microsoft.com/office/drawing/2014/main" id="{D4815734-F3E9-434B-9FD9-85719D07BB4E}"/>
              </a:ext>
            </a:extLst>
          </p:cNvPr>
          <p:cNvSpPr>
            <a:spLocks noGrp="1"/>
          </p:cNvSpPr>
          <p:nvPr>
            <p:ph type="body" sz="half" idx="2"/>
          </p:nvPr>
        </p:nvSpPr>
        <p:spPr>
          <a:xfrm>
            <a:off x="365760" y="4845222"/>
            <a:ext cx="3971363" cy="945295"/>
          </a:xfrm>
        </p:spPr>
        <p:txBody>
          <a:bodyPr/>
          <a:lstStyle/>
          <a:p>
            <a:r>
              <a:rPr lang="en-US" dirty="0"/>
              <a:t>- </a:t>
            </a:r>
            <a:r>
              <a:rPr lang="en-US" sz="2400" dirty="0"/>
              <a:t>Garuda Suma Pranavi</a:t>
            </a:r>
          </a:p>
        </p:txBody>
      </p:sp>
    </p:spTree>
    <p:extLst>
      <p:ext uri="{BB962C8B-B14F-4D97-AF65-F5344CB8AC3E}">
        <p14:creationId xmlns:p14="http://schemas.microsoft.com/office/powerpoint/2010/main" val="1898800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7278-9F4B-427A-8926-915775345A82}"/>
              </a:ext>
            </a:extLst>
          </p:cNvPr>
          <p:cNvSpPr>
            <a:spLocks noGrp="1"/>
          </p:cNvSpPr>
          <p:nvPr>
            <p:ph type="title"/>
          </p:nvPr>
        </p:nvSpPr>
        <p:spPr>
          <a:xfrm>
            <a:off x="838200" y="365125"/>
            <a:ext cx="10515600" cy="1174917"/>
          </a:xfrm>
        </p:spPr>
        <p:txBody>
          <a:bodyPr/>
          <a:lstStyle/>
          <a:p>
            <a:r>
              <a:rPr lang="en-US" b="1" dirty="0"/>
              <a:t>Investigating Traffic Patterns</a:t>
            </a:r>
          </a:p>
        </p:txBody>
      </p:sp>
      <p:sp>
        <p:nvSpPr>
          <p:cNvPr id="3" name="Content Placeholder 2">
            <a:extLst>
              <a:ext uri="{FF2B5EF4-FFF2-40B4-BE49-F238E27FC236}">
                <a16:creationId xmlns:a16="http://schemas.microsoft.com/office/drawing/2014/main" id="{CA685D6B-9458-42C6-BC00-51450D7E46C6}"/>
              </a:ext>
            </a:extLst>
          </p:cNvPr>
          <p:cNvSpPr>
            <a:spLocks noGrp="1"/>
          </p:cNvSpPr>
          <p:nvPr>
            <p:ph idx="1"/>
          </p:nvPr>
        </p:nvSpPr>
        <p:spPr>
          <a:xfrm>
            <a:off x="838200" y="1540042"/>
            <a:ext cx="10515600" cy="4952833"/>
          </a:xfrm>
        </p:spPr>
        <p:txBody>
          <a:bodyPr>
            <a:normAutofit/>
          </a:bodyPr>
          <a:lstStyle/>
          <a:p>
            <a:r>
              <a:rPr lang="en-US" sz="2400" dirty="0"/>
              <a:t>Security cameras: send video data/motion events/receive requests to record events.</a:t>
            </a:r>
          </a:p>
          <a:p>
            <a:r>
              <a:rPr lang="en-US" sz="2400" dirty="0"/>
              <a:t>Smart plug: toggling the state/monitoring energy usage.</a:t>
            </a:r>
          </a:p>
          <a:p>
            <a:r>
              <a:rPr lang="en-US" sz="2400" dirty="0"/>
              <a:t>Smart TV: playing media streams from various content providers.</a:t>
            </a:r>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C008E3E0-7B4A-4F53-9E74-40EE7D1D8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77" y="4265488"/>
            <a:ext cx="2620694" cy="2361034"/>
          </a:xfrm>
          <a:prstGeom prst="rect">
            <a:avLst/>
          </a:prstGeom>
        </p:spPr>
      </p:pic>
      <p:pic>
        <p:nvPicPr>
          <p:cNvPr id="8" name="Picture 7">
            <a:extLst>
              <a:ext uri="{FF2B5EF4-FFF2-40B4-BE49-F238E27FC236}">
                <a16:creationId xmlns:a16="http://schemas.microsoft.com/office/drawing/2014/main" id="{BA9DC5E0-E535-4169-B48E-9FA881A45B1F}"/>
              </a:ext>
            </a:extLst>
          </p:cNvPr>
          <p:cNvPicPr>
            <a:picLocks noChangeAspect="1"/>
          </p:cNvPicPr>
          <p:nvPr/>
        </p:nvPicPr>
        <p:blipFill rotWithShape="1">
          <a:blip r:embed="rId4">
            <a:extLst>
              <a:ext uri="{28A0092B-C50C-407E-A947-70E740481C1C}">
                <a14:useLocalDpi xmlns:a14="http://schemas.microsoft.com/office/drawing/2010/main" val="0"/>
              </a:ext>
            </a:extLst>
          </a:blip>
          <a:srcRect l="14769" t="11041" r="56500" b="7712"/>
          <a:stretch/>
        </p:blipFill>
        <p:spPr>
          <a:xfrm>
            <a:off x="4414911" y="3858372"/>
            <a:ext cx="1957754" cy="2768150"/>
          </a:xfrm>
          <a:prstGeom prst="rect">
            <a:avLst/>
          </a:prstGeom>
        </p:spPr>
      </p:pic>
      <p:pic>
        <p:nvPicPr>
          <p:cNvPr id="10" name="Picture 9">
            <a:extLst>
              <a:ext uri="{FF2B5EF4-FFF2-40B4-BE49-F238E27FC236}">
                <a16:creationId xmlns:a16="http://schemas.microsoft.com/office/drawing/2014/main" id="{8DDB289A-CA7E-4606-8BFD-1C32F87711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705" y="3943148"/>
            <a:ext cx="4018665" cy="2768151"/>
          </a:xfrm>
          <a:prstGeom prst="rect">
            <a:avLst/>
          </a:prstGeom>
        </p:spPr>
      </p:pic>
    </p:spTree>
    <p:extLst>
      <p:ext uri="{BB962C8B-B14F-4D97-AF65-F5344CB8AC3E}">
        <p14:creationId xmlns:p14="http://schemas.microsoft.com/office/powerpoint/2010/main" val="51308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DB604-82E2-4345-9B55-6138025FD5D6}"/>
              </a:ext>
            </a:extLst>
          </p:cNvPr>
          <p:cNvSpPr>
            <a:spLocks noGrp="1"/>
          </p:cNvSpPr>
          <p:nvPr>
            <p:ph idx="1"/>
          </p:nvPr>
        </p:nvSpPr>
        <p:spPr>
          <a:xfrm>
            <a:off x="838200" y="661182"/>
            <a:ext cx="10515600" cy="5515781"/>
          </a:xfrm>
        </p:spPr>
        <p:txBody>
          <a:bodyPr>
            <a:noAutofit/>
          </a:bodyPr>
          <a:lstStyle/>
          <a:p>
            <a:pPr marL="0" indent="0">
              <a:buNone/>
            </a:pPr>
            <a:endParaRPr lang="en-US" dirty="0"/>
          </a:p>
          <a:p>
            <a:pPr marL="0" indent="0">
              <a:buNone/>
            </a:pPr>
            <a:endParaRPr lang="en-US" dirty="0"/>
          </a:p>
          <a:p>
            <a:pPr marL="0" indent="0">
              <a:buNone/>
            </a:pPr>
            <a:r>
              <a:rPr lang="en-US" sz="2400" dirty="0"/>
              <a:t>Since, the set of entities that the devices connect to is limited, it allows construction of lightweight access control policies, or whitelists to restrict communication.</a:t>
            </a:r>
          </a:p>
          <a:p>
            <a:pPr marL="0" indent="0">
              <a:buNone/>
            </a:pPr>
            <a:endParaRPr lang="en-US" sz="2400" dirty="0"/>
          </a:p>
          <a:p>
            <a:pPr marL="0" indent="0">
              <a:buNone/>
            </a:pPr>
            <a:r>
              <a:rPr lang="en-US" sz="2400" dirty="0"/>
              <a:t>This scheme hence prevents a malicious host from attacking an exposed management interface, or a compromised device or botnet in enforcing a DDoS attack. </a:t>
            </a:r>
          </a:p>
        </p:txBody>
      </p:sp>
    </p:spTree>
    <p:extLst>
      <p:ext uri="{BB962C8B-B14F-4D97-AF65-F5344CB8AC3E}">
        <p14:creationId xmlns:p14="http://schemas.microsoft.com/office/powerpoint/2010/main" val="63878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7336-62AA-4A4A-854B-E0BBC80F53DD}"/>
              </a:ext>
            </a:extLst>
          </p:cNvPr>
          <p:cNvSpPr>
            <a:spLocks noGrp="1"/>
          </p:cNvSpPr>
          <p:nvPr>
            <p:ph type="title"/>
          </p:nvPr>
        </p:nvSpPr>
        <p:spPr>
          <a:xfrm>
            <a:off x="838200" y="551105"/>
            <a:ext cx="10515600" cy="1139582"/>
          </a:xfrm>
        </p:spPr>
        <p:txBody>
          <a:bodyPr/>
          <a:lstStyle/>
          <a:p>
            <a:r>
              <a:rPr lang="en-US" b="1" dirty="0"/>
              <a:t>Access Control Lists</a:t>
            </a:r>
          </a:p>
        </p:txBody>
      </p:sp>
      <p:sp>
        <p:nvSpPr>
          <p:cNvPr id="3" name="Content Placeholder 2">
            <a:extLst>
              <a:ext uri="{FF2B5EF4-FFF2-40B4-BE49-F238E27FC236}">
                <a16:creationId xmlns:a16="http://schemas.microsoft.com/office/drawing/2014/main" id="{EBB22AA1-9492-4054-BF15-E5FEC48A80CF}"/>
              </a:ext>
            </a:extLst>
          </p:cNvPr>
          <p:cNvSpPr>
            <a:spLocks noGrp="1"/>
          </p:cNvSpPr>
          <p:nvPr>
            <p:ph idx="1"/>
          </p:nvPr>
        </p:nvSpPr>
        <p:spPr>
          <a:xfrm>
            <a:off x="838200" y="1906292"/>
            <a:ext cx="10791092" cy="4586582"/>
          </a:xfrm>
        </p:spPr>
        <p:txBody>
          <a:bodyPr>
            <a:normAutofit/>
          </a:bodyPr>
          <a:lstStyle/>
          <a:p>
            <a:r>
              <a:rPr lang="en-US" sz="2400" dirty="0"/>
              <a:t>Destination/Source Address: </a:t>
            </a:r>
          </a:p>
          <a:p>
            <a:pPr lvl="1"/>
            <a:r>
              <a:rPr lang="en-US" dirty="0"/>
              <a:t>Discrete Address</a:t>
            </a:r>
          </a:p>
          <a:p>
            <a:pPr lvl="1"/>
            <a:r>
              <a:rPr lang="en-US" dirty="0"/>
              <a:t>range or subnet </a:t>
            </a:r>
          </a:p>
          <a:p>
            <a:pPr lvl="1"/>
            <a:r>
              <a:rPr lang="en-US" dirty="0"/>
              <a:t>all addresses</a:t>
            </a:r>
          </a:p>
          <a:p>
            <a:r>
              <a:rPr lang="en-US" sz="2400" dirty="0"/>
              <a:t>Blocking Network protocols/their related ports </a:t>
            </a:r>
          </a:p>
          <a:p>
            <a:pPr lvl="1"/>
            <a:r>
              <a:rPr lang="en-US" dirty="0"/>
              <a:t>IP</a:t>
            </a:r>
          </a:p>
          <a:p>
            <a:pPr lvl="1"/>
            <a:r>
              <a:rPr lang="en-US" dirty="0"/>
              <a:t>TCP</a:t>
            </a:r>
          </a:p>
          <a:p>
            <a:pPr lvl="1"/>
            <a:r>
              <a:rPr lang="en-US" dirty="0"/>
              <a:t>ICMP etc.</a:t>
            </a:r>
          </a:p>
          <a:p>
            <a:r>
              <a:rPr lang="en-US" sz="2400" dirty="0"/>
              <a:t>Additional flags or identifiers:</a:t>
            </a:r>
          </a:p>
          <a:p>
            <a:pPr lvl="1"/>
            <a:r>
              <a:rPr lang="en-US" dirty="0"/>
              <a:t>Storing information related to a match in a router log</a:t>
            </a:r>
          </a:p>
          <a:p>
            <a:pPr marL="0" indent="0">
              <a:buNone/>
            </a:pPr>
            <a:endParaRPr lang="en-US" dirty="0"/>
          </a:p>
        </p:txBody>
      </p:sp>
    </p:spTree>
    <p:extLst>
      <p:ext uri="{BB962C8B-B14F-4D97-AF65-F5344CB8AC3E}">
        <p14:creationId xmlns:p14="http://schemas.microsoft.com/office/powerpoint/2010/main" val="423464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CAA7-422A-4481-82B5-4DB9F8249569}"/>
              </a:ext>
            </a:extLst>
          </p:cNvPr>
          <p:cNvSpPr>
            <a:spLocks noGrp="1"/>
          </p:cNvSpPr>
          <p:nvPr>
            <p:ph type="title"/>
          </p:nvPr>
        </p:nvSpPr>
        <p:spPr>
          <a:xfrm>
            <a:off x="838200" y="681037"/>
            <a:ext cx="10515600" cy="1154186"/>
          </a:xfrm>
        </p:spPr>
        <p:txBody>
          <a:bodyPr/>
          <a:lstStyle/>
          <a:p>
            <a:r>
              <a:rPr lang="en-US" b="1" dirty="0"/>
              <a:t>Whitelist</a:t>
            </a:r>
          </a:p>
        </p:txBody>
      </p:sp>
      <p:sp>
        <p:nvSpPr>
          <p:cNvPr id="3" name="Content Placeholder 2">
            <a:extLst>
              <a:ext uri="{FF2B5EF4-FFF2-40B4-BE49-F238E27FC236}">
                <a16:creationId xmlns:a16="http://schemas.microsoft.com/office/drawing/2014/main" id="{28EC9065-E64C-4561-99E9-BFE73598F6D3}"/>
              </a:ext>
            </a:extLst>
          </p:cNvPr>
          <p:cNvSpPr>
            <a:spLocks noGrp="1"/>
          </p:cNvSpPr>
          <p:nvPr>
            <p:ph idx="1"/>
          </p:nvPr>
        </p:nvSpPr>
        <p:spPr>
          <a:xfrm>
            <a:off x="838200" y="1835223"/>
            <a:ext cx="10515600" cy="4486275"/>
          </a:xfrm>
        </p:spPr>
        <p:txBody>
          <a:bodyPr/>
          <a:lstStyle/>
          <a:p>
            <a:r>
              <a:rPr lang="en-US" sz="2400" dirty="0"/>
              <a:t>List of items that are granted access to certain systems or protocols.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9072A65-6206-4920-BE6F-C499CB105D43}"/>
              </a:ext>
            </a:extLst>
          </p:cNvPr>
          <p:cNvPicPr>
            <a:picLocks noChangeAspect="1"/>
          </p:cNvPicPr>
          <p:nvPr/>
        </p:nvPicPr>
        <p:blipFill rotWithShape="1">
          <a:blip r:embed="rId3"/>
          <a:srcRect l="2922" t="10628" r="4286" b="7117"/>
          <a:stretch/>
        </p:blipFill>
        <p:spPr>
          <a:xfrm>
            <a:off x="838200" y="3259063"/>
            <a:ext cx="5861540" cy="2091592"/>
          </a:xfrm>
          <a:prstGeom prst="rect">
            <a:avLst/>
          </a:prstGeom>
        </p:spPr>
      </p:pic>
      <p:pic>
        <p:nvPicPr>
          <p:cNvPr id="5" name="Picture 4">
            <a:extLst>
              <a:ext uri="{FF2B5EF4-FFF2-40B4-BE49-F238E27FC236}">
                <a16:creationId xmlns:a16="http://schemas.microsoft.com/office/drawing/2014/main" id="{15037958-9C3D-434E-8AC5-E3714DA7BEF3}"/>
              </a:ext>
            </a:extLst>
          </p:cNvPr>
          <p:cNvPicPr>
            <a:picLocks noChangeAspect="1"/>
          </p:cNvPicPr>
          <p:nvPr/>
        </p:nvPicPr>
        <p:blipFill rotWithShape="1">
          <a:blip r:embed="rId4"/>
          <a:srcRect l="22171" b="3620"/>
          <a:stretch/>
        </p:blipFill>
        <p:spPr>
          <a:xfrm>
            <a:off x="7121912" y="2863667"/>
            <a:ext cx="4499830" cy="3222258"/>
          </a:xfrm>
          <a:prstGeom prst="rect">
            <a:avLst/>
          </a:prstGeom>
        </p:spPr>
      </p:pic>
    </p:spTree>
    <p:extLst>
      <p:ext uri="{BB962C8B-B14F-4D97-AF65-F5344CB8AC3E}">
        <p14:creationId xmlns:p14="http://schemas.microsoft.com/office/powerpoint/2010/main" val="392932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67C1-CCA9-4A47-94AA-A8A68C247DDE}"/>
              </a:ext>
            </a:extLst>
          </p:cNvPr>
          <p:cNvSpPr>
            <a:spLocks noGrp="1"/>
          </p:cNvSpPr>
          <p:nvPr>
            <p:ph type="title"/>
          </p:nvPr>
        </p:nvSpPr>
        <p:spPr>
          <a:xfrm>
            <a:off x="799951" y="633175"/>
            <a:ext cx="9223717" cy="794825"/>
          </a:xfrm>
        </p:spPr>
        <p:txBody>
          <a:bodyPr>
            <a:normAutofit/>
          </a:bodyPr>
          <a:lstStyle/>
          <a:p>
            <a:r>
              <a:rPr lang="en-US" sz="4400" b="1" dirty="0"/>
              <a:t>IoT Testbed</a:t>
            </a:r>
          </a:p>
        </p:txBody>
      </p:sp>
      <p:sp>
        <p:nvSpPr>
          <p:cNvPr id="3" name="Content Placeholder 2">
            <a:extLst>
              <a:ext uri="{FF2B5EF4-FFF2-40B4-BE49-F238E27FC236}">
                <a16:creationId xmlns:a16="http://schemas.microsoft.com/office/drawing/2014/main" id="{8C040D45-0996-4791-BD09-39338B0D4848}"/>
              </a:ext>
            </a:extLst>
          </p:cNvPr>
          <p:cNvSpPr>
            <a:spLocks noGrp="1"/>
          </p:cNvSpPr>
          <p:nvPr>
            <p:ph type="body" sz="half" idx="2"/>
          </p:nvPr>
        </p:nvSpPr>
        <p:spPr>
          <a:xfrm>
            <a:off x="382098" y="1579993"/>
            <a:ext cx="5977577" cy="4884351"/>
          </a:xfrm>
        </p:spPr>
        <p:txBody>
          <a:bodyPr>
            <a:normAutofit fontScale="85000" lnSpcReduction="20000"/>
          </a:bodyPr>
          <a:lstStyle/>
          <a:p>
            <a:pPr marL="0" indent="0">
              <a:buNone/>
            </a:pPr>
            <a:endParaRPr lang="en-US" sz="2800" dirty="0"/>
          </a:p>
          <a:p>
            <a:pPr marL="285750" indent="-285750">
              <a:buFont typeface="Arial" panose="020B0604020202020204" pitchFamily="34" charset="0"/>
              <a:buChar char="•"/>
            </a:pPr>
            <a:r>
              <a:rPr lang="en-US" sz="2800" dirty="0"/>
              <a:t>TP-Link Router with </a:t>
            </a:r>
            <a:r>
              <a:rPr lang="en-US" sz="2800" dirty="0" err="1"/>
              <a:t>OpenWRT</a:t>
            </a:r>
            <a:r>
              <a:rPr lang="en-US" sz="2800" dirty="0"/>
              <a:t> firmware</a:t>
            </a:r>
          </a:p>
          <a:p>
            <a:pPr marL="285750" indent="-285750">
              <a:buFont typeface="Arial" panose="020B0604020202020204" pitchFamily="34" charset="0"/>
              <a:buChar char="•"/>
            </a:pPr>
            <a:r>
              <a:rPr lang="en-US" sz="2800" dirty="0"/>
              <a:t>Wireless Access Point</a:t>
            </a:r>
          </a:p>
          <a:p>
            <a:pPr>
              <a:spcBef>
                <a:spcPts val="0"/>
              </a:spcBef>
            </a:pPr>
            <a:r>
              <a:rPr lang="en-US" sz="2800" dirty="0"/>
              <a:t>   (Traffic between access point</a:t>
            </a:r>
          </a:p>
          <a:p>
            <a:pPr>
              <a:spcBef>
                <a:spcPts val="0"/>
              </a:spcBef>
            </a:pPr>
            <a:r>
              <a:rPr lang="en-US" sz="2800" dirty="0"/>
              <a:t>    and router is mirrored to a       </a:t>
            </a:r>
          </a:p>
          <a:p>
            <a:pPr>
              <a:spcBef>
                <a:spcPts val="0"/>
              </a:spcBef>
            </a:pPr>
            <a:r>
              <a:rPr lang="en-US" sz="2800" dirty="0"/>
              <a:t>    monitoring server)</a:t>
            </a:r>
          </a:p>
          <a:p>
            <a:pPr marL="285750" indent="-285750">
              <a:buFont typeface="Arial" panose="020B0604020202020204" pitchFamily="34" charset="0"/>
              <a:buChar char="•"/>
            </a:pPr>
            <a:r>
              <a:rPr lang="en-US" sz="2800" dirty="0"/>
              <a:t>Power over Ethernet switch for devices like IP cameras (</a:t>
            </a:r>
            <a:r>
              <a:rPr lang="en-US" sz="2800" dirty="0" err="1"/>
              <a:t>Dahua</a:t>
            </a:r>
            <a:r>
              <a:rPr lang="en-US" sz="2800" dirty="0"/>
              <a:t> </a:t>
            </a:r>
            <a:r>
              <a:rPr lang="en-US" sz="2800" dirty="0" err="1"/>
              <a:t>PoE</a:t>
            </a:r>
            <a:r>
              <a:rPr lang="en-US" sz="2800" dirty="0"/>
              <a:t> IP camera)</a:t>
            </a:r>
          </a:p>
          <a:p>
            <a:pPr marL="285750" indent="-285750">
              <a:buFont typeface="Arial" panose="020B0604020202020204" pitchFamily="34" charset="0"/>
              <a:buChar char="•"/>
            </a:pPr>
            <a:r>
              <a:rPr lang="en-US" sz="2800" dirty="0"/>
              <a:t> Amazon Echo Dot</a:t>
            </a:r>
          </a:p>
          <a:p>
            <a:pPr marL="285750" indent="-285750">
              <a:buFont typeface="Arial" panose="020B0604020202020204" pitchFamily="34" charset="0"/>
              <a:buChar char="•"/>
            </a:pPr>
            <a:r>
              <a:rPr lang="en-US" sz="2800" dirty="0"/>
              <a:t>Google Chromecast</a:t>
            </a:r>
          </a:p>
          <a:p>
            <a:pPr marL="285750" indent="-285750">
              <a:buFont typeface="Arial" panose="020B0604020202020204" pitchFamily="34" charset="0"/>
              <a:buChar char="•"/>
            </a:pPr>
            <a:r>
              <a:rPr lang="en-US" sz="2800" dirty="0"/>
              <a:t>TP-Link smart plug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5689258-8CE5-4CC6-9622-BAC655AAAEB9}"/>
              </a:ext>
            </a:extLst>
          </p:cNvPr>
          <p:cNvPicPr>
            <a:picLocks noChangeAspect="1"/>
          </p:cNvPicPr>
          <p:nvPr/>
        </p:nvPicPr>
        <p:blipFill rotWithShape="1">
          <a:blip r:embed="rId3"/>
          <a:srcRect l="6220" r="3097"/>
          <a:stretch/>
        </p:blipFill>
        <p:spPr>
          <a:xfrm>
            <a:off x="6359675" y="1996441"/>
            <a:ext cx="5621309" cy="2839030"/>
          </a:xfrm>
          <a:prstGeom prst="rect">
            <a:avLst/>
          </a:prstGeom>
        </p:spPr>
      </p:pic>
    </p:spTree>
    <p:extLst>
      <p:ext uri="{BB962C8B-B14F-4D97-AF65-F5344CB8AC3E}">
        <p14:creationId xmlns:p14="http://schemas.microsoft.com/office/powerpoint/2010/main" val="136765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79CB71-00E3-4548-8E81-B0545058E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56" y="515315"/>
            <a:ext cx="3413227" cy="3075042"/>
          </a:xfrm>
          <a:prstGeom prst="rect">
            <a:avLst/>
          </a:prstGeom>
        </p:spPr>
      </p:pic>
      <p:pic>
        <p:nvPicPr>
          <p:cNvPr id="7" name="Picture 6">
            <a:extLst>
              <a:ext uri="{FF2B5EF4-FFF2-40B4-BE49-F238E27FC236}">
                <a16:creationId xmlns:a16="http://schemas.microsoft.com/office/drawing/2014/main" id="{72941195-130B-496B-9E3B-F9E74E51AD91}"/>
              </a:ext>
            </a:extLst>
          </p:cNvPr>
          <p:cNvPicPr>
            <a:picLocks noChangeAspect="1"/>
          </p:cNvPicPr>
          <p:nvPr/>
        </p:nvPicPr>
        <p:blipFill rotWithShape="1">
          <a:blip r:embed="rId3">
            <a:extLst>
              <a:ext uri="{28A0092B-C50C-407E-A947-70E740481C1C}">
                <a14:useLocalDpi xmlns:a14="http://schemas.microsoft.com/office/drawing/2010/main" val="0"/>
              </a:ext>
            </a:extLst>
          </a:blip>
          <a:srcRect l="14769" t="11041" r="56500" b="7712"/>
          <a:stretch/>
        </p:blipFill>
        <p:spPr>
          <a:xfrm flipH="1">
            <a:off x="9248251" y="2985025"/>
            <a:ext cx="2620693" cy="3705507"/>
          </a:xfrm>
          <a:prstGeom prst="rect">
            <a:avLst/>
          </a:prstGeom>
        </p:spPr>
      </p:pic>
      <p:pic>
        <p:nvPicPr>
          <p:cNvPr id="9" name="Picture 8">
            <a:extLst>
              <a:ext uri="{FF2B5EF4-FFF2-40B4-BE49-F238E27FC236}">
                <a16:creationId xmlns:a16="http://schemas.microsoft.com/office/drawing/2014/main" id="{1F555592-AB8D-449E-9B5C-7583897A8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0900" y="3816700"/>
            <a:ext cx="4870901" cy="2873832"/>
          </a:xfrm>
          <a:prstGeom prst="rect">
            <a:avLst/>
          </a:prstGeom>
        </p:spPr>
      </p:pic>
      <p:pic>
        <p:nvPicPr>
          <p:cNvPr id="15" name="Picture 14">
            <a:extLst>
              <a:ext uri="{FF2B5EF4-FFF2-40B4-BE49-F238E27FC236}">
                <a16:creationId xmlns:a16="http://schemas.microsoft.com/office/drawing/2014/main" id="{CF94B03F-C4E5-4D0D-9EF6-4A1D94304509}"/>
              </a:ext>
            </a:extLst>
          </p:cNvPr>
          <p:cNvPicPr>
            <a:picLocks noChangeAspect="1"/>
          </p:cNvPicPr>
          <p:nvPr/>
        </p:nvPicPr>
        <p:blipFill rotWithShape="1">
          <a:blip r:embed="rId5">
            <a:extLst>
              <a:ext uri="{28A0092B-C50C-407E-A947-70E740481C1C}">
                <a14:useLocalDpi xmlns:a14="http://schemas.microsoft.com/office/drawing/2010/main" val="0"/>
              </a:ext>
            </a:extLst>
          </a:blip>
          <a:srcRect t="11295" b="13434"/>
          <a:stretch/>
        </p:blipFill>
        <p:spPr>
          <a:xfrm>
            <a:off x="4505071" y="628487"/>
            <a:ext cx="4607411" cy="3075042"/>
          </a:xfrm>
          <a:prstGeom prst="rect">
            <a:avLst/>
          </a:prstGeom>
        </p:spPr>
      </p:pic>
    </p:spTree>
    <p:extLst>
      <p:ext uri="{BB962C8B-B14F-4D97-AF65-F5344CB8AC3E}">
        <p14:creationId xmlns:p14="http://schemas.microsoft.com/office/powerpoint/2010/main" val="272402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1FBF-8874-40B7-B37A-5B3EA960E601}"/>
              </a:ext>
            </a:extLst>
          </p:cNvPr>
          <p:cNvSpPr>
            <a:spLocks noGrp="1"/>
          </p:cNvSpPr>
          <p:nvPr>
            <p:ph type="title"/>
          </p:nvPr>
        </p:nvSpPr>
        <p:spPr>
          <a:xfrm>
            <a:off x="832091" y="649399"/>
            <a:ext cx="9404723" cy="1400530"/>
          </a:xfrm>
        </p:spPr>
        <p:txBody>
          <a:bodyPr/>
          <a:lstStyle/>
          <a:p>
            <a:r>
              <a:rPr lang="en-US" b="1" dirty="0"/>
              <a:t>Traffic Observations</a:t>
            </a:r>
          </a:p>
        </p:txBody>
      </p:sp>
      <p:sp>
        <p:nvSpPr>
          <p:cNvPr id="3" name="Content Placeholder 2">
            <a:extLst>
              <a:ext uri="{FF2B5EF4-FFF2-40B4-BE49-F238E27FC236}">
                <a16:creationId xmlns:a16="http://schemas.microsoft.com/office/drawing/2014/main" id="{E6D9BC82-27E2-4A45-97E4-662D6988004C}"/>
              </a:ext>
            </a:extLst>
          </p:cNvPr>
          <p:cNvSpPr>
            <a:spLocks noGrp="1"/>
          </p:cNvSpPr>
          <p:nvPr>
            <p:ph idx="1"/>
          </p:nvPr>
        </p:nvSpPr>
        <p:spPr>
          <a:xfrm>
            <a:off x="674076" y="2061275"/>
            <a:ext cx="10515600" cy="4431600"/>
          </a:xfrm>
        </p:spPr>
        <p:txBody>
          <a:bodyPr>
            <a:normAutofit/>
          </a:bodyPr>
          <a:lstStyle/>
          <a:p>
            <a:r>
              <a:rPr lang="en-US" dirty="0"/>
              <a:t>Identifying patterns in the DNS queries and the IP addresses.</a:t>
            </a:r>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EA77DA92-1F74-42A4-B900-F60B8A3E08CA}"/>
              </a:ext>
            </a:extLst>
          </p:cNvPr>
          <p:cNvPicPr>
            <a:picLocks noChangeAspect="1"/>
          </p:cNvPicPr>
          <p:nvPr/>
        </p:nvPicPr>
        <p:blipFill>
          <a:blip r:embed="rId3"/>
          <a:stretch>
            <a:fillRect/>
          </a:stretch>
        </p:blipFill>
        <p:spPr>
          <a:xfrm>
            <a:off x="2439921" y="2762572"/>
            <a:ext cx="6983909" cy="2418251"/>
          </a:xfrm>
          <a:prstGeom prst="rect">
            <a:avLst/>
          </a:prstGeom>
        </p:spPr>
      </p:pic>
    </p:spTree>
    <p:extLst>
      <p:ext uri="{BB962C8B-B14F-4D97-AF65-F5344CB8AC3E}">
        <p14:creationId xmlns:p14="http://schemas.microsoft.com/office/powerpoint/2010/main" val="84255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E5E5-DD86-45DF-B31C-AFD4A606640E}"/>
              </a:ext>
            </a:extLst>
          </p:cNvPr>
          <p:cNvSpPr>
            <a:spLocks noGrp="1"/>
          </p:cNvSpPr>
          <p:nvPr>
            <p:ph type="title"/>
          </p:nvPr>
        </p:nvSpPr>
        <p:spPr/>
        <p:txBody>
          <a:bodyPr/>
          <a:lstStyle/>
          <a:p>
            <a:r>
              <a:rPr lang="en-US" b="1" dirty="0"/>
              <a:t>DNS queries and IP addresses contacted:</a:t>
            </a:r>
          </a:p>
        </p:txBody>
      </p:sp>
      <p:sp>
        <p:nvSpPr>
          <p:cNvPr id="4" name="Content Placeholder 3">
            <a:extLst>
              <a:ext uri="{FF2B5EF4-FFF2-40B4-BE49-F238E27FC236}">
                <a16:creationId xmlns:a16="http://schemas.microsoft.com/office/drawing/2014/main" id="{A93BAFD8-648A-40CD-8AF7-A944CDBC5351}"/>
              </a:ext>
            </a:extLst>
          </p:cNvPr>
          <p:cNvSpPr>
            <a:spLocks noGrp="1"/>
          </p:cNvSpPr>
          <p:nvPr>
            <p:ph sz="half" idx="1"/>
          </p:nvPr>
        </p:nvSpPr>
        <p:spPr/>
        <p:txBody>
          <a:bodyPr/>
          <a:lstStyle/>
          <a:p>
            <a:pPr marL="0" indent="0">
              <a:buNone/>
            </a:pPr>
            <a:endParaRPr lang="en-US" dirty="0"/>
          </a:p>
          <a:p>
            <a:pPr marL="0" indent="0">
              <a:buNone/>
            </a:pPr>
            <a:endParaRPr lang="en-US" dirty="0"/>
          </a:p>
        </p:txBody>
      </p:sp>
      <p:sp>
        <p:nvSpPr>
          <p:cNvPr id="5" name="Content Placeholder 4">
            <a:extLst>
              <a:ext uri="{FF2B5EF4-FFF2-40B4-BE49-F238E27FC236}">
                <a16:creationId xmlns:a16="http://schemas.microsoft.com/office/drawing/2014/main" id="{F4083F29-2644-4B8F-A856-9C0609616DBC}"/>
              </a:ext>
            </a:extLst>
          </p:cNvPr>
          <p:cNvSpPr>
            <a:spLocks noGrp="1"/>
          </p:cNvSpPr>
          <p:nvPr>
            <p:ph sz="half" idx="2"/>
          </p:nvPr>
        </p:nvSpPr>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4D1ECCA5-08C7-499E-8160-69150C5254E5}"/>
              </a:ext>
            </a:extLst>
          </p:cNvPr>
          <p:cNvPicPr>
            <a:picLocks noChangeAspect="1"/>
          </p:cNvPicPr>
          <p:nvPr/>
        </p:nvPicPr>
        <p:blipFill>
          <a:blip r:embed="rId2"/>
          <a:stretch>
            <a:fillRect/>
          </a:stretch>
        </p:blipFill>
        <p:spPr>
          <a:xfrm>
            <a:off x="1175421" y="2113681"/>
            <a:ext cx="4501504" cy="4085065"/>
          </a:xfrm>
          <a:prstGeom prst="rect">
            <a:avLst/>
          </a:prstGeom>
        </p:spPr>
      </p:pic>
      <p:pic>
        <p:nvPicPr>
          <p:cNvPr id="7" name="Picture 6">
            <a:extLst>
              <a:ext uri="{FF2B5EF4-FFF2-40B4-BE49-F238E27FC236}">
                <a16:creationId xmlns:a16="http://schemas.microsoft.com/office/drawing/2014/main" id="{2279CA4B-D648-42AB-A7C7-65391B8E20E3}"/>
              </a:ext>
            </a:extLst>
          </p:cNvPr>
          <p:cNvPicPr>
            <a:picLocks noChangeAspect="1"/>
          </p:cNvPicPr>
          <p:nvPr/>
        </p:nvPicPr>
        <p:blipFill>
          <a:blip r:embed="rId3"/>
          <a:stretch>
            <a:fillRect/>
          </a:stretch>
        </p:blipFill>
        <p:spPr>
          <a:xfrm>
            <a:off x="6642670" y="2113681"/>
            <a:ext cx="4373909" cy="4085065"/>
          </a:xfrm>
          <a:prstGeom prst="rect">
            <a:avLst/>
          </a:prstGeom>
        </p:spPr>
      </p:pic>
    </p:spTree>
    <p:extLst>
      <p:ext uri="{BB962C8B-B14F-4D97-AF65-F5344CB8AC3E}">
        <p14:creationId xmlns:p14="http://schemas.microsoft.com/office/powerpoint/2010/main" val="35514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09ED-6787-4DF7-917A-474508F78080}"/>
              </a:ext>
            </a:extLst>
          </p:cNvPr>
          <p:cNvSpPr>
            <a:spLocks noGrp="1"/>
          </p:cNvSpPr>
          <p:nvPr>
            <p:ph type="title"/>
          </p:nvPr>
        </p:nvSpPr>
        <p:spPr/>
        <p:txBody>
          <a:bodyPr/>
          <a:lstStyle/>
          <a:p>
            <a:r>
              <a:rPr lang="en-US" b="1" dirty="0"/>
              <a:t>DNS queries and IP addresses contacted:</a:t>
            </a:r>
          </a:p>
        </p:txBody>
      </p:sp>
      <p:sp>
        <p:nvSpPr>
          <p:cNvPr id="3" name="Content Placeholder 2">
            <a:extLst>
              <a:ext uri="{FF2B5EF4-FFF2-40B4-BE49-F238E27FC236}">
                <a16:creationId xmlns:a16="http://schemas.microsoft.com/office/drawing/2014/main" id="{8A58381B-F904-480C-AF73-656EE81EF352}"/>
              </a:ext>
            </a:extLst>
          </p:cNvPr>
          <p:cNvSpPr>
            <a:spLocks noGrp="1"/>
          </p:cNvSpPr>
          <p:nvPr>
            <p:ph sz="half" idx="1"/>
          </p:nvPr>
        </p:nvSpPr>
        <p:spPr/>
        <p:txBody>
          <a:bodyPr/>
          <a:lstStyle/>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35283893-3E7C-40FC-AD52-E7590AD2D796}"/>
              </a:ext>
            </a:extLst>
          </p:cNvPr>
          <p:cNvSpPr>
            <a:spLocks noGrp="1"/>
          </p:cNvSpPr>
          <p:nvPr>
            <p:ph sz="half" idx="2"/>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5ABCE73-646F-45CF-9871-E1E0D9C3425D}"/>
              </a:ext>
            </a:extLst>
          </p:cNvPr>
          <p:cNvPicPr>
            <a:picLocks noChangeAspect="1"/>
          </p:cNvPicPr>
          <p:nvPr/>
        </p:nvPicPr>
        <p:blipFill>
          <a:blip r:embed="rId2"/>
          <a:stretch>
            <a:fillRect/>
          </a:stretch>
        </p:blipFill>
        <p:spPr>
          <a:xfrm>
            <a:off x="1270473" y="2108902"/>
            <a:ext cx="4384020" cy="3949568"/>
          </a:xfrm>
          <a:prstGeom prst="rect">
            <a:avLst/>
          </a:prstGeom>
        </p:spPr>
      </p:pic>
      <p:pic>
        <p:nvPicPr>
          <p:cNvPr id="6" name="Picture 5">
            <a:extLst>
              <a:ext uri="{FF2B5EF4-FFF2-40B4-BE49-F238E27FC236}">
                <a16:creationId xmlns:a16="http://schemas.microsoft.com/office/drawing/2014/main" id="{8AAB0440-CED8-4497-B53B-F09F3A30C415}"/>
              </a:ext>
            </a:extLst>
          </p:cNvPr>
          <p:cNvPicPr>
            <a:picLocks noChangeAspect="1"/>
          </p:cNvPicPr>
          <p:nvPr/>
        </p:nvPicPr>
        <p:blipFill>
          <a:blip r:embed="rId3"/>
          <a:stretch>
            <a:fillRect/>
          </a:stretch>
        </p:blipFill>
        <p:spPr>
          <a:xfrm>
            <a:off x="6537509" y="2108902"/>
            <a:ext cx="4438175" cy="3949568"/>
          </a:xfrm>
          <a:prstGeom prst="rect">
            <a:avLst/>
          </a:prstGeom>
        </p:spPr>
      </p:pic>
    </p:spTree>
    <p:extLst>
      <p:ext uri="{BB962C8B-B14F-4D97-AF65-F5344CB8AC3E}">
        <p14:creationId xmlns:p14="http://schemas.microsoft.com/office/powerpoint/2010/main" val="776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59C8-3087-47F8-BC80-3850C905EEC7}"/>
              </a:ext>
            </a:extLst>
          </p:cNvPr>
          <p:cNvSpPr>
            <a:spLocks noGrp="1"/>
          </p:cNvSpPr>
          <p:nvPr>
            <p:ph type="title"/>
          </p:nvPr>
        </p:nvSpPr>
        <p:spPr/>
        <p:txBody>
          <a:bodyPr/>
          <a:lstStyle/>
          <a:p>
            <a:r>
              <a:rPr lang="en-US" b="1" dirty="0"/>
              <a:t>DNS queries and IP addresses contacted:</a:t>
            </a:r>
          </a:p>
        </p:txBody>
      </p:sp>
      <p:sp>
        <p:nvSpPr>
          <p:cNvPr id="3" name="Content Placeholder 2">
            <a:extLst>
              <a:ext uri="{FF2B5EF4-FFF2-40B4-BE49-F238E27FC236}">
                <a16:creationId xmlns:a16="http://schemas.microsoft.com/office/drawing/2014/main" id="{A980500F-DED6-4759-B76A-B79F0F352D03}"/>
              </a:ext>
            </a:extLst>
          </p:cNvPr>
          <p:cNvSpPr>
            <a:spLocks noGrp="1"/>
          </p:cNvSpPr>
          <p:nvPr>
            <p:ph sz="half" idx="1"/>
          </p:nvPr>
        </p:nvSpPr>
        <p:spPr/>
        <p:txBody>
          <a:bodyPr/>
          <a:lstStyle/>
          <a:p>
            <a:pPr marL="0" indent="0">
              <a:buNone/>
            </a:pPr>
            <a:r>
              <a:rPr lang="en-US" dirty="0"/>
              <a:t> </a:t>
            </a:r>
          </a:p>
        </p:txBody>
      </p:sp>
      <p:sp>
        <p:nvSpPr>
          <p:cNvPr id="4" name="Content Placeholder 3">
            <a:extLst>
              <a:ext uri="{FF2B5EF4-FFF2-40B4-BE49-F238E27FC236}">
                <a16:creationId xmlns:a16="http://schemas.microsoft.com/office/drawing/2014/main" id="{F28A17B1-D640-4CE7-8E42-D647BFCB7725}"/>
              </a:ext>
            </a:extLst>
          </p:cNvPr>
          <p:cNvSpPr>
            <a:spLocks noGrp="1"/>
          </p:cNvSpPr>
          <p:nvPr>
            <p:ph sz="half" idx="2"/>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58D2094D-D649-4BF8-8D80-63AC76069232}"/>
              </a:ext>
            </a:extLst>
          </p:cNvPr>
          <p:cNvPicPr>
            <a:picLocks noChangeAspect="1"/>
          </p:cNvPicPr>
          <p:nvPr/>
        </p:nvPicPr>
        <p:blipFill>
          <a:blip r:embed="rId3"/>
          <a:stretch>
            <a:fillRect/>
          </a:stretch>
        </p:blipFill>
        <p:spPr>
          <a:xfrm>
            <a:off x="1307169" y="2153512"/>
            <a:ext cx="4257798" cy="3727939"/>
          </a:xfrm>
          <a:prstGeom prst="rect">
            <a:avLst/>
          </a:prstGeom>
        </p:spPr>
      </p:pic>
      <p:pic>
        <p:nvPicPr>
          <p:cNvPr id="6" name="Picture 5">
            <a:extLst>
              <a:ext uri="{FF2B5EF4-FFF2-40B4-BE49-F238E27FC236}">
                <a16:creationId xmlns:a16="http://schemas.microsoft.com/office/drawing/2014/main" id="{C4B01F27-28A7-40E0-9C27-EAC5ABCACA5C}"/>
              </a:ext>
            </a:extLst>
          </p:cNvPr>
          <p:cNvPicPr>
            <a:picLocks noChangeAspect="1"/>
          </p:cNvPicPr>
          <p:nvPr/>
        </p:nvPicPr>
        <p:blipFill>
          <a:blip r:embed="rId4"/>
          <a:stretch>
            <a:fillRect/>
          </a:stretch>
        </p:blipFill>
        <p:spPr>
          <a:xfrm>
            <a:off x="6729046" y="2153512"/>
            <a:ext cx="4280227" cy="3727939"/>
          </a:xfrm>
          <a:prstGeom prst="rect">
            <a:avLst/>
          </a:prstGeom>
        </p:spPr>
      </p:pic>
    </p:spTree>
    <p:extLst>
      <p:ext uri="{BB962C8B-B14F-4D97-AF65-F5344CB8AC3E}">
        <p14:creationId xmlns:p14="http://schemas.microsoft.com/office/powerpoint/2010/main" val="142109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D6ADE9-D054-4713-8CEC-0313A5ECBFD8}"/>
              </a:ext>
            </a:extLst>
          </p:cNvPr>
          <p:cNvSpPr>
            <a:spLocks noGrp="1"/>
          </p:cNvSpPr>
          <p:nvPr>
            <p:ph type="title"/>
          </p:nvPr>
        </p:nvSpPr>
        <p:spPr>
          <a:xfrm>
            <a:off x="1227299" y="490263"/>
            <a:ext cx="8947522" cy="1400530"/>
          </a:xfrm>
        </p:spPr>
        <p:txBody>
          <a:bodyPr/>
          <a:lstStyle/>
          <a:p>
            <a:r>
              <a:rPr lang="en-US" b="1" dirty="0"/>
              <a:t>Contents</a:t>
            </a:r>
          </a:p>
        </p:txBody>
      </p:sp>
      <p:sp>
        <p:nvSpPr>
          <p:cNvPr id="6" name="Content Placeholder 5">
            <a:extLst>
              <a:ext uri="{FF2B5EF4-FFF2-40B4-BE49-F238E27FC236}">
                <a16:creationId xmlns:a16="http://schemas.microsoft.com/office/drawing/2014/main" id="{2526F983-CF49-48B6-8CBE-84F0FC9633EF}"/>
              </a:ext>
            </a:extLst>
          </p:cNvPr>
          <p:cNvSpPr>
            <a:spLocks noGrp="1"/>
          </p:cNvSpPr>
          <p:nvPr>
            <p:ph idx="1"/>
          </p:nvPr>
        </p:nvSpPr>
        <p:spPr>
          <a:xfrm>
            <a:off x="1103312" y="1565329"/>
            <a:ext cx="8946541" cy="5571641"/>
          </a:xfrm>
        </p:spPr>
        <p:txBody>
          <a:bodyPr>
            <a:normAutofit/>
          </a:bodyPr>
          <a:lstStyle/>
          <a:p>
            <a:r>
              <a:rPr lang="en-US" dirty="0"/>
              <a:t>Reasons for vulnerability in home networks</a:t>
            </a:r>
          </a:p>
          <a:p>
            <a:r>
              <a:rPr lang="en-US" dirty="0"/>
              <a:t>Previous IoT vulnerability exploitations</a:t>
            </a:r>
          </a:p>
          <a:p>
            <a:r>
              <a:rPr lang="en-US" dirty="0"/>
              <a:t>Related Work</a:t>
            </a:r>
          </a:p>
          <a:p>
            <a:r>
              <a:rPr lang="en-US" dirty="0"/>
              <a:t>Proposed method</a:t>
            </a:r>
          </a:p>
          <a:p>
            <a:r>
              <a:rPr lang="en-US" dirty="0"/>
              <a:t>Investigating Traffic Patterns</a:t>
            </a:r>
          </a:p>
          <a:p>
            <a:r>
              <a:rPr lang="en-US" dirty="0"/>
              <a:t>Access Control Lists and Whitelists</a:t>
            </a:r>
          </a:p>
          <a:p>
            <a:r>
              <a:rPr lang="en-US" dirty="0"/>
              <a:t>IoT Testbed</a:t>
            </a:r>
          </a:p>
          <a:p>
            <a:r>
              <a:rPr lang="en-US" dirty="0"/>
              <a:t>Traffic Observations</a:t>
            </a:r>
          </a:p>
          <a:p>
            <a:r>
              <a:rPr lang="en-US" dirty="0"/>
              <a:t>Inference</a:t>
            </a:r>
          </a:p>
          <a:p>
            <a:r>
              <a:rPr lang="en-US" dirty="0"/>
              <a:t>Problems</a:t>
            </a:r>
          </a:p>
          <a:p>
            <a:r>
              <a:rPr lang="en-US" dirty="0"/>
              <a:t>Future Work</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07056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73DB-F603-4754-A250-F3EB124EABA2}"/>
              </a:ext>
            </a:extLst>
          </p:cNvPr>
          <p:cNvSpPr>
            <a:spLocks noGrp="1"/>
          </p:cNvSpPr>
          <p:nvPr>
            <p:ph type="title"/>
          </p:nvPr>
        </p:nvSpPr>
        <p:spPr/>
        <p:txBody>
          <a:bodyPr/>
          <a:lstStyle/>
          <a:p>
            <a:r>
              <a:rPr lang="en-US" b="1" dirty="0"/>
              <a:t>DNS queries and IP addresses contacted:</a:t>
            </a:r>
          </a:p>
        </p:txBody>
      </p:sp>
      <p:pic>
        <p:nvPicPr>
          <p:cNvPr id="5" name="Content Placeholder 4">
            <a:extLst>
              <a:ext uri="{FF2B5EF4-FFF2-40B4-BE49-F238E27FC236}">
                <a16:creationId xmlns:a16="http://schemas.microsoft.com/office/drawing/2014/main" id="{FE73FFF7-54C2-4FFE-959A-EE908DABC9F7}"/>
              </a:ext>
            </a:extLst>
          </p:cNvPr>
          <p:cNvPicPr>
            <a:picLocks noGrp="1" noChangeAspect="1"/>
          </p:cNvPicPr>
          <p:nvPr>
            <p:ph sz="half" idx="1"/>
          </p:nvPr>
        </p:nvPicPr>
        <p:blipFill>
          <a:blip r:embed="rId2"/>
          <a:stretch>
            <a:fillRect/>
          </a:stretch>
        </p:blipFill>
        <p:spPr>
          <a:xfrm>
            <a:off x="1098589" y="2056092"/>
            <a:ext cx="4544932" cy="4072731"/>
          </a:xfrm>
          <a:prstGeom prst="rect">
            <a:avLst/>
          </a:prstGeom>
        </p:spPr>
      </p:pic>
      <p:sp>
        <p:nvSpPr>
          <p:cNvPr id="4" name="Content Placeholder 3">
            <a:extLst>
              <a:ext uri="{FF2B5EF4-FFF2-40B4-BE49-F238E27FC236}">
                <a16:creationId xmlns:a16="http://schemas.microsoft.com/office/drawing/2014/main" id="{4D8F7825-EAAB-428D-A049-44E4855DE708}"/>
              </a:ext>
            </a:extLst>
          </p:cNvPr>
          <p:cNvSpPr>
            <a:spLocks noGrp="1"/>
          </p:cNvSpPr>
          <p:nvPr>
            <p:ph sz="half" idx="2"/>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04A0D919-673A-4FF0-84C0-A180E52993B4}"/>
              </a:ext>
            </a:extLst>
          </p:cNvPr>
          <p:cNvPicPr>
            <a:picLocks noChangeAspect="1"/>
          </p:cNvPicPr>
          <p:nvPr/>
        </p:nvPicPr>
        <p:blipFill>
          <a:blip r:embed="rId3"/>
          <a:stretch>
            <a:fillRect/>
          </a:stretch>
        </p:blipFill>
        <p:spPr>
          <a:xfrm>
            <a:off x="6096000" y="2066483"/>
            <a:ext cx="4491075" cy="4051948"/>
          </a:xfrm>
          <a:prstGeom prst="rect">
            <a:avLst/>
          </a:prstGeom>
        </p:spPr>
      </p:pic>
    </p:spTree>
    <p:extLst>
      <p:ext uri="{BB962C8B-B14F-4D97-AF65-F5344CB8AC3E}">
        <p14:creationId xmlns:p14="http://schemas.microsoft.com/office/powerpoint/2010/main" val="25552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294A-C2ED-4B65-8A81-F49DC6CA3EB9}"/>
              </a:ext>
            </a:extLst>
          </p:cNvPr>
          <p:cNvSpPr>
            <a:spLocks noGrp="1"/>
          </p:cNvSpPr>
          <p:nvPr>
            <p:ph type="title"/>
          </p:nvPr>
        </p:nvSpPr>
        <p:spPr>
          <a:xfrm>
            <a:off x="1018070" y="626573"/>
            <a:ext cx="9404723" cy="1400530"/>
          </a:xfrm>
        </p:spPr>
        <p:txBody>
          <a:bodyPr/>
          <a:lstStyle/>
          <a:p>
            <a:r>
              <a:rPr lang="en-US" b="1" dirty="0"/>
              <a:t>Inference from data</a:t>
            </a:r>
          </a:p>
        </p:txBody>
      </p:sp>
      <p:sp>
        <p:nvSpPr>
          <p:cNvPr id="3" name="Content Placeholder 2">
            <a:extLst>
              <a:ext uri="{FF2B5EF4-FFF2-40B4-BE49-F238E27FC236}">
                <a16:creationId xmlns:a16="http://schemas.microsoft.com/office/drawing/2014/main" id="{C148DAA4-7910-4409-A27E-3FD576DE7E88}"/>
              </a:ext>
            </a:extLst>
          </p:cNvPr>
          <p:cNvSpPr>
            <a:spLocks noGrp="1"/>
          </p:cNvSpPr>
          <p:nvPr>
            <p:ph idx="1"/>
          </p:nvPr>
        </p:nvSpPr>
        <p:spPr>
          <a:xfrm>
            <a:off x="838200" y="2027103"/>
            <a:ext cx="10515600" cy="4351338"/>
          </a:xfrm>
        </p:spPr>
        <p:txBody>
          <a:bodyPr>
            <a:normAutofit/>
          </a:bodyPr>
          <a:lstStyle/>
          <a:p>
            <a:r>
              <a:rPr lang="en-US" sz="2400" dirty="0"/>
              <a:t>After initialization, each device performed minimal new DNS queries indicating that the devices are making queries for the same domain names. This is in comparison to the 30 new domains per hour on a laptop or smartphone.</a:t>
            </a:r>
          </a:p>
          <a:p>
            <a:r>
              <a:rPr lang="en-US" sz="2400" dirty="0"/>
              <a:t>This supports hypothesis for building whitelist-based policies to account for common case traffic.</a:t>
            </a:r>
          </a:p>
        </p:txBody>
      </p:sp>
    </p:spTree>
    <p:extLst>
      <p:ext uri="{BB962C8B-B14F-4D97-AF65-F5344CB8AC3E}">
        <p14:creationId xmlns:p14="http://schemas.microsoft.com/office/powerpoint/2010/main" val="1887780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8D799-A620-43DB-A96E-29E10951AA8E}"/>
              </a:ext>
            </a:extLst>
          </p:cNvPr>
          <p:cNvSpPr>
            <a:spLocks noGrp="1"/>
          </p:cNvSpPr>
          <p:nvPr>
            <p:ph idx="1"/>
          </p:nvPr>
        </p:nvSpPr>
        <p:spPr>
          <a:xfrm>
            <a:off x="838200" y="1364566"/>
            <a:ext cx="10515600" cy="4812397"/>
          </a:xfrm>
        </p:spPr>
        <p:txBody>
          <a:bodyPr/>
          <a:lstStyle/>
          <a:p>
            <a:r>
              <a:rPr lang="en-US" sz="2400" dirty="0"/>
              <a:t>The devices contact a larger range of IP addresses than DNS names, since the IP address associated with a DNS name may change over time due to load balancing. Thus we can’t use simple IP or AS number matching.</a:t>
            </a:r>
          </a:p>
          <a:p>
            <a:endParaRPr lang="en-US" dirty="0"/>
          </a:p>
          <a:p>
            <a:pPr marL="0" indent="0">
              <a:buNone/>
            </a:pPr>
            <a:endParaRPr lang="en-US" dirty="0"/>
          </a:p>
        </p:txBody>
      </p:sp>
      <p:pic>
        <p:nvPicPr>
          <p:cNvPr id="5" name="Picture 4">
            <a:extLst>
              <a:ext uri="{FF2B5EF4-FFF2-40B4-BE49-F238E27FC236}">
                <a16:creationId xmlns:a16="http://schemas.microsoft.com/office/drawing/2014/main" id="{F3E4FE83-F62E-4B38-88B8-2658A8F5B4E3}"/>
              </a:ext>
            </a:extLst>
          </p:cNvPr>
          <p:cNvPicPr>
            <a:picLocks noChangeAspect="1"/>
          </p:cNvPicPr>
          <p:nvPr/>
        </p:nvPicPr>
        <p:blipFill>
          <a:blip r:embed="rId3"/>
          <a:stretch>
            <a:fillRect/>
          </a:stretch>
        </p:blipFill>
        <p:spPr>
          <a:xfrm>
            <a:off x="3841980" y="3258519"/>
            <a:ext cx="3886200" cy="2781300"/>
          </a:xfrm>
          <a:prstGeom prst="rect">
            <a:avLst/>
          </a:prstGeom>
        </p:spPr>
      </p:pic>
    </p:spTree>
    <p:extLst>
      <p:ext uri="{BB962C8B-B14F-4D97-AF65-F5344CB8AC3E}">
        <p14:creationId xmlns:p14="http://schemas.microsoft.com/office/powerpoint/2010/main" val="342000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335F3-CDCA-41AA-A370-7B74EFE94208}"/>
              </a:ext>
            </a:extLst>
          </p:cNvPr>
          <p:cNvSpPr>
            <a:spLocks noGrp="1"/>
          </p:cNvSpPr>
          <p:nvPr>
            <p:ph idx="1"/>
          </p:nvPr>
        </p:nvSpPr>
        <p:spPr/>
        <p:txBody>
          <a:bodyPr/>
          <a:lstStyle/>
          <a:p>
            <a:r>
              <a:rPr lang="en-US" sz="2400" dirty="0"/>
              <a:t>Echo and Chromecast contacted a number of new IP’s but they were localized to Amazon’s or Google’s networks.</a:t>
            </a:r>
          </a:p>
          <a:p>
            <a:r>
              <a:rPr lang="en-US" sz="2400" dirty="0"/>
              <a:t>The smart plug’s unique IP addresses come from queries to public NTP pools – wide array of IP ranges and subnets.</a:t>
            </a:r>
          </a:p>
          <a:p>
            <a:endParaRPr lang="en-US" dirty="0"/>
          </a:p>
        </p:txBody>
      </p:sp>
    </p:spTree>
    <p:extLst>
      <p:ext uri="{BB962C8B-B14F-4D97-AF65-F5344CB8AC3E}">
        <p14:creationId xmlns:p14="http://schemas.microsoft.com/office/powerpoint/2010/main" val="2194059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1B2616-71DE-4C60-BDFF-9992E9F18C56}"/>
              </a:ext>
            </a:extLst>
          </p:cNvPr>
          <p:cNvSpPr>
            <a:spLocks noGrp="1"/>
          </p:cNvSpPr>
          <p:nvPr>
            <p:ph type="title"/>
          </p:nvPr>
        </p:nvSpPr>
        <p:spPr>
          <a:xfrm>
            <a:off x="1111051" y="266700"/>
            <a:ext cx="3401064" cy="1447800"/>
          </a:xfrm>
        </p:spPr>
        <p:txBody>
          <a:bodyPr/>
          <a:lstStyle/>
          <a:p>
            <a:r>
              <a:rPr lang="en-US" sz="4200" b="1" dirty="0"/>
              <a:t>Problems:</a:t>
            </a:r>
          </a:p>
        </p:txBody>
      </p:sp>
      <p:sp>
        <p:nvSpPr>
          <p:cNvPr id="6" name="Content Placeholder 5">
            <a:extLst>
              <a:ext uri="{FF2B5EF4-FFF2-40B4-BE49-F238E27FC236}">
                <a16:creationId xmlns:a16="http://schemas.microsoft.com/office/drawing/2014/main" id="{81531212-AC08-491F-A74C-B2D3401265D3}"/>
              </a:ext>
            </a:extLst>
          </p:cNvPr>
          <p:cNvSpPr>
            <a:spLocks noGrp="1"/>
          </p:cNvSpPr>
          <p:nvPr>
            <p:ph idx="1"/>
          </p:nvPr>
        </p:nvSpPr>
        <p:spPr/>
        <p:txBody>
          <a:bodyPr>
            <a:normAutofit/>
          </a:bodyPr>
          <a:lstStyle/>
          <a:p>
            <a:pPr>
              <a:spcBef>
                <a:spcPts val="0"/>
              </a:spcBef>
            </a:pPr>
            <a:endParaRPr lang="en-US" dirty="0"/>
          </a:p>
          <a:p>
            <a:pPr marL="0" indent="0">
              <a:spcBef>
                <a:spcPts val="0"/>
              </a:spcBef>
              <a:buNone/>
            </a:pPr>
            <a:r>
              <a:rPr lang="en-US" dirty="0"/>
              <a:t>                                                                                               </a:t>
            </a:r>
          </a:p>
          <a:p>
            <a:pPr marL="0" indent="0">
              <a:buNone/>
            </a:pPr>
            <a:endParaRPr lang="en-US" dirty="0"/>
          </a:p>
        </p:txBody>
      </p:sp>
      <p:sp>
        <p:nvSpPr>
          <p:cNvPr id="2" name="Text Placeholder 1">
            <a:extLst>
              <a:ext uri="{FF2B5EF4-FFF2-40B4-BE49-F238E27FC236}">
                <a16:creationId xmlns:a16="http://schemas.microsoft.com/office/drawing/2014/main" id="{A08D1CB4-4E5D-498B-A3B1-B4B1486724B7}"/>
              </a:ext>
            </a:extLst>
          </p:cNvPr>
          <p:cNvSpPr>
            <a:spLocks noGrp="1"/>
          </p:cNvSpPr>
          <p:nvPr>
            <p:ph type="body" sz="half" idx="2"/>
          </p:nvPr>
        </p:nvSpPr>
        <p:spPr>
          <a:xfrm>
            <a:off x="1111051" y="2419587"/>
            <a:ext cx="4421844" cy="4438413"/>
          </a:xfrm>
        </p:spPr>
        <p:txBody>
          <a:bodyPr>
            <a:normAutofit/>
          </a:bodyPr>
          <a:lstStyle/>
          <a:p>
            <a:pPr>
              <a:spcBef>
                <a:spcPts val="0"/>
              </a:spcBef>
            </a:pPr>
            <a:r>
              <a:rPr lang="en-US" sz="2400" dirty="0"/>
              <a:t>These devices are loading content from entities other than their main cloud provider, which creates additional challenges for building policies</a:t>
            </a:r>
            <a:r>
              <a:rPr lang="en-US" sz="2600" dirty="0"/>
              <a:t>.</a:t>
            </a:r>
          </a:p>
          <a:p>
            <a:pPr>
              <a:spcBef>
                <a:spcPts val="0"/>
              </a:spcBef>
            </a:pPr>
            <a:r>
              <a:rPr lang="en-US" sz="3800" dirty="0"/>
              <a:t>                                                                   </a:t>
            </a:r>
          </a:p>
          <a:p>
            <a:endParaRPr lang="en-US" dirty="0"/>
          </a:p>
        </p:txBody>
      </p:sp>
      <p:pic>
        <p:nvPicPr>
          <p:cNvPr id="7" name="Picture 6">
            <a:extLst>
              <a:ext uri="{FF2B5EF4-FFF2-40B4-BE49-F238E27FC236}">
                <a16:creationId xmlns:a16="http://schemas.microsoft.com/office/drawing/2014/main" id="{E84B3D4C-F559-479E-BCC9-3C0DCBD8A284}"/>
              </a:ext>
            </a:extLst>
          </p:cNvPr>
          <p:cNvPicPr>
            <a:picLocks noChangeAspect="1"/>
          </p:cNvPicPr>
          <p:nvPr/>
        </p:nvPicPr>
        <p:blipFill>
          <a:blip r:embed="rId3"/>
          <a:stretch>
            <a:fillRect/>
          </a:stretch>
        </p:blipFill>
        <p:spPr>
          <a:xfrm>
            <a:off x="6360098" y="2400860"/>
            <a:ext cx="5160308" cy="3429000"/>
          </a:xfrm>
          <a:prstGeom prst="rect">
            <a:avLst/>
          </a:prstGeom>
        </p:spPr>
      </p:pic>
    </p:spTree>
    <p:extLst>
      <p:ext uri="{BB962C8B-B14F-4D97-AF65-F5344CB8AC3E}">
        <p14:creationId xmlns:p14="http://schemas.microsoft.com/office/powerpoint/2010/main" val="99041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EF8C-20A0-43FA-81B0-1FC4FC79C3EB}"/>
              </a:ext>
            </a:extLst>
          </p:cNvPr>
          <p:cNvSpPr>
            <a:spLocks noGrp="1"/>
          </p:cNvSpPr>
          <p:nvPr>
            <p:ph type="title"/>
          </p:nvPr>
        </p:nvSpPr>
        <p:spPr/>
        <p:txBody>
          <a:bodyPr/>
          <a:lstStyle/>
          <a:p>
            <a:r>
              <a:rPr lang="en-US" b="1" dirty="0"/>
              <a:t>Future Work</a:t>
            </a:r>
          </a:p>
        </p:txBody>
      </p:sp>
      <p:sp>
        <p:nvSpPr>
          <p:cNvPr id="3" name="Content Placeholder 2">
            <a:extLst>
              <a:ext uri="{FF2B5EF4-FFF2-40B4-BE49-F238E27FC236}">
                <a16:creationId xmlns:a16="http://schemas.microsoft.com/office/drawing/2014/main" id="{0BC0B1C3-91D6-4C4F-AFFD-EEDA5CC99907}"/>
              </a:ext>
            </a:extLst>
          </p:cNvPr>
          <p:cNvSpPr>
            <a:spLocks noGrp="1"/>
          </p:cNvSpPr>
          <p:nvPr>
            <p:ph idx="1"/>
          </p:nvPr>
        </p:nvSpPr>
        <p:spPr>
          <a:xfrm>
            <a:off x="838200" y="2154263"/>
            <a:ext cx="10515600" cy="4022699"/>
          </a:xfrm>
        </p:spPr>
        <p:txBody>
          <a:bodyPr>
            <a:normAutofit fontScale="92500" lnSpcReduction="20000"/>
          </a:bodyPr>
          <a:lstStyle/>
          <a:p>
            <a:r>
              <a:rPr lang="en-US" sz="2400" dirty="0"/>
              <a:t>Dynamic device policies through SDN</a:t>
            </a:r>
          </a:p>
          <a:p>
            <a:r>
              <a:rPr lang="en-US" sz="2400" dirty="0"/>
              <a:t>Dynamic device policies through a capability based framework</a:t>
            </a:r>
          </a:p>
          <a:p>
            <a:r>
              <a:rPr lang="en-US" sz="2400" dirty="0"/>
              <a:t>Explicitly infecting devices with malware to compare traffic patterns in compromised devices.</a:t>
            </a:r>
          </a:p>
          <a:p>
            <a:r>
              <a:rPr lang="en-US" sz="2400" dirty="0"/>
              <a:t>Using DNS Sec</a:t>
            </a:r>
          </a:p>
          <a:p>
            <a:r>
              <a:rPr lang="en-US" sz="2400" dirty="0"/>
              <a:t>Local processing capabilities for privacy, efficiency and reducing latency.</a:t>
            </a:r>
          </a:p>
          <a:p>
            <a:r>
              <a:rPr lang="en-US" sz="2400" dirty="0"/>
              <a:t>Study of how we are installing the repositories for a specific device using the installation process.</a:t>
            </a:r>
          </a:p>
          <a:p>
            <a:r>
              <a:rPr lang="en-US" sz="2400" dirty="0"/>
              <a:t>Machine learning techniques for anomaly detection among home routers on the cloud.</a:t>
            </a:r>
          </a:p>
        </p:txBody>
      </p:sp>
    </p:spTree>
    <p:extLst>
      <p:ext uri="{BB962C8B-B14F-4D97-AF65-F5344CB8AC3E}">
        <p14:creationId xmlns:p14="http://schemas.microsoft.com/office/powerpoint/2010/main" val="217265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E5B0D4-232B-4119-9E66-8F9AEC154A3A}"/>
              </a:ext>
            </a:extLst>
          </p:cNvPr>
          <p:cNvSpPr>
            <a:spLocks noGrp="1"/>
          </p:cNvSpPr>
          <p:nvPr>
            <p:ph type="title"/>
          </p:nvPr>
        </p:nvSpPr>
        <p:spPr>
          <a:xfrm>
            <a:off x="960895" y="805023"/>
            <a:ext cx="9089939" cy="1400530"/>
          </a:xfrm>
        </p:spPr>
        <p:txBody>
          <a:bodyPr/>
          <a:lstStyle/>
          <a:p>
            <a:r>
              <a:rPr lang="en-US" b="1" dirty="0"/>
              <a:t>The IoT revolution</a:t>
            </a:r>
          </a:p>
        </p:txBody>
      </p:sp>
      <p:sp>
        <p:nvSpPr>
          <p:cNvPr id="6" name="Content Placeholder 5">
            <a:extLst>
              <a:ext uri="{FF2B5EF4-FFF2-40B4-BE49-F238E27FC236}">
                <a16:creationId xmlns:a16="http://schemas.microsoft.com/office/drawing/2014/main" id="{69578851-9DD3-4DCA-93A1-088280ACEA49}"/>
              </a:ext>
            </a:extLst>
          </p:cNvPr>
          <p:cNvSpPr>
            <a:spLocks noGrp="1"/>
          </p:cNvSpPr>
          <p:nvPr>
            <p:ph idx="1"/>
          </p:nvPr>
        </p:nvSpPr>
        <p:spPr>
          <a:xfrm>
            <a:off x="838199" y="2081567"/>
            <a:ext cx="10952747" cy="4351338"/>
          </a:xfrm>
        </p:spPr>
        <p:txBody>
          <a:bodyPr>
            <a:normAutofit/>
          </a:bodyPr>
          <a:lstStyle/>
          <a:p>
            <a:pPr marL="0" indent="0">
              <a:buNone/>
            </a:pPr>
            <a:r>
              <a:rPr lang="en-US" dirty="0"/>
              <a:t>IoT has changed the way people work, live, travel and entertain themselves. </a:t>
            </a:r>
          </a:p>
          <a:p>
            <a:pPr marL="0" indent="0">
              <a:buNone/>
            </a:pPr>
            <a:endParaRPr lang="en-US" dirty="0"/>
          </a:p>
          <a:p>
            <a:r>
              <a:rPr lang="en-US" dirty="0"/>
              <a:t>Ubiquitous connectivity</a:t>
            </a:r>
          </a:p>
          <a:p>
            <a:r>
              <a:rPr lang="en-US" dirty="0"/>
              <a:t>Cheap, small and powerful devices</a:t>
            </a:r>
          </a:p>
          <a:p>
            <a:r>
              <a:rPr lang="en-US" dirty="0"/>
              <a:t>Practically unlimited storage and processing power of the cloud</a:t>
            </a:r>
          </a:p>
          <a:p>
            <a:endParaRPr lang="en-US" dirty="0"/>
          </a:p>
          <a:p>
            <a:pPr marL="0" indent="0">
              <a:buNone/>
            </a:pPr>
            <a:r>
              <a:rPr lang="en-US" dirty="0"/>
              <a:t>Fitness trackers, Thermostats, IP cameras, smart bulbs, smart watches etc.</a:t>
            </a:r>
          </a:p>
        </p:txBody>
      </p:sp>
    </p:spTree>
    <p:extLst>
      <p:ext uri="{BB962C8B-B14F-4D97-AF65-F5344CB8AC3E}">
        <p14:creationId xmlns:p14="http://schemas.microsoft.com/office/powerpoint/2010/main" val="32950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7074BA-1635-4AF3-894C-D8F2FD4077C0}"/>
              </a:ext>
            </a:extLst>
          </p:cNvPr>
          <p:cNvSpPr>
            <a:spLocks noGrp="1"/>
          </p:cNvSpPr>
          <p:nvPr>
            <p:ph type="title"/>
          </p:nvPr>
        </p:nvSpPr>
        <p:spPr>
          <a:xfrm>
            <a:off x="838200" y="820521"/>
            <a:ext cx="10940512" cy="1198319"/>
          </a:xfrm>
        </p:spPr>
        <p:txBody>
          <a:bodyPr>
            <a:normAutofit fontScale="90000"/>
          </a:bodyPr>
          <a:lstStyle/>
          <a:p>
            <a:r>
              <a:rPr lang="en-US" sz="4400" b="1" dirty="0"/>
              <a:t>Why are home networks vulnerable?</a:t>
            </a:r>
            <a:br>
              <a:rPr lang="en-US" dirty="0"/>
            </a:br>
            <a:endParaRPr lang="en-US" dirty="0"/>
          </a:p>
        </p:txBody>
      </p:sp>
      <p:sp>
        <p:nvSpPr>
          <p:cNvPr id="6" name="Content Placeholder 5">
            <a:extLst>
              <a:ext uri="{FF2B5EF4-FFF2-40B4-BE49-F238E27FC236}">
                <a16:creationId xmlns:a16="http://schemas.microsoft.com/office/drawing/2014/main" id="{65ACCA19-6299-4334-977A-88638BB76358}"/>
              </a:ext>
            </a:extLst>
          </p:cNvPr>
          <p:cNvSpPr>
            <a:spLocks noGrp="1"/>
          </p:cNvSpPr>
          <p:nvPr>
            <p:ph idx="1"/>
          </p:nvPr>
        </p:nvSpPr>
        <p:spPr>
          <a:xfrm>
            <a:off x="838200" y="2681207"/>
            <a:ext cx="10515600" cy="4007200"/>
          </a:xfrm>
        </p:spPr>
        <p:txBody>
          <a:bodyPr>
            <a:normAutofit/>
          </a:bodyPr>
          <a:lstStyle/>
          <a:p>
            <a:r>
              <a:rPr lang="en-US" sz="2400" dirty="0"/>
              <a:t>Large variety of devices</a:t>
            </a:r>
          </a:p>
          <a:p>
            <a:r>
              <a:rPr lang="en-US" sz="2400" dirty="0"/>
              <a:t>Have no network administrator</a:t>
            </a:r>
          </a:p>
          <a:p>
            <a:r>
              <a:rPr lang="en-US" sz="2400" dirty="0"/>
              <a:t>Little feedback of their activities to users</a:t>
            </a:r>
          </a:p>
          <a:p>
            <a:r>
              <a:rPr lang="en-US" sz="2400" dirty="0"/>
              <a:t>Cannot run extra software to provide robust security or to detect attacks </a:t>
            </a:r>
          </a:p>
          <a:p>
            <a:r>
              <a:rPr lang="en-US" sz="2400" dirty="0"/>
              <a:t>Unpatched devices</a:t>
            </a:r>
          </a:p>
        </p:txBody>
      </p:sp>
    </p:spTree>
    <p:extLst>
      <p:ext uri="{BB962C8B-B14F-4D97-AF65-F5344CB8AC3E}">
        <p14:creationId xmlns:p14="http://schemas.microsoft.com/office/powerpoint/2010/main" val="39640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F8CE-7ED3-4021-B1FF-FBC617C6D789}"/>
              </a:ext>
            </a:extLst>
          </p:cNvPr>
          <p:cNvSpPr>
            <a:spLocks noGrp="1"/>
          </p:cNvSpPr>
          <p:nvPr>
            <p:ph type="title"/>
          </p:nvPr>
        </p:nvSpPr>
        <p:spPr>
          <a:xfrm>
            <a:off x="914400" y="1010652"/>
            <a:ext cx="9315774" cy="842211"/>
          </a:xfrm>
        </p:spPr>
        <p:txBody>
          <a:bodyPr>
            <a:normAutofit fontScale="90000"/>
          </a:bodyPr>
          <a:lstStyle/>
          <a:p>
            <a:r>
              <a:rPr lang="en-US" sz="4400" b="1" dirty="0"/>
              <a:t>Previous IoT vulnerability exploitations</a:t>
            </a:r>
          </a:p>
        </p:txBody>
      </p:sp>
      <p:pic>
        <p:nvPicPr>
          <p:cNvPr id="8" name="Content Placeholder 7">
            <a:extLst>
              <a:ext uri="{FF2B5EF4-FFF2-40B4-BE49-F238E27FC236}">
                <a16:creationId xmlns:a16="http://schemas.microsoft.com/office/drawing/2014/main" id="{42551C6C-C474-437C-8DFC-6D3F0AF06BF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5683348" y="2254269"/>
            <a:ext cx="4108309" cy="2736663"/>
          </a:xfrm>
        </p:spPr>
      </p:pic>
      <p:sp>
        <p:nvSpPr>
          <p:cNvPr id="6" name="Text Placeholder 5">
            <a:extLst>
              <a:ext uri="{FF2B5EF4-FFF2-40B4-BE49-F238E27FC236}">
                <a16:creationId xmlns:a16="http://schemas.microsoft.com/office/drawing/2014/main" id="{08BDD1BE-C1A3-4121-BEF3-D5708E69D314}"/>
              </a:ext>
            </a:extLst>
          </p:cNvPr>
          <p:cNvSpPr>
            <a:spLocks noGrp="1"/>
          </p:cNvSpPr>
          <p:nvPr>
            <p:ph type="body" sz="half" idx="2"/>
          </p:nvPr>
        </p:nvSpPr>
        <p:spPr>
          <a:xfrm>
            <a:off x="914400" y="1852863"/>
            <a:ext cx="4768948" cy="4646411"/>
          </a:xfrm>
        </p:spPr>
        <p:txBody>
          <a:bodyPr>
            <a:normAutofit/>
          </a:bodyPr>
          <a:lstStyle/>
          <a:p>
            <a:r>
              <a:rPr lang="en-US" sz="2400" dirty="0"/>
              <a:t>     </a:t>
            </a:r>
            <a:r>
              <a:rPr lang="en-US" sz="2800" dirty="0"/>
              <a:t> </a:t>
            </a:r>
          </a:p>
          <a:p>
            <a:endParaRPr lang="en-US" sz="2800" b="1" dirty="0"/>
          </a:p>
          <a:p>
            <a:r>
              <a:rPr lang="en-US" sz="2800" b="1" dirty="0"/>
              <a:t>Baby camera search engine</a:t>
            </a:r>
          </a:p>
          <a:p>
            <a:endParaRPr lang="en-US" sz="2800" b="1" dirty="0"/>
          </a:p>
          <a:p>
            <a:r>
              <a:rPr lang="en-US" sz="2400" dirty="0"/>
              <a:t>Uses Shodan – ‘scariest search engine’, to easily browse for vulnerable webcams over the Internet. </a:t>
            </a:r>
          </a:p>
          <a:p>
            <a:pPr lvl="1"/>
            <a:endParaRPr lang="en-US" sz="2400" dirty="0"/>
          </a:p>
          <a:p>
            <a:endParaRPr lang="en-US" dirty="0"/>
          </a:p>
        </p:txBody>
      </p:sp>
      <p:pic>
        <p:nvPicPr>
          <p:cNvPr id="10" name="Picture 9">
            <a:extLst>
              <a:ext uri="{FF2B5EF4-FFF2-40B4-BE49-F238E27FC236}">
                <a16:creationId xmlns:a16="http://schemas.microsoft.com/office/drawing/2014/main" id="{2C7B919B-8B53-4AC3-9E51-F1ACD992438C}"/>
              </a:ext>
            </a:extLst>
          </p:cNvPr>
          <p:cNvPicPr>
            <a:picLocks noChangeAspect="1"/>
          </p:cNvPicPr>
          <p:nvPr/>
        </p:nvPicPr>
        <p:blipFill rotWithShape="1">
          <a:blip r:embed="rId4">
            <a:extLst>
              <a:ext uri="{28A0092B-C50C-407E-A947-70E740481C1C}">
                <a14:useLocalDpi xmlns:a14="http://schemas.microsoft.com/office/drawing/2010/main" val="0"/>
              </a:ext>
            </a:extLst>
          </a:blip>
          <a:srcRect l="17802" b="4796"/>
          <a:stretch/>
        </p:blipFill>
        <p:spPr>
          <a:xfrm>
            <a:off x="8804031" y="4559094"/>
            <a:ext cx="3296530" cy="2146724"/>
          </a:xfrm>
          <a:prstGeom prst="rect">
            <a:avLst/>
          </a:prstGeom>
        </p:spPr>
      </p:pic>
      <p:pic>
        <p:nvPicPr>
          <p:cNvPr id="12" name="Picture 11">
            <a:extLst>
              <a:ext uri="{FF2B5EF4-FFF2-40B4-BE49-F238E27FC236}">
                <a16:creationId xmlns:a16="http://schemas.microsoft.com/office/drawing/2014/main" id="{5564FBD1-2F22-4BCB-830F-45F0A04DF7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7891" y="1416182"/>
            <a:ext cx="2857500" cy="2152650"/>
          </a:xfrm>
          <a:prstGeom prst="rect">
            <a:avLst/>
          </a:prstGeom>
        </p:spPr>
      </p:pic>
    </p:spTree>
    <p:extLst>
      <p:ext uri="{BB962C8B-B14F-4D97-AF65-F5344CB8AC3E}">
        <p14:creationId xmlns:p14="http://schemas.microsoft.com/office/powerpoint/2010/main" val="243371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EB55FF-EC50-420D-A33C-5A39C0932D31}"/>
              </a:ext>
            </a:extLst>
          </p:cNvPr>
          <p:cNvSpPr>
            <a:spLocks noGrp="1"/>
          </p:cNvSpPr>
          <p:nvPr>
            <p:ph type="title"/>
          </p:nvPr>
        </p:nvSpPr>
        <p:spPr>
          <a:xfrm>
            <a:off x="839788" y="457200"/>
            <a:ext cx="3932237" cy="1259058"/>
          </a:xfrm>
        </p:spPr>
        <p:txBody>
          <a:bodyPr>
            <a:normAutofit/>
          </a:bodyPr>
          <a:lstStyle/>
          <a:p>
            <a:r>
              <a:rPr lang="en-US" sz="2800" b="1" dirty="0">
                <a:latin typeface="+mn-lt"/>
              </a:rPr>
              <a:t>Largest yet seen DDoS attack - </a:t>
            </a:r>
            <a:r>
              <a:rPr lang="en-US" sz="2800" b="1" dirty="0" err="1">
                <a:latin typeface="+mn-lt"/>
              </a:rPr>
              <a:t>Mirai</a:t>
            </a:r>
            <a:endParaRPr lang="en-US" sz="2800" b="1" dirty="0">
              <a:latin typeface="+mn-lt"/>
            </a:endParaRPr>
          </a:p>
        </p:txBody>
      </p:sp>
      <p:sp>
        <p:nvSpPr>
          <p:cNvPr id="7" name="Text Placeholder 6">
            <a:extLst>
              <a:ext uri="{FF2B5EF4-FFF2-40B4-BE49-F238E27FC236}">
                <a16:creationId xmlns:a16="http://schemas.microsoft.com/office/drawing/2014/main" id="{D5A4DAFD-B114-4532-96C2-05E244670AE6}"/>
              </a:ext>
            </a:extLst>
          </p:cNvPr>
          <p:cNvSpPr>
            <a:spLocks noGrp="1"/>
          </p:cNvSpPr>
          <p:nvPr>
            <p:ph type="body" sz="half" idx="2"/>
          </p:nvPr>
        </p:nvSpPr>
        <p:spPr>
          <a:xfrm>
            <a:off x="839788" y="2194560"/>
            <a:ext cx="3932237" cy="4082391"/>
          </a:xfrm>
        </p:spPr>
        <p:txBody>
          <a:bodyPr>
            <a:normAutofit lnSpcReduction="10000"/>
          </a:bodyPr>
          <a:lstStyle/>
          <a:p>
            <a:endParaRPr lang="en-US" dirty="0"/>
          </a:p>
          <a:p>
            <a:endParaRPr lang="en-US" dirty="0"/>
          </a:p>
          <a:p>
            <a:r>
              <a:rPr lang="en-US" sz="2400" dirty="0"/>
              <a:t>Enslaved IoT devices such as security cameras, routers, digital video recorders etc. into a botnet.</a:t>
            </a:r>
          </a:p>
          <a:p>
            <a:r>
              <a:rPr lang="en-US" sz="2400" dirty="0"/>
              <a:t>Attacked </a:t>
            </a:r>
            <a:r>
              <a:rPr lang="en-US" sz="2400" dirty="0" err="1"/>
              <a:t>Dyn</a:t>
            </a:r>
            <a:r>
              <a:rPr lang="en-US" sz="2400" dirty="0"/>
              <a:t> which is a large part of the DNS infrastructure of the Internet.</a:t>
            </a:r>
          </a:p>
        </p:txBody>
      </p:sp>
      <p:pic>
        <p:nvPicPr>
          <p:cNvPr id="1028" name="Picture 1">
            <a:extLst>
              <a:ext uri="{FF2B5EF4-FFF2-40B4-BE49-F238E27FC236}">
                <a16:creationId xmlns:a16="http://schemas.microsoft.com/office/drawing/2014/main" id="{D19656F0-BA5C-4A5E-8989-04488ABAA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68" t="-346" r="7211"/>
          <a:stretch>
            <a:fillRect/>
          </a:stretch>
        </p:blipFill>
        <p:spPr bwMode="auto">
          <a:xfrm>
            <a:off x="6461418" y="236880"/>
            <a:ext cx="4890794" cy="258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
            <a:extLst>
              <a:ext uri="{FF2B5EF4-FFF2-40B4-BE49-F238E27FC236}">
                <a16:creationId xmlns:a16="http://schemas.microsoft.com/office/drawing/2014/main" id="{A17581F8-F0AD-45AD-81A3-A310F9E89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3" r="4326" b="6163"/>
          <a:stretch>
            <a:fillRect/>
          </a:stretch>
        </p:blipFill>
        <p:spPr bwMode="auto">
          <a:xfrm>
            <a:off x="5791504" y="3045195"/>
            <a:ext cx="6241614" cy="357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82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BD0E20-E092-4BC7-98F5-87DA797717EA}"/>
              </a:ext>
            </a:extLst>
          </p:cNvPr>
          <p:cNvSpPr>
            <a:spLocks noGrp="1"/>
          </p:cNvSpPr>
          <p:nvPr>
            <p:ph type="body" sz="half" idx="2"/>
          </p:nvPr>
        </p:nvSpPr>
        <p:spPr>
          <a:xfrm>
            <a:off x="407963" y="987425"/>
            <a:ext cx="11437033" cy="5230495"/>
          </a:xfrm>
        </p:spPr>
        <p:txBody>
          <a:bodyPr>
            <a:normAutofit/>
          </a:bodyPr>
          <a:lstStyle/>
          <a:p>
            <a:r>
              <a:rPr lang="en-US" sz="2400" dirty="0"/>
              <a:t>Smart toys like Dino leaked information about their users or we can inject audio clips into the toy.</a:t>
            </a:r>
          </a:p>
          <a:p>
            <a:endParaRPr lang="en-US" sz="2400" dirty="0"/>
          </a:p>
          <a:p>
            <a:r>
              <a:rPr lang="en-US" sz="2400" dirty="0"/>
              <a:t>Proof of concept attack: a drone can control the smart lights of an entire building by passing by.</a:t>
            </a:r>
          </a:p>
          <a:p>
            <a:endParaRPr lang="en-US" sz="2400" dirty="0"/>
          </a:p>
          <a:p>
            <a:endParaRPr lang="en-US" sz="2400" dirty="0"/>
          </a:p>
        </p:txBody>
      </p:sp>
      <p:pic>
        <p:nvPicPr>
          <p:cNvPr id="6" name="Picture 5">
            <a:extLst>
              <a:ext uri="{FF2B5EF4-FFF2-40B4-BE49-F238E27FC236}">
                <a16:creationId xmlns:a16="http://schemas.microsoft.com/office/drawing/2014/main" id="{BA42D274-580D-44AB-A1E5-FCFAF2E3E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08" y="3525470"/>
            <a:ext cx="5596881" cy="2676769"/>
          </a:xfrm>
          <a:prstGeom prst="rect">
            <a:avLst/>
          </a:prstGeom>
        </p:spPr>
      </p:pic>
      <p:pic>
        <p:nvPicPr>
          <p:cNvPr id="8" name="Picture 7">
            <a:extLst>
              <a:ext uri="{FF2B5EF4-FFF2-40B4-BE49-F238E27FC236}">
                <a16:creationId xmlns:a16="http://schemas.microsoft.com/office/drawing/2014/main" id="{8D5D8518-9061-462E-9850-1C89319B2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934" y="2880211"/>
            <a:ext cx="2775428" cy="3988290"/>
          </a:xfrm>
          <a:prstGeom prst="rect">
            <a:avLst/>
          </a:prstGeom>
        </p:spPr>
      </p:pic>
    </p:spTree>
    <p:extLst>
      <p:ext uri="{BB962C8B-B14F-4D97-AF65-F5344CB8AC3E}">
        <p14:creationId xmlns:p14="http://schemas.microsoft.com/office/powerpoint/2010/main" val="309607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FC5D-83DD-40EC-AAA1-28BDE708CDCC}"/>
              </a:ext>
            </a:extLst>
          </p:cNvPr>
          <p:cNvSpPr>
            <a:spLocks noGrp="1"/>
          </p:cNvSpPr>
          <p:nvPr>
            <p:ph type="title"/>
          </p:nvPr>
        </p:nvSpPr>
        <p:spPr>
          <a:xfrm>
            <a:off x="838200" y="587909"/>
            <a:ext cx="9404723" cy="1400530"/>
          </a:xfrm>
        </p:spPr>
        <p:txBody>
          <a:bodyPr/>
          <a:lstStyle/>
          <a:p>
            <a:r>
              <a:rPr lang="en-US" b="1" dirty="0"/>
              <a:t>Related Work</a:t>
            </a:r>
          </a:p>
        </p:txBody>
      </p:sp>
      <p:sp>
        <p:nvSpPr>
          <p:cNvPr id="3" name="Content Placeholder 2">
            <a:extLst>
              <a:ext uri="{FF2B5EF4-FFF2-40B4-BE49-F238E27FC236}">
                <a16:creationId xmlns:a16="http://schemas.microsoft.com/office/drawing/2014/main" id="{B0EA32A2-E540-4EE6-96F4-49E262931B3C}"/>
              </a:ext>
            </a:extLst>
          </p:cNvPr>
          <p:cNvSpPr>
            <a:spLocks noGrp="1"/>
          </p:cNvSpPr>
          <p:nvPr>
            <p:ph idx="1"/>
          </p:nvPr>
        </p:nvSpPr>
        <p:spPr>
          <a:xfrm>
            <a:off x="838200" y="2109142"/>
            <a:ext cx="10925014" cy="4579403"/>
          </a:xfrm>
        </p:spPr>
        <p:txBody>
          <a:bodyPr>
            <a:normAutofit/>
          </a:bodyPr>
          <a:lstStyle/>
          <a:p>
            <a:r>
              <a:rPr lang="en-US" sz="2400" dirty="0"/>
              <a:t>Samsung SmartThings and Apple Home Kit</a:t>
            </a:r>
          </a:p>
          <a:p>
            <a:pPr lvl="1"/>
            <a:r>
              <a:rPr lang="en-US" dirty="0"/>
              <a:t>Framework to write custom applications.</a:t>
            </a:r>
          </a:p>
          <a:p>
            <a:pPr lvl="1"/>
            <a:r>
              <a:rPr lang="en-US" dirty="0"/>
              <a:t>Standards for transport security and access controls are pre-installed.</a:t>
            </a:r>
          </a:p>
          <a:p>
            <a:pPr lvl="1"/>
            <a:r>
              <a:rPr lang="en-US" dirty="0"/>
              <a:t>Problem: may have overprovisioning of permissions or device specific issues like protocol misuse or exposed debug interfaces.</a:t>
            </a:r>
          </a:p>
          <a:p>
            <a:pPr marL="457200" lvl="1" indent="0">
              <a:buNone/>
            </a:pPr>
            <a:endParaRPr lang="en-US" dirty="0"/>
          </a:p>
          <a:p>
            <a:r>
              <a:rPr lang="en-US" sz="2400" dirty="0"/>
              <a:t>SVELTE: Focuses on detecting routing attacks in sensor networks</a:t>
            </a:r>
          </a:p>
          <a:p>
            <a:r>
              <a:rPr lang="en-US" sz="2400" dirty="0"/>
              <a:t>IoT-IDM: Directs IoT traffic to an IDS using OpenFlow controllers.</a:t>
            </a:r>
          </a:p>
        </p:txBody>
      </p:sp>
    </p:spTree>
    <p:extLst>
      <p:ext uri="{BB962C8B-B14F-4D97-AF65-F5344CB8AC3E}">
        <p14:creationId xmlns:p14="http://schemas.microsoft.com/office/powerpoint/2010/main" val="141501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12F34D-2C00-4D8F-B813-CE5A071203E3}"/>
              </a:ext>
            </a:extLst>
          </p:cNvPr>
          <p:cNvSpPr>
            <a:spLocks noGrp="1"/>
          </p:cNvSpPr>
          <p:nvPr>
            <p:ph type="title"/>
          </p:nvPr>
        </p:nvSpPr>
        <p:spPr>
          <a:xfrm>
            <a:off x="838200" y="681038"/>
            <a:ext cx="10515600" cy="1325563"/>
          </a:xfrm>
        </p:spPr>
        <p:txBody>
          <a:bodyPr/>
          <a:lstStyle/>
          <a:p>
            <a:r>
              <a:rPr lang="en-US" b="1" dirty="0"/>
              <a:t>Proposed Method</a:t>
            </a:r>
          </a:p>
        </p:txBody>
      </p:sp>
      <p:sp>
        <p:nvSpPr>
          <p:cNvPr id="6" name="Content Placeholder 5">
            <a:extLst>
              <a:ext uri="{FF2B5EF4-FFF2-40B4-BE49-F238E27FC236}">
                <a16:creationId xmlns:a16="http://schemas.microsoft.com/office/drawing/2014/main" id="{6E78FFF6-099D-47CC-89AD-D0EBDDCD9DA3}"/>
              </a:ext>
            </a:extLst>
          </p:cNvPr>
          <p:cNvSpPr>
            <a:spLocks noGrp="1"/>
          </p:cNvSpPr>
          <p:nvPr>
            <p:ph idx="1"/>
          </p:nvPr>
        </p:nvSpPr>
        <p:spPr>
          <a:xfrm>
            <a:off x="838200" y="2448732"/>
            <a:ext cx="10515600" cy="3728230"/>
          </a:xfrm>
        </p:spPr>
        <p:txBody>
          <a:bodyPr>
            <a:normAutofit/>
          </a:bodyPr>
          <a:lstStyle/>
          <a:p>
            <a:r>
              <a:rPr lang="en-US" sz="2400" dirty="0"/>
              <a:t>Home routers - attractive point to observe the device’s interaction with the network as well as to deploy software to detect and potentially mitigate attacks.</a:t>
            </a:r>
          </a:p>
          <a:p>
            <a:r>
              <a:rPr lang="en-US" sz="2400" dirty="0"/>
              <a:t>New network layer architecture to protect vulnerable IoT devices.</a:t>
            </a:r>
          </a:p>
          <a:p>
            <a:r>
              <a:rPr lang="en-US" sz="2400" dirty="0"/>
              <a:t>Assuming that IoT traffic is predictable and thus may be feasible to filter using a policy based approach.</a:t>
            </a:r>
          </a:p>
        </p:txBody>
      </p:sp>
    </p:spTree>
    <p:extLst>
      <p:ext uri="{BB962C8B-B14F-4D97-AF65-F5344CB8AC3E}">
        <p14:creationId xmlns:p14="http://schemas.microsoft.com/office/powerpoint/2010/main" val="74167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2143</TotalTime>
  <Words>1413</Words>
  <Application>Microsoft Office PowerPoint</Application>
  <PresentationFormat>Widescreen</PresentationFormat>
  <Paragraphs>166</Paragraphs>
  <Slides>25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Ion</vt:lpstr>
      <vt:lpstr>Towards Usable Network Traffic Policies for IoT Devices in Consumer Networks</vt:lpstr>
      <vt:lpstr>Contents</vt:lpstr>
      <vt:lpstr>The IoT revolution</vt:lpstr>
      <vt:lpstr>Why are home networks vulnerable? </vt:lpstr>
      <vt:lpstr>Previous IoT vulnerability exploitations</vt:lpstr>
      <vt:lpstr>Largest yet seen DDoS attack - Mirai</vt:lpstr>
      <vt:lpstr>PowerPoint Presentation</vt:lpstr>
      <vt:lpstr>Related Work</vt:lpstr>
      <vt:lpstr>Proposed Method</vt:lpstr>
      <vt:lpstr>Investigating Traffic Patterns</vt:lpstr>
      <vt:lpstr>PowerPoint Presentation</vt:lpstr>
      <vt:lpstr>Access Control Lists</vt:lpstr>
      <vt:lpstr>Whitelist</vt:lpstr>
      <vt:lpstr>IoT Testbed</vt:lpstr>
      <vt:lpstr>PowerPoint Presentation</vt:lpstr>
      <vt:lpstr>Traffic Observations</vt:lpstr>
      <vt:lpstr>DNS queries and IP addresses contacted:</vt:lpstr>
      <vt:lpstr>DNS queries and IP addresses contacted:</vt:lpstr>
      <vt:lpstr>DNS queries and IP addresses contacted:</vt:lpstr>
      <vt:lpstr>DNS queries and IP addresses contacted:</vt:lpstr>
      <vt:lpstr>Inference from data</vt:lpstr>
      <vt:lpstr>PowerPoint Presentation</vt:lpstr>
      <vt:lpstr>PowerPoint Presentation</vt:lpstr>
      <vt:lpstr>Problems: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garudasuma@outlook.com</dc:creator>
  <cp:lastModifiedBy>garudasuma@outlook.com</cp:lastModifiedBy>
  <cp:revision>71</cp:revision>
  <dcterms:created xsi:type="dcterms:W3CDTF">2018-02-25T06:08:40Z</dcterms:created>
  <dcterms:modified xsi:type="dcterms:W3CDTF">2018-03-05T19:58:42Z</dcterms:modified>
</cp:coreProperties>
</file>