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92" r:id="rId4"/>
    <p:sldId id="261" r:id="rId5"/>
    <p:sldId id="26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71" r:id="rId25"/>
    <p:sldId id="266" r:id="rId26"/>
    <p:sldId id="267" r:id="rId27"/>
    <p:sldId id="265" r:id="rId28"/>
    <p:sldId id="264" r:id="rId29"/>
    <p:sldId id="268" r:id="rId30"/>
    <p:sldId id="269" r:id="rId31"/>
    <p:sldId id="263" r:id="rId32"/>
    <p:sldId id="293" r:id="rId33"/>
    <p:sldId id="273" r:id="rId34"/>
    <p:sldId id="272" r:id="rId3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141B"/>
    <a:srgbClr val="422C16"/>
    <a:srgbClr val="762D0C"/>
    <a:srgbClr val="240407"/>
    <a:srgbClr val="0C788E"/>
    <a:srgbClr val="025198"/>
    <a:srgbClr val="000099"/>
    <a:srgbClr val="1C1C1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0" autoAdjust="0"/>
    <p:restoredTop sz="94662" autoAdjust="0"/>
  </p:normalViewPr>
  <p:slideViewPr>
    <p:cSldViewPr>
      <p:cViewPr varScale="1">
        <p:scale>
          <a:sx n="68" d="100"/>
          <a:sy n="68" d="100"/>
        </p:scale>
        <p:origin x="1398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21D91-2023-464F-A337-FE37EE112283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 phldr="1"/>
      <dgm:spPr/>
    </dgm:pt>
    <dgm:pt modelId="{CB267EE4-DCD0-48E7-ABA1-C9F66B62685C}">
      <dgm:prSet phldrT="[Text]"/>
      <dgm:spPr/>
      <dgm:t>
        <a:bodyPr/>
        <a:lstStyle/>
        <a:p>
          <a:r>
            <a:rPr lang="en-US" dirty="0"/>
            <a:t>Unlabeled Data</a:t>
          </a:r>
        </a:p>
      </dgm:t>
    </dgm:pt>
    <dgm:pt modelId="{2484CB5D-2E5D-4DFA-AF26-BD99780F3587}" type="parTrans" cxnId="{F34B1DC2-7C3A-4333-A034-2CDCC6EB64F1}">
      <dgm:prSet/>
      <dgm:spPr/>
      <dgm:t>
        <a:bodyPr/>
        <a:lstStyle/>
        <a:p>
          <a:endParaRPr lang="en-US"/>
        </a:p>
      </dgm:t>
    </dgm:pt>
    <dgm:pt modelId="{29405B5F-531A-4881-9A49-409346917C7B}" type="sibTrans" cxnId="{F34B1DC2-7C3A-4333-A034-2CDCC6EB64F1}">
      <dgm:prSet/>
      <dgm:spPr/>
      <dgm:t>
        <a:bodyPr/>
        <a:lstStyle/>
        <a:p>
          <a:endParaRPr lang="en-US"/>
        </a:p>
      </dgm:t>
    </dgm:pt>
    <dgm:pt modelId="{190401FD-3481-4BA0-9DF9-BE0841D877C9}">
      <dgm:prSet phldrT="[Text]"/>
      <dgm:spPr/>
      <dgm:t>
        <a:bodyPr/>
        <a:lstStyle/>
        <a:p>
          <a:r>
            <a:rPr lang="en-US" dirty="0"/>
            <a:t>???</a:t>
          </a:r>
        </a:p>
      </dgm:t>
    </dgm:pt>
    <dgm:pt modelId="{6D652C3F-F408-44E3-8998-1225944B2E80}" type="parTrans" cxnId="{D84901A6-B60F-48ED-87BB-B607833D9F03}">
      <dgm:prSet/>
      <dgm:spPr/>
      <dgm:t>
        <a:bodyPr/>
        <a:lstStyle/>
        <a:p>
          <a:endParaRPr lang="en-US"/>
        </a:p>
      </dgm:t>
    </dgm:pt>
    <dgm:pt modelId="{A954DB7B-80CA-4CA5-877D-84D2F286C5B7}" type="sibTrans" cxnId="{D84901A6-B60F-48ED-87BB-B607833D9F03}">
      <dgm:prSet/>
      <dgm:spPr/>
      <dgm:t>
        <a:bodyPr/>
        <a:lstStyle/>
        <a:p>
          <a:endParaRPr lang="en-US"/>
        </a:p>
      </dgm:t>
    </dgm:pt>
    <dgm:pt modelId="{2D746994-F4D2-465C-9B91-19C70A2F1997}">
      <dgm:prSet phldrT="[Text]"/>
      <dgm:spPr>
        <a:solidFill>
          <a:srgbClr val="762D0C"/>
        </a:solidFill>
      </dgm:spPr>
      <dgm:t>
        <a:bodyPr/>
        <a:lstStyle/>
        <a:p>
          <a:r>
            <a:rPr lang="en-US" dirty="0"/>
            <a:t>Anomalous Points</a:t>
          </a:r>
        </a:p>
      </dgm:t>
    </dgm:pt>
    <dgm:pt modelId="{DCA5BF33-50BA-4B36-9E25-661A28682491}" type="parTrans" cxnId="{1D64FEB9-407D-4B81-B78D-D8AC5A9474C4}">
      <dgm:prSet/>
      <dgm:spPr/>
      <dgm:t>
        <a:bodyPr/>
        <a:lstStyle/>
        <a:p>
          <a:endParaRPr lang="en-US"/>
        </a:p>
      </dgm:t>
    </dgm:pt>
    <dgm:pt modelId="{DBFE4F1C-AED9-44E4-A17C-8C823FD26C1E}" type="sibTrans" cxnId="{1D64FEB9-407D-4B81-B78D-D8AC5A9474C4}">
      <dgm:prSet/>
      <dgm:spPr/>
      <dgm:t>
        <a:bodyPr/>
        <a:lstStyle/>
        <a:p>
          <a:endParaRPr lang="en-US"/>
        </a:p>
      </dgm:t>
    </dgm:pt>
    <dgm:pt modelId="{99AD3757-B424-4813-A8D6-719F11EE5AEF}" type="pres">
      <dgm:prSet presAssocID="{73D21D91-2023-464F-A337-FE37EE112283}" presName="Name0" presStyleCnt="0">
        <dgm:presLayoutVars>
          <dgm:dir/>
          <dgm:resizeHandles val="exact"/>
        </dgm:presLayoutVars>
      </dgm:prSet>
      <dgm:spPr/>
    </dgm:pt>
    <dgm:pt modelId="{BAA550BF-8047-46D5-8E62-EDBF21751B74}" type="pres">
      <dgm:prSet presAssocID="{CB267EE4-DCD0-48E7-ABA1-C9F66B62685C}" presName="node" presStyleLbl="node1" presStyleIdx="0" presStyleCnt="3">
        <dgm:presLayoutVars>
          <dgm:bulletEnabled val="1"/>
        </dgm:presLayoutVars>
      </dgm:prSet>
      <dgm:spPr/>
    </dgm:pt>
    <dgm:pt modelId="{038D7728-1A79-4B87-A3AD-28421BEEE056}" type="pres">
      <dgm:prSet presAssocID="{29405B5F-531A-4881-9A49-409346917C7B}" presName="sibTrans" presStyleLbl="sibTrans2D1" presStyleIdx="0" presStyleCnt="2"/>
      <dgm:spPr/>
    </dgm:pt>
    <dgm:pt modelId="{19D7AF2D-02E5-469E-A364-EFA07031D778}" type="pres">
      <dgm:prSet presAssocID="{29405B5F-531A-4881-9A49-409346917C7B}" presName="connectorText" presStyleLbl="sibTrans2D1" presStyleIdx="0" presStyleCnt="2"/>
      <dgm:spPr/>
    </dgm:pt>
    <dgm:pt modelId="{D944CED5-7C32-4F30-913F-C9387B0B1B09}" type="pres">
      <dgm:prSet presAssocID="{190401FD-3481-4BA0-9DF9-BE0841D877C9}" presName="node" presStyleLbl="node1" presStyleIdx="1" presStyleCnt="3">
        <dgm:presLayoutVars>
          <dgm:bulletEnabled val="1"/>
        </dgm:presLayoutVars>
      </dgm:prSet>
      <dgm:spPr/>
    </dgm:pt>
    <dgm:pt modelId="{8AE530AD-DA0A-4CDF-9CB8-5319D0B2514A}" type="pres">
      <dgm:prSet presAssocID="{A954DB7B-80CA-4CA5-877D-84D2F286C5B7}" presName="sibTrans" presStyleLbl="sibTrans2D1" presStyleIdx="1" presStyleCnt="2"/>
      <dgm:spPr/>
    </dgm:pt>
    <dgm:pt modelId="{B1C242C0-FC5A-43D1-81A5-6B60A5BD93BA}" type="pres">
      <dgm:prSet presAssocID="{A954DB7B-80CA-4CA5-877D-84D2F286C5B7}" presName="connectorText" presStyleLbl="sibTrans2D1" presStyleIdx="1" presStyleCnt="2"/>
      <dgm:spPr/>
    </dgm:pt>
    <dgm:pt modelId="{988FF710-133E-426B-AA21-0A20BF160AF5}" type="pres">
      <dgm:prSet presAssocID="{2D746994-F4D2-465C-9B91-19C70A2F1997}" presName="node" presStyleLbl="node1" presStyleIdx="2" presStyleCnt="3">
        <dgm:presLayoutVars>
          <dgm:bulletEnabled val="1"/>
        </dgm:presLayoutVars>
      </dgm:prSet>
      <dgm:spPr/>
    </dgm:pt>
  </dgm:ptLst>
  <dgm:cxnLst>
    <dgm:cxn modelId="{6188D209-478E-4E32-9A57-D030B2EE8828}" type="presOf" srcId="{A954DB7B-80CA-4CA5-877D-84D2F286C5B7}" destId="{8AE530AD-DA0A-4CDF-9CB8-5319D0B2514A}" srcOrd="0" destOrd="0" presId="urn:microsoft.com/office/officeart/2005/8/layout/process1"/>
    <dgm:cxn modelId="{FB0AB523-8113-4BD0-9989-6584D1E00D84}" type="presOf" srcId="{73D21D91-2023-464F-A337-FE37EE112283}" destId="{99AD3757-B424-4813-A8D6-719F11EE5AEF}" srcOrd="0" destOrd="0" presId="urn:microsoft.com/office/officeart/2005/8/layout/process1"/>
    <dgm:cxn modelId="{C3FAA965-01DF-41F9-B6D2-26B016477CC2}" type="presOf" srcId="{190401FD-3481-4BA0-9DF9-BE0841D877C9}" destId="{D944CED5-7C32-4F30-913F-C9387B0B1B09}" srcOrd="0" destOrd="0" presId="urn:microsoft.com/office/officeart/2005/8/layout/process1"/>
    <dgm:cxn modelId="{D9E58151-15CE-4107-AFCB-1BA08235EE88}" type="presOf" srcId="{29405B5F-531A-4881-9A49-409346917C7B}" destId="{19D7AF2D-02E5-469E-A364-EFA07031D778}" srcOrd="1" destOrd="0" presId="urn:microsoft.com/office/officeart/2005/8/layout/process1"/>
    <dgm:cxn modelId="{2A34C495-2B1E-4B87-89A0-ACE07F534FC8}" type="presOf" srcId="{A954DB7B-80CA-4CA5-877D-84D2F286C5B7}" destId="{B1C242C0-FC5A-43D1-81A5-6B60A5BD93BA}" srcOrd="1" destOrd="0" presId="urn:microsoft.com/office/officeart/2005/8/layout/process1"/>
    <dgm:cxn modelId="{D84901A6-B60F-48ED-87BB-B607833D9F03}" srcId="{73D21D91-2023-464F-A337-FE37EE112283}" destId="{190401FD-3481-4BA0-9DF9-BE0841D877C9}" srcOrd="1" destOrd="0" parTransId="{6D652C3F-F408-44E3-8998-1225944B2E80}" sibTransId="{A954DB7B-80CA-4CA5-877D-84D2F286C5B7}"/>
    <dgm:cxn modelId="{1D64FEB9-407D-4B81-B78D-D8AC5A9474C4}" srcId="{73D21D91-2023-464F-A337-FE37EE112283}" destId="{2D746994-F4D2-465C-9B91-19C70A2F1997}" srcOrd="2" destOrd="0" parTransId="{DCA5BF33-50BA-4B36-9E25-661A28682491}" sibTransId="{DBFE4F1C-AED9-44E4-A17C-8C823FD26C1E}"/>
    <dgm:cxn modelId="{F34B1DC2-7C3A-4333-A034-2CDCC6EB64F1}" srcId="{73D21D91-2023-464F-A337-FE37EE112283}" destId="{CB267EE4-DCD0-48E7-ABA1-C9F66B62685C}" srcOrd="0" destOrd="0" parTransId="{2484CB5D-2E5D-4DFA-AF26-BD99780F3587}" sibTransId="{29405B5F-531A-4881-9A49-409346917C7B}"/>
    <dgm:cxn modelId="{F5E17ED9-32E6-4C6E-AC6B-B8AA0FE2BE12}" type="presOf" srcId="{2D746994-F4D2-465C-9B91-19C70A2F1997}" destId="{988FF710-133E-426B-AA21-0A20BF160AF5}" srcOrd="0" destOrd="0" presId="urn:microsoft.com/office/officeart/2005/8/layout/process1"/>
    <dgm:cxn modelId="{B41E72E0-2879-4528-B846-BA49FC9FE478}" type="presOf" srcId="{29405B5F-531A-4881-9A49-409346917C7B}" destId="{038D7728-1A79-4B87-A3AD-28421BEEE056}" srcOrd="0" destOrd="0" presId="urn:microsoft.com/office/officeart/2005/8/layout/process1"/>
    <dgm:cxn modelId="{389776F2-2674-4CFE-8013-35B5604C02F0}" type="presOf" srcId="{CB267EE4-DCD0-48E7-ABA1-C9F66B62685C}" destId="{BAA550BF-8047-46D5-8E62-EDBF21751B74}" srcOrd="0" destOrd="0" presId="urn:microsoft.com/office/officeart/2005/8/layout/process1"/>
    <dgm:cxn modelId="{262702B5-9B90-4C89-B279-8794DDAF0AAE}" type="presParOf" srcId="{99AD3757-B424-4813-A8D6-719F11EE5AEF}" destId="{BAA550BF-8047-46D5-8E62-EDBF21751B74}" srcOrd="0" destOrd="0" presId="urn:microsoft.com/office/officeart/2005/8/layout/process1"/>
    <dgm:cxn modelId="{7751EC2A-E8CF-4C27-8036-A9EDE94230D4}" type="presParOf" srcId="{99AD3757-B424-4813-A8D6-719F11EE5AEF}" destId="{038D7728-1A79-4B87-A3AD-28421BEEE056}" srcOrd="1" destOrd="0" presId="urn:microsoft.com/office/officeart/2005/8/layout/process1"/>
    <dgm:cxn modelId="{9FA92CE1-6404-410A-8B5F-0F33FAB45A2F}" type="presParOf" srcId="{038D7728-1A79-4B87-A3AD-28421BEEE056}" destId="{19D7AF2D-02E5-469E-A364-EFA07031D778}" srcOrd="0" destOrd="0" presId="urn:microsoft.com/office/officeart/2005/8/layout/process1"/>
    <dgm:cxn modelId="{9B0DBAE3-CCFB-42F4-92C4-83F069384119}" type="presParOf" srcId="{99AD3757-B424-4813-A8D6-719F11EE5AEF}" destId="{D944CED5-7C32-4F30-913F-C9387B0B1B09}" srcOrd="2" destOrd="0" presId="urn:microsoft.com/office/officeart/2005/8/layout/process1"/>
    <dgm:cxn modelId="{34606653-5B08-4984-BD2C-F2899FC08534}" type="presParOf" srcId="{99AD3757-B424-4813-A8D6-719F11EE5AEF}" destId="{8AE530AD-DA0A-4CDF-9CB8-5319D0B2514A}" srcOrd="3" destOrd="0" presId="urn:microsoft.com/office/officeart/2005/8/layout/process1"/>
    <dgm:cxn modelId="{BFDDB40B-0204-4432-9B8F-BE4AEE13642F}" type="presParOf" srcId="{8AE530AD-DA0A-4CDF-9CB8-5319D0B2514A}" destId="{B1C242C0-FC5A-43D1-81A5-6B60A5BD93BA}" srcOrd="0" destOrd="0" presId="urn:microsoft.com/office/officeart/2005/8/layout/process1"/>
    <dgm:cxn modelId="{95F57D83-662A-400B-9FE7-DA3633BFAC50}" type="presParOf" srcId="{99AD3757-B424-4813-A8D6-719F11EE5AEF}" destId="{988FF710-133E-426B-AA21-0A20BF160AF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550BF-8047-46D5-8E62-EDBF21751B74}">
      <dsp:nvSpPr>
        <dsp:cNvPr id="0" name=""/>
        <dsp:cNvSpPr/>
      </dsp:nvSpPr>
      <dsp:spPr>
        <a:xfrm>
          <a:off x="4598" y="647573"/>
          <a:ext cx="1374396" cy="82463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Unlabeled Data</a:t>
          </a:r>
        </a:p>
      </dsp:txBody>
      <dsp:txXfrm>
        <a:off x="28751" y="671726"/>
        <a:ext cx="1326090" cy="776331"/>
      </dsp:txXfrm>
    </dsp:sp>
    <dsp:sp modelId="{038D7728-1A79-4B87-A3AD-28421BEEE056}">
      <dsp:nvSpPr>
        <dsp:cNvPr id="0" name=""/>
        <dsp:cNvSpPr/>
      </dsp:nvSpPr>
      <dsp:spPr>
        <a:xfrm>
          <a:off x="1516434" y="889466"/>
          <a:ext cx="291372" cy="340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16434" y="957636"/>
        <a:ext cx="203960" cy="204510"/>
      </dsp:txXfrm>
    </dsp:sp>
    <dsp:sp modelId="{D944CED5-7C32-4F30-913F-C9387B0B1B09}">
      <dsp:nvSpPr>
        <dsp:cNvPr id="0" name=""/>
        <dsp:cNvSpPr/>
      </dsp:nvSpPr>
      <dsp:spPr>
        <a:xfrm>
          <a:off x="1928753" y="647573"/>
          <a:ext cx="1374396" cy="82463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1638"/>
            <a:satOff val="16422"/>
            <a:lumOff val="206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???</a:t>
          </a:r>
        </a:p>
      </dsp:txBody>
      <dsp:txXfrm>
        <a:off x="1952906" y="671726"/>
        <a:ext cx="1326090" cy="776331"/>
      </dsp:txXfrm>
    </dsp:sp>
    <dsp:sp modelId="{8AE530AD-DA0A-4CDF-9CB8-5319D0B2514A}">
      <dsp:nvSpPr>
        <dsp:cNvPr id="0" name=""/>
        <dsp:cNvSpPr/>
      </dsp:nvSpPr>
      <dsp:spPr>
        <a:xfrm>
          <a:off x="3440589" y="889466"/>
          <a:ext cx="291372" cy="340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8933"/>
            <a:satOff val="5588"/>
            <a:lumOff val="139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0589" y="957636"/>
        <a:ext cx="203960" cy="204510"/>
      </dsp:txXfrm>
    </dsp:sp>
    <dsp:sp modelId="{988FF710-133E-426B-AA21-0A20BF160AF5}">
      <dsp:nvSpPr>
        <dsp:cNvPr id="0" name=""/>
        <dsp:cNvSpPr/>
      </dsp:nvSpPr>
      <dsp:spPr>
        <a:xfrm>
          <a:off x="3852908" y="647573"/>
          <a:ext cx="1374396" cy="824637"/>
        </a:xfrm>
        <a:prstGeom prst="roundRect">
          <a:avLst>
            <a:gd name="adj" fmla="val 10000"/>
          </a:avLst>
        </a:prstGeom>
        <a:solidFill>
          <a:srgbClr val="762D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Anomalous Points</a:t>
          </a:r>
        </a:p>
      </dsp:txBody>
      <dsp:txXfrm>
        <a:off x="3877061" y="671726"/>
        <a:ext cx="1326090" cy="776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DBB5555-9C27-4133-B703-09D4E6D47C56}" type="datetimeFigureOut">
              <a:rPr lang="en-US" altLang="en-US"/>
              <a:pPr>
                <a:defRPr/>
              </a:pPr>
              <a:t>4/25/2018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3B8C1E4-02A5-4AA6-87B8-42FA53102A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229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F868D8E-98B9-4EB2-894F-C6D2527A0BE6}" type="datetimeFigureOut">
              <a:rPr lang="en-US" altLang="en-US"/>
              <a:pPr>
                <a:defRPr/>
              </a:pPr>
              <a:t>4/25/2018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34974DD-4EC2-4A06-8158-6BE6EEED21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554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937F3-163D-4BAF-B287-B31BA308E36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199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7ED4E-2624-46E8-9EEC-F118739B5F1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8537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A614D-0A9F-4FF6-AE60-34752EFFD1F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7516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21AF6-D5B9-493D-BF1C-FFC49DBFC26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5640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6FCC5-CC35-42CC-908D-B3417E89DBE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7551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E6CC2-F721-404D-8690-6118CB6C5AE7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3328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2C998-7F78-4E6B-BAF5-CF0210496D0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2290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DB098-8AAA-43A5-95FB-6345724AFA3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025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EF805-14EF-4F65-9265-282289D51A3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3529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89F01-C577-4C2E-BBD7-22782F0498E7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387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96F10-99F4-454C-9A70-20ED9216693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7095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free-power-point-templat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CD7C866-8A14-4841-A0E1-696B47AB6EE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  <p:sp>
        <p:nvSpPr>
          <p:cNvPr id="1031" name="TextBox 1"/>
          <p:cNvSpPr txBox="1">
            <a:spLocks noChangeArrowheads="1"/>
          </p:cNvSpPr>
          <p:nvPr userDrawn="1"/>
        </p:nvSpPr>
        <p:spPr bwMode="auto">
          <a:xfrm>
            <a:off x="0" y="6858000"/>
            <a:ext cx="5364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hlinkClick r:id="rId14"/>
              </a:rPr>
              <a:t>http://www.free-power-point-templates.com</a:t>
            </a:r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Hocog1_ho3Bqfl1gGDmszPXOsQFUp69u" TargetMode="External"/><Relationship Id="rId2" Type="http://schemas.openxmlformats.org/officeDocument/2006/relationships/hyperlink" Target="https://drive.google.com/file/d/1y-Bizqe4zh-dquIKWclb6ySecuJm74E1/view?usp=sharin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144463" y="4508500"/>
            <a:ext cx="5688012" cy="690563"/>
          </a:xfrm>
        </p:spPr>
        <p:txBody>
          <a:bodyPr anchor="ctr"/>
          <a:lstStyle/>
          <a:p>
            <a:pPr algn="l" eaLnBrk="1" hangingPunct="1">
              <a:defRPr/>
            </a:pPr>
            <a:r>
              <a:rPr lang="es-ES" altLang="en-US" sz="4400" b="1" dirty="0" err="1">
                <a:solidFill>
                  <a:schemeClr val="bg1"/>
                </a:solidFill>
              </a:rPr>
              <a:t>Anomaly</a:t>
            </a:r>
            <a:r>
              <a:rPr lang="es-ES" altLang="en-US" sz="4400" b="1" dirty="0">
                <a:solidFill>
                  <a:schemeClr val="bg1"/>
                </a:solidFill>
              </a:rPr>
              <a:t> </a:t>
            </a:r>
            <a:r>
              <a:rPr lang="es-ES" altLang="en-US" sz="4400" b="1" dirty="0" err="1">
                <a:solidFill>
                  <a:schemeClr val="bg1"/>
                </a:solidFill>
              </a:rPr>
              <a:t>Detection</a:t>
            </a:r>
            <a:endParaRPr lang="es-ES" altLang="en-US" sz="4400" b="1" dirty="0">
              <a:solidFill>
                <a:schemeClr val="bg1"/>
              </a:solidFill>
            </a:endParaRPr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503238" y="5199063"/>
            <a:ext cx="5329237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n-US" sz="1800" b="1" dirty="0">
                <a:solidFill>
                  <a:schemeClr val="bg1"/>
                </a:solidFill>
              </a:rPr>
              <a:t>CSCE 665 </a:t>
            </a:r>
            <a:r>
              <a:rPr lang="es-ES" altLang="en-US" sz="1800" b="1" dirty="0" err="1">
                <a:solidFill>
                  <a:schemeClr val="bg1"/>
                </a:solidFill>
              </a:rPr>
              <a:t>Advanced</a:t>
            </a:r>
            <a:r>
              <a:rPr lang="es-ES" altLang="en-US" sz="1800" b="1" dirty="0">
                <a:solidFill>
                  <a:schemeClr val="bg1"/>
                </a:solidFill>
              </a:rPr>
              <a:t> Network and Security</a:t>
            </a:r>
          </a:p>
        </p:txBody>
      </p:sp>
      <p:sp>
        <p:nvSpPr>
          <p:cNvPr id="4100" name="TextBox 1"/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6516688" y="5951538"/>
            <a:ext cx="2447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Srishti Agarwal, Suma Garuda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A472-2827-4963-9F34-1602529F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sz="1800" dirty="0"/>
              <a:t>Tools used : </a:t>
            </a:r>
          </a:p>
          <a:p>
            <a:pPr lvl="1"/>
            <a:r>
              <a:rPr lang="en-US" sz="1800" dirty="0"/>
              <a:t>hping3 – network tool to make and send custom TCP/IP packets</a:t>
            </a:r>
          </a:p>
          <a:p>
            <a:pPr marL="457200" lvl="1" indent="0">
              <a:buNone/>
            </a:pPr>
            <a:r>
              <a:rPr lang="en-US" sz="1800" dirty="0"/>
              <a:t>Threshold based detection on specific ports</a:t>
            </a:r>
          </a:p>
          <a:p>
            <a:endParaRPr lang="en-US" sz="1800" dirty="0"/>
          </a:p>
          <a:p>
            <a:r>
              <a:rPr lang="en-US" sz="1800" dirty="0"/>
              <a:t>UDP flood: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ICMP flood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UDP ports: 53,67,68,445,88,138</a:t>
            </a:r>
          </a:p>
        </p:txBody>
      </p:sp>
      <p:pic>
        <p:nvPicPr>
          <p:cNvPr id="4" name="image25.png">
            <a:extLst>
              <a:ext uri="{FF2B5EF4-FFF2-40B4-BE49-F238E27FC236}">
                <a16:creationId xmlns:a16="http://schemas.microsoft.com/office/drawing/2014/main" id="{2D24F5D2-5816-41F3-AF02-DFA22F3FEF0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31640" y="4986630"/>
            <a:ext cx="6696744" cy="1205220"/>
          </a:xfrm>
          <a:prstGeom prst="rect">
            <a:avLst/>
          </a:prstGeom>
          <a:ln/>
        </p:spPr>
      </p:pic>
      <p:pic>
        <p:nvPicPr>
          <p:cNvPr id="5" name="image28.png">
            <a:extLst>
              <a:ext uri="{FF2B5EF4-FFF2-40B4-BE49-F238E27FC236}">
                <a16:creationId xmlns:a16="http://schemas.microsoft.com/office/drawing/2014/main" id="{2B73587B-A603-4465-8263-FDF3EB267C5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91680" y="3069446"/>
            <a:ext cx="5369560" cy="12560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4527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A31E-57FE-4056-B391-55ED810D9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sz="1800" dirty="0"/>
              <a:t>Smurf attack: Large number of ICMP packets with the intended victim’s spoofed source IP are broadcast to the network.</a:t>
            </a:r>
          </a:p>
          <a:p>
            <a:pPr marL="0" indent="0">
              <a:buNone/>
            </a:pPr>
            <a:r>
              <a:rPr lang="en-US" sz="1800" dirty="0"/>
              <a:t>   </a:t>
            </a:r>
          </a:p>
          <a:p>
            <a:r>
              <a:rPr lang="en-US" sz="1800" dirty="0"/>
              <a:t>Features:</a:t>
            </a:r>
          </a:p>
          <a:p>
            <a:pPr lvl="1"/>
            <a:r>
              <a:rPr lang="en-US" sz="1800" dirty="0"/>
              <a:t>Threshold based – 100 in 1s</a:t>
            </a:r>
          </a:p>
          <a:p>
            <a:pPr lvl="1"/>
            <a:r>
              <a:rPr lang="en-US" sz="1800" dirty="0"/>
              <a:t>ICMP echo Type 8</a:t>
            </a:r>
          </a:p>
          <a:p>
            <a:pPr lvl="1"/>
            <a:r>
              <a:rPr lang="en-US" sz="1800" dirty="0"/>
              <a:t>Tracking by </a:t>
            </a:r>
            <a:r>
              <a:rPr lang="en-US" sz="1800" dirty="0" err="1"/>
              <a:t>src</a:t>
            </a:r>
            <a:endParaRPr lang="en-US" sz="1800" dirty="0"/>
          </a:p>
          <a:p>
            <a:pPr marL="800100" lvl="2" indent="0">
              <a:buNone/>
            </a:pPr>
            <a:endParaRPr lang="en-US" sz="1800" dirty="0"/>
          </a:p>
          <a:p>
            <a:pPr marL="457200" indent="-457200"/>
            <a:r>
              <a:rPr lang="en-US" sz="1800" dirty="0" err="1"/>
              <a:t>Fraggle</a:t>
            </a:r>
            <a:r>
              <a:rPr lang="en-US" sz="1800" dirty="0"/>
              <a:t> Attack: similar to </a:t>
            </a:r>
            <a:r>
              <a:rPr lang="en-US" sz="1800" dirty="0" err="1"/>
              <a:t>smurf</a:t>
            </a:r>
            <a:r>
              <a:rPr lang="en-US" sz="1800" dirty="0"/>
              <a:t>, however UDP traffic is used.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Features:</a:t>
            </a:r>
          </a:p>
          <a:p>
            <a:pPr lvl="1"/>
            <a:r>
              <a:rPr lang="en-US" sz="1800" dirty="0"/>
              <a:t>Threshold based – 1000 in 1s</a:t>
            </a:r>
          </a:p>
          <a:p>
            <a:pPr lvl="1"/>
            <a:r>
              <a:rPr lang="en-US" sz="1800" dirty="0"/>
              <a:t>Specific ports: 7,9,13,17</a:t>
            </a:r>
          </a:p>
          <a:p>
            <a:pPr lvl="1"/>
            <a:r>
              <a:rPr lang="en-US" sz="1800" dirty="0"/>
              <a:t>Tracking by </a:t>
            </a:r>
            <a:r>
              <a:rPr lang="en-US" sz="1800" dirty="0" err="1"/>
              <a:t>src</a:t>
            </a:r>
            <a:endParaRPr lang="en-US" sz="1800" dirty="0"/>
          </a:p>
          <a:p>
            <a:pPr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4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8392-5B3B-4A1C-90B8-A1D291F5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sz="1800" dirty="0"/>
              <a:t>Land flood – caused by sending a packet to a machine with the source host/port same as destination host/port.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Features:</a:t>
            </a:r>
          </a:p>
          <a:p>
            <a:pPr lvl="1"/>
            <a:r>
              <a:rPr lang="en-US" sz="1800" dirty="0"/>
              <a:t>Threshold – 100 in 1s</a:t>
            </a:r>
          </a:p>
          <a:p>
            <a:pPr lvl="1"/>
            <a:r>
              <a:rPr lang="en-US" sz="1800" dirty="0" err="1"/>
              <a:t>sameip</a:t>
            </a:r>
            <a:r>
              <a:rPr lang="en-US" sz="1800" dirty="0"/>
              <a:t> feature – same source and destination IP</a:t>
            </a:r>
          </a:p>
          <a:p>
            <a:pPr lvl="1"/>
            <a:r>
              <a:rPr lang="en-US" sz="1800" dirty="0"/>
              <a:t>TCP packets with SYN flag set</a:t>
            </a:r>
          </a:p>
          <a:p>
            <a:pPr lvl="1"/>
            <a:endParaRPr lang="en-US" sz="1800" dirty="0"/>
          </a:p>
          <a:p>
            <a:r>
              <a:rPr lang="en-US" sz="1800" dirty="0"/>
              <a:t>Teardrop Attack: Sending mangled IP packets – over-sized and loaded with payloads. Various OS have a bug in their TCP/IP fragmentation reassembly code which leads to crash of OS.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Features:</a:t>
            </a:r>
          </a:p>
          <a:p>
            <a:pPr marL="685800" lvl="1"/>
            <a:r>
              <a:rPr lang="en-US" sz="1800" dirty="0"/>
              <a:t>Fragment flag set</a:t>
            </a:r>
          </a:p>
          <a:p>
            <a:pPr marL="685800" lvl="1"/>
            <a:r>
              <a:rPr lang="en-US" sz="1800" dirty="0"/>
              <a:t>Id: 242</a:t>
            </a:r>
          </a:p>
        </p:txBody>
      </p:sp>
    </p:spTree>
    <p:extLst>
      <p:ext uri="{BB962C8B-B14F-4D97-AF65-F5344CB8AC3E}">
        <p14:creationId xmlns:p14="http://schemas.microsoft.com/office/powerpoint/2010/main" val="45806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771B-619A-4080-A7A2-AB41556C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9940-06C5-4BEA-B872-6B3F695B5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This methodology is generally used by attackers for performing man-in-the-middle attacks by convincing the victim that the destination MAC address is associated with their IP address.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Snort has a rule to detect this in </a:t>
            </a:r>
            <a:r>
              <a:rPr lang="en-US" sz="1800" dirty="0" err="1"/>
              <a:t>snort.conf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preprocessor </a:t>
            </a:r>
            <a:r>
              <a:rPr lang="en-US" sz="1800" dirty="0" err="1"/>
              <a:t>arpspoof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preprocessor </a:t>
            </a:r>
            <a:r>
              <a:rPr lang="en-US" sz="1800" dirty="0" err="1"/>
              <a:t>arpspoof_detect_host</a:t>
            </a:r>
            <a:r>
              <a:rPr lang="en-US" sz="1800" dirty="0"/>
              <a:t>: 192.168.0.8 00:09:5B:3B:CE:E6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There is very little automatic about this rule. However, since this is hardcoded, it can also detect ARP cache overwrite attacks.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have implemented a better way to do this through </a:t>
            </a:r>
            <a:r>
              <a:rPr lang="en-US" sz="1800" dirty="0" err="1"/>
              <a:t>OSQuery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79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A332-B548-4A2C-B8F3-F5FDC326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Stealth Port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6762-4977-47B0-BB39-CE70E71ED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7638"/>
            <a:ext cx="8640960" cy="516572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Tool used: Nmap- security scanner used to discover hosts and services on a network.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Xmas Scan – sends packets with varying destination ports to find out which ports are open and which are closed.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Features:</a:t>
            </a:r>
          </a:p>
          <a:p>
            <a:pPr lvl="1"/>
            <a:r>
              <a:rPr lang="en-US" sz="1800" dirty="0"/>
              <a:t>FIN, PSH,URG flags set (checking behavior to packets that it shouldn’t generally be getting)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4" name="image30.png">
            <a:extLst>
              <a:ext uri="{FF2B5EF4-FFF2-40B4-BE49-F238E27FC236}">
                <a16:creationId xmlns:a16="http://schemas.microsoft.com/office/drawing/2014/main" id="{A9421D57-D184-4561-B91C-279B5F7D5C7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63688" y="3284984"/>
            <a:ext cx="5256584" cy="197281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8916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D91CD34-491C-4E7D-9BDE-661848C6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605DE2-7E31-44DA-B985-A1C6A41C3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Port identification i.e. RST, ACK for closed ports and no response for open ports.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Similar analysis done for Ping (</a:t>
            </a:r>
            <a:r>
              <a:rPr lang="en-US" sz="1800" dirty="0" err="1"/>
              <a:t>dsize</a:t>
            </a:r>
            <a:r>
              <a:rPr lang="en-US" sz="1800" dirty="0"/>
              <a:t> =0) and TCP scans (flag A).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image29.png">
            <a:extLst>
              <a:ext uri="{FF2B5EF4-FFF2-40B4-BE49-F238E27FC236}">
                <a16:creationId xmlns:a16="http://schemas.microsoft.com/office/drawing/2014/main" id="{88A91CEA-A938-443F-BB9A-8EE8EA687EA3}"/>
              </a:ext>
            </a:extLst>
          </p:cNvPr>
          <p:cNvPicPr/>
          <p:nvPr/>
        </p:nvPicPr>
        <p:blipFill rotWithShape="1">
          <a:blip r:embed="rId2"/>
          <a:srcRect b="23077"/>
          <a:stretch/>
        </p:blipFill>
        <p:spPr>
          <a:xfrm>
            <a:off x="755576" y="2420888"/>
            <a:ext cx="7776864" cy="864096"/>
          </a:xfrm>
          <a:prstGeom prst="rect">
            <a:avLst/>
          </a:prstGeom>
          <a:ln/>
        </p:spPr>
      </p:pic>
      <p:pic>
        <p:nvPicPr>
          <p:cNvPr id="12" name="image36.png">
            <a:extLst>
              <a:ext uri="{FF2B5EF4-FFF2-40B4-BE49-F238E27FC236}">
                <a16:creationId xmlns:a16="http://schemas.microsoft.com/office/drawing/2014/main" id="{236C2257-C9CF-43B0-87B9-03BD1591DC7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59632" y="4437112"/>
            <a:ext cx="6264696" cy="13681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1005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8CA6-FE20-453D-BEF9-81C2D32D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OS fingerprinting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30C2A-763B-4CC4-A532-45461569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71465"/>
            <a:ext cx="7471067" cy="438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1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1ADE-EF39-4D3E-8540-3D231507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E2FB0-60F0-4859-90E6-73108110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29411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Identifying OS through SYN/ACK sent by open ports – checking the timestamp option. Different OS use different algorithms like linear extrapolation.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Features: FIN, SYN, PSH, URG flags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A5529-44AC-4858-851A-A35762B84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/>
          <a:stretch/>
        </p:blipFill>
        <p:spPr>
          <a:xfrm>
            <a:off x="287524" y="2448454"/>
            <a:ext cx="8568952" cy="1359450"/>
          </a:xfrm>
          <a:prstGeom prst="rect">
            <a:avLst/>
          </a:prstGeom>
        </p:spPr>
      </p:pic>
      <p:pic>
        <p:nvPicPr>
          <p:cNvPr id="10" name="image24.png">
            <a:extLst>
              <a:ext uri="{FF2B5EF4-FFF2-40B4-BE49-F238E27FC236}">
                <a16:creationId xmlns:a16="http://schemas.microsoft.com/office/drawing/2014/main" id="{8A91CA13-E7D9-44F0-B239-874EC9D64FC3}"/>
              </a:ext>
            </a:extLst>
          </p:cNvPr>
          <p:cNvPicPr/>
          <p:nvPr/>
        </p:nvPicPr>
        <p:blipFill>
          <a:blip r:embed="rId3"/>
          <a:srcRect b="51586"/>
          <a:stretch>
            <a:fillRect/>
          </a:stretch>
        </p:blipFill>
        <p:spPr>
          <a:xfrm>
            <a:off x="1151620" y="4795679"/>
            <a:ext cx="6840760" cy="133731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43218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6ECE-9CBF-4DD6-BFBD-22451AF4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sz="1800" dirty="0"/>
              <a:t>If all our ports are closed, it is not possible to detect the OS.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21.png">
            <a:extLst>
              <a:ext uri="{FF2B5EF4-FFF2-40B4-BE49-F238E27FC236}">
                <a16:creationId xmlns:a16="http://schemas.microsoft.com/office/drawing/2014/main" id="{4F3EDF44-843F-4FCE-8F45-D5F84FF68C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59632" y="1916832"/>
            <a:ext cx="6624736" cy="356125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75650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6C1C-3551-4761-BCEB-1C827080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Based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B0936-D030-4738-9956-3759A15B4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SQL Injection: It refers to the technique of inserting SQL meta characters and commands into Web-based input fields in order to manipulate the execution of the back-end SQL queries. These are attacks directed primarily against another organization's Web server.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Tools used: DVWA, </a:t>
            </a:r>
            <a:r>
              <a:rPr lang="en-US" sz="1800" dirty="0" err="1"/>
              <a:t>Burpsuite</a:t>
            </a:r>
            <a:r>
              <a:rPr lang="en-US" sz="1800" dirty="0"/>
              <a:t> and </a:t>
            </a:r>
            <a:r>
              <a:rPr lang="en-US" sz="1800" dirty="0" err="1"/>
              <a:t>sqlmap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image37.png">
            <a:extLst>
              <a:ext uri="{FF2B5EF4-FFF2-40B4-BE49-F238E27FC236}">
                <a16:creationId xmlns:a16="http://schemas.microsoft.com/office/drawing/2014/main" id="{F4B2753A-068B-4154-97CA-C2FDE88939CC}"/>
              </a:ext>
            </a:extLst>
          </p:cNvPr>
          <p:cNvPicPr/>
          <p:nvPr/>
        </p:nvPicPr>
        <p:blipFill>
          <a:blip r:embed="rId2"/>
          <a:srcRect r="41882"/>
          <a:stretch>
            <a:fillRect/>
          </a:stretch>
        </p:blipFill>
        <p:spPr>
          <a:xfrm>
            <a:off x="976258" y="3544887"/>
            <a:ext cx="2590800" cy="3038475"/>
          </a:xfrm>
          <a:prstGeom prst="rect">
            <a:avLst/>
          </a:prstGeom>
          <a:ln/>
        </p:spPr>
      </p:pic>
      <p:pic>
        <p:nvPicPr>
          <p:cNvPr id="30722" name="Picture 1">
            <a:extLst>
              <a:ext uri="{FF2B5EF4-FFF2-40B4-BE49-F238E27FC236}">
                <a16:creationId xmlns:a16="http://schemas.microsoft.com/office/drawing/2014/main" id="{62972C11-3186-45BB-9904-4908CD510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1" r="25823"/>
          <a:stretch/>
        </p:blipFill>
        <p:spPr bwMode="auto">
          <a:xfrm>
            <a:off x="4086116" y="3735387"/>
            <a:ext cx="4373463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82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963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10094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1800" dirty="0"/>
              <a:t>Increase in the number of attacks</a:t>
            </a:r>
          </a:p>
          <a:p>
            <a:pPr marL="0" indent="0" eaLnBrk="1" hangingPunct="1">
              <a:buNone/>
              <a:defRPr/>
            </a:pPr>
            <a:endParaRPr lang="en-US" altLang="en-US" sz="1800" dirty="0"/>
          </a:p>
          <a:p>
            <a:pPr marL="0" indent="0" eaLnBrk="1" hangingPunct="1">
              <a:buNone/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marL="0" indent="0" eaLnBrk="1" hangingPunct="1">
              <a:buNone/>
              <a:defRPr/>
            </a:pPr>
            <a:endParaRPr lang="en-US" altLang="en-US" sz="1800" dirty="0"/>
          </a:p>
          <a:p>
            <a:pPr eaLnBrk="1" hangingPunct="1">
              <a:defRPr/>
            </a:pPr>
            <a:r>
              <a:rPr lang="en-US" altLang="en-US" sz="1800" dirty="0"/>
              <a:t>Endpoints are mostly cloud based as to reduce cost of infrastructure and computing. </a:t>
            </a:r>
          </a:p>
          <a:p>
            <a:pPr eaLnBrk="1" hangingPunct="1">
              <a:defRPr/>
            </a:pPr>
            <a:endParaRPr lang="en-US" altLang="en-US" sz="1800" dirty="0"/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916832"/>
            <a:ext cx="3816424" cy="25289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561-6992-427F-BD38-22A7931F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5F94-5BD5-4C82-B13D-DFB5B70B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Features discovered online:</a:t>
            </a:r>
          </a:p>
          <a:p>
            <a:pPr marL="0" indent="0">
              <a:buNone/>
            </a:pPr>
            <a:r>
              <a:rPr lang="en-US" sz="1800" b="1" dirty="0"/>
              <a:t>(\%27)|(\')</a:t>
            </a:r>
            <a:r>
              <a:rPr lang="en-US" sz="1800" dirty="0"/>
              <a:t> - the single-quote and its hex equivalent</a:t>
            </a:r>
            <a:br>
              <a:rPr lang="en-US" sz="1800" dirty="0"/>
            </a:br>
            <a:r>
              <a:rPr lang="en-US" sz="1800" b="1" dirty="0"/>
              <a:t>union</a:t>
            </a:r>
            <a:r>
              <a:rPr lang="en-US" sz="1800" dirty="0"/>
              <a:t> - the keyword union</a:t>
            </a:r>
          </a:p>
          <a:p>
            <a:pPr marL="0" indent="0">
              <a:buNone/>
            </a:pPr>
            <a:r>
              <a:rPr lang="en-US" sz="1800" b="1" dirty="0"/>
              <a:t>(\%6F)|o|(\%4F))((\%72)|r|(\%52)</a:t>
            </a:r>
            <a:r>
              <a:rPr lang="en-US" sz="1800" dirty="0"/>
              <a:t> - the word 'or' with various combinations of Its upper and lower case hex equivalents.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Further keyword search: select, insert, update, delete </a:t>
            </a:r>
            <a:r>
              <a:rPr lang="en-US" sz="1800" dirty="0" err="1"/>
              <a:t>etc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743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6C48-8FA3-4262-A687-C80F32C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Cross Site Scripting Attacks: </a:t>
            </a:r>
            <a:r>
              <a:rPr lang="en-US" sz="1800" dirty="0"/>
              <a:t>These attacks work by embedding script tags in URLs and enticing unsuspecting users to click on them, ensuring that the malicious </a:t>
            </a:r>
            <a:r>
              <a:rPr lang="en-US" sz="1800" dirty="0" err="1"/>
              <a:t>Javascript</a:t>
            </a:r>
            <a:r>
              <a:rPr lang="en-US" sz="1800" dirty="0"/>
              <a:t> gets executed on the victim's machine. These attacks leverage the trust between the user and the server and the fact that there is no input/output validation on the server to reject </a:t>
            </a:r>
            <a:r>
              <a:rPr lang="en-US" sz="1800" dirty="0" err="1"/>
              <a:t>Javascript</a:t>
            </a:r>
            <a:r>
              <a:rPr lang="en-US" sz="1800" dirty="0"/>
              <a:t> characters.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Features: &lt;/script&gt; tags: normalized URI field, established connection to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((\%3C)|&lt;) - check for opening angle bracket or hex equivalent</a:t>
            </a:r>
          </a:p>
          <a:p>
            <a:pPr marL="0" indent="0">
              <a:buNone/>
            </a:pPr>
            <a:r>
              <a:rPr lang="en-US" sz="1800" dirty="0"/>
              <a:t>((\%2F)|\/)* - the forward slash for a closing tag or its hex equivalent</a:t>
            </a:r>
          </a:p>
          <a:p>
            <a:pPr marL="0" indent="0">
              <a:buNone/>
            </a:pPr>
            <a:r>
              <a:rPr lang="en-US" sz="1800" dirty="0"/>
              <a:t>[a-z0-9\%]+ - check for alphanumeric string inside the tag, or hex representation of these</a:t>
            </a:r>
          </a:p>
          <a:p>
            <a:pPr marL="0" indent="0">
              <a:buNone/>
            </a:pPr>
            <a:r>
              <a:rPr lang="en-US" sz="1800" dirty="0"/>
              <a:t>((\%3E)|&gt;) - check for closing angle bracket or hex equivalent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03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98A6-0738-4626-907C-AAB558F4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Metasploit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5B55-4A06-4E8C-A533-0CB9807E3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It is a computer security project that provides information about security vulnerabilities and aids in penetration testing and IDS signature development.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Earlier versions performed content/payload matching: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As seen from the </a:t>
            </a:r>
            <a:r>
              <a:rPr lang="en-US" sz="1800" dirty="0" err="1"/>
              <a:t>pcap</a:t>
            </a:r>
            <a:r>
              <a:rPr lang="en-US" sz="1800" dirty="0"/>
              <a:t> file: </a:t>
            </a:r>
            <a:r>
              <a:rPr lang="en-US" sz="1800" dirty="0" err="1"/>
              <a:t>stdapi_sys_config_getuid</a:t>
            </a:r>
            <a:r>
              <a:rPr lang="en-US" sz="1800" dirty="0"/>
              <a:t>, </a:t>
            </a:r>
            <a:r>
              <a:rPr lang="en-US" sz="1800" dirty="0" err="1"/>
              <a:t>stdapi_sys_config_sysinfo</a:t>
            </a:r>
            <a:r>
              <a:rPr lang="en-US" sz="1800" dirty="0"/>
              <a:t>, </a:t>
            </a:r>
            <a:r>
              <a:rPr lang="en-US" sz="1800" dirty="0" err="1"/>
              <a:t>stdapi_sys_process_execute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Such matching is not possible anymore because of different encoding schemes that are being used like Base64, UTF-8,different XOR encoders.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B6BFF-500D-4592-8457-63AECC18C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94" y="2852333"/>
            <a:ext cx="6196011" cy="17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1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7FFF-699D-4234-A0BE-7E270792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800" dirty="0"/>
              <a:t>Base 64 decoded: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1A85-2A6A-430B-B618-D13FC161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Content Type: octet stream – contains arbitrary binary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54A5D-693B-4DB0-88FC-48641A28E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439451"/>
            <a:ext cx="8562975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5E039E-BF09-42C7-81AF-D8A3D94AC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172937"/>
            <a:ext cx="42005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46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Moving On…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88" y="1844675"/>
            <a:ext cx="8229600" cy="3268663"/>
          </a:xfrm>
        </p:spPr>
      </p:pic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OSQuery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FOSS developed at Facebook, a part of IDS agent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Provides information about </a:t>
            </a:r>
            <a:r>
              <a:rPr lang="en-US" sz="1800" i="1" dirty="0"/>
              <a:t>“concepts”</a:t>
            </a:r>
            <a:r>
              <a:rPr lang="en-US" sz="1800" dirty="0"/>
              <a:t>, abstracting OS as a database.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Can operate in a daemon mode too.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800" dirty="0" err="1"/>
              <a:t>osqueryi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800" dirty="0" err="1"/>
              <a:t>osqueryd</a:t>
            </a:r>
            <a:endParaRPr lang="en-US" sz="1800" dirty="0"/>
          </a:p>
          <a:p>
            <a:pPr lvl="1">
              <a:defRPr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A cross platform agent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Allows scheduling of the queries and collects events in a log.</a:t>
            </a:r>
          </a:p>
          <a:p>
            <a:pPr marL="0" indent="0">
              <a:buFontTx/>
              <a:buNone/>
              <a:defRPr/>
            </a:pPr>
            <a:endParaRPr lang="en-US" sz="1800" dirty="0"/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1126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93738"/>
            <a:ext cx="12001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Examples - OSQUERY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i="1" dirty="0" err="1"/>
              <a:t>osqueryi</a:t>
            </a:r>
            <a:r>
              <a:rPr lang="en-US" sz="1800" dirty="0"/>
              <a:t> : A CLI Shell</a:t>
            </a:r>
          </a:p>
          <a:p>
            <a:pPr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>
              <a:defRPr/>
            </a:pPr>
            <a:r>
              <a:rPr lang="en-US" sz="1800" i="1" dirty="0" err="1"/>
              <a:t>osqueryd</a:t>
            </a:r>
            <a:r>
              <a:rPr lang="en-US" sz="1800" dirty="0"/>
              <a:t> : A daemon system</a:t>
            </a:r>
          </a:p>
          <a:p>
            <a:pPr marL="0" indent="0">
              <a:buNone/>
              <a:defRPr/>
            </a:pPr>
            <a:endParaRPr lang="en-US" sz="1800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85717"/>
            <a:ext cx="3744416" cy="15378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509120"/>
            <a:ext cx="5598291" cy="130512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Machine Learning with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OSquery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We have tried to train a unsupervised model per machine, using general user activities like browsing, iterating directories, shell activity etc.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Use Anomaly Detection Approach to predict anomalous points in the system.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These activities can be used to develop new IOCs for the machines, update our rules in snort, alerting and logging.</a:t>
            </a:r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is Anomaly Detection?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/>
              <a:t>Point Based Anomaly: </a:t>
            </a:r>
            <a:r>
              <a:rPr lang="en-US" sz="1800" dirty="0"/>
              <a:t>If an individual data point in a stream of data is anomalous, then it is a point based anomaly. Bank Based Fraud Detection system.</a:t>
            </a:r>
            <a:br>
              <a:rPr lang="en-US" sz="1800" dirty="0"/>
            </a:br>
            <a:r>
              <a:rPr lang="en-US" sz="1800" i="1" dirty="0"/>
              <a:t> </a:t>
            </a:r>
            <a:endParaRPr lang="en-US" sz="1800" dirty="0"/>
          </a:p>
          <a:p>
            <a:r>
              <a:rPr lang="en-US" sz="1800" i="1" dirty="0"/>
              <a:t>Contextual Anomaly: </a:t>
            </a:r>
            <a:r>
              <a:rPr lang="en-US" sz="1800" dirty="0"/>
              <a:t>See context rather than a point in data. Credit card fraud detection system using transactions.</a:t>
            </a:r>
          </a:p>
          <a:p>
            <a:endParaRPr lang="en-US" sz="1800" i="1" dirty="0"/>
          </a:p>
          <a:p>
            <a:r>
              <a:rPr lang="en-US" sz="1800" i="1" dirty="0"/>
              <a:t>Collective Anomaly: </a:t>
            </a:r>
            <a:r>
              <a:rPr lang="en-US" sz="1800" dirty="0"/>
              <a:t>If a collection of data is anomalous with respect to entire data we term it as a collective anomaly. Example of a logging system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trace: ..http-web, buffer-overflow, http-web, http-web, </a:t>
            </a:r>
            <a:r>
              <a:rPr lang="en-US" sz="1800" dirty="0" err="1"/>
              <a:t>smtp</a:t>
            </a:r>
            <a:r>
              <a:rPr lang="en-US" sz="1800" dirty="0"/>
              <a:t>-mail, ftp, http-web, </a:t>
            </a:r>
            <a:r>
              <a:rPr lang="en-US" sz="1800" dirty="0" err="1"/>
              <a:t>ssh</a:t>
            </a:r>
            <a:r>
              <a:rPr lang="en-US" sz="1800" dirty="0"/>
              <a:t>, </a:t>
            </a:r>
            <a:r>
              <a:rPr lang="en-US" sz="1800" dirty="0" err="1"/>
              <a:t>smtp</a:t>
            </a:r>
            <a:r>
              <a:rPr lang="en-US" sz="1800" dirty="0"/>
              <a:t>-mail, http-web, </a:t>
            </a:r>
            <a:r>
              <a:rPr lang="en-US" sz="1800" b="1" dirty="0" err="1"/>
              <a:t>ssh</a:t>
            </a:r>
            <a:r>
              <a:rPr lang="en-US" sz="1800" b="1" dirty="0"/>
              <a:t>, buffer-overflow , ftp, </a:t>
            </a:r>
            <a:r>
              <a:rPr lang="en-US" sz="1800" dirty="0"/>
              <a:t>http-web, ftp, </a:t>
            </a:r>
            <a:r>
              <a:rPr lang="en-US" sz="1800" dirty="0" err="1"/>
              <a:t>smtp</a:t>
            </a:r>
            <a:r>
              <a:rPr lang="en-US" sz="1800" dirty="0"/>
              <a:t>-</a:t>
            </a:r>
            <a:r>
              <a:rPr lang="en-US" sz="1800" dirty="0" err="1"/>
              <a:t>mail,http</a:t>
            </a:r>
            <a:r>
              <a:rPr lang="en-US" sz="1800" dirty="0"/>
              <a:t>-web</a:t>
            </a:r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r>
              <a:rPr lang="en-US" altLang="en-US" sz="1800" dirty="0"/>
              <a:t>We have some unlabeled data from the user’s machines</a:t>
            </a:r>
          </a:p>
          <a:p>
            <a:pPr eaLnBrk="1" hangingPunct="1">
              <a:defRPr/>
            </a:pPr>
            <a:r>
              <a:rPr lang="en-US" altLang="en-US" sz="1800" dirty="0"/>
              <a:t>A model to classify </a:t>
            </a:r>
            <a:r>
              <a:rPr lang="en-US" altLang="en-US" sz="1800" i="1" dirty="0"/>
              <a:t>“inliers”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“outliers”  [OCSVM (One Class Support Vector Machines)]</a:t>
            </a:r>
            <a:endParaRPr lang="en-US" altLang="en-US" sz="1800" dirty="0"/>
          </a:p>
          <a:p>
            <a:pPr eaLnBrk="1" hangingPunct="1">
              <a:defRPr/>
            </a:pPr>
            <a:r>
              <a:rPr lang="en-US" altLang="en-US" sz="1800" dirty="0"/>
              <a:t>After training, model should predict the anomalous behavior on testing data.</a:t>
            </a:r>
          </a:p>
          <a:p>
            <a:pPr eaLnBrk="1" hangingPunct="1">
              <a:defRPr/>
            </a:pPr>
            <a:r>
              <a:rPr lang="en-US" altLang="en-US" sz="1800" dirty="0"/>
              <a:t>All the data is generated through </a:t>
            </a:r>
            <a:r>
              <a:rPr lang="en-US" altLang="en-US" sz="1800" dirty="0" err="1"/>
              <a:t>osquery</a:t>
            </a:r>
            <a:r>
              <a:rPr lang="en-US" altLang="en-US" sz="1800" dirty="0"/>
              <a:t> daemon using scheduled queries.</a:t>
            </a:r>
          </a:p>
          <a:p>
            <a:pPr eaLnBrk="1" hangingPunct="1">
              <a:defRPr/>
            </a:pPr>
            <a:endParaRPr lang="en-US" altLang="en-US" sz="1800" dirty="0"/>
          </a:p>
          <a:p>
            <a:pPr marL="0" indent="0" eaLnBrk="1" hangingPunct="1">
              <a:buNone/>
              <a:defRPr/>
            </a:pPr>
            <a:r>
              <a:rPr lang="en-US" altLang="en-US" sz="1800" dirty="0"/>
              <a:t> </a:t>
            </a: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23462142"/>
              </p:ext>
            </p:extLst>
          </p:nvPr>
        </p:nvGraphicFramePr>
        <p:xfrm>
          <a:off x="1619672" y="1417638"/>
          <a:ext cx="5231904" cy="211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4525963"/>
          </a:xfrm>
        </p:spPr>
        <p:txBody>
          <a:bodyPr/>
          <a:lstStyle/>
          <a:p>
            <a:pPr marL="0" indent="0" algn="ctr" eaLnBrk="1" hangingPunct="1">
              <a:buNone/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Endpoint Intrusion Detection </a:t>
            </a: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16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Features..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1800" dirty="0"/>
              <a:t>More than 50 tables provided by </a:t>
            </a:r>
            <a:r>
              <a:rPr lang="en-US" altLang="en-US" sz="1800" dirty="0" err="1"/>
              <a:t>osquery</a:t>
            </a:r>
            <a:r>
              <a:rPr lang="en-US" altLang="en-US" sz="1800" dirty="0"/>
              <a:t> to create intelligent queries.</a:t>
            </a:r>
          </a:p>
          <a:p>
            <a:pPr eaLnBrk="1" hangingPunct="1">
              <a:defRPr/>
            </a:pPr>
            <a:endParaRPr lang="en-US" altLang="en-US" sz="1800" i="1" dirty="0"/>
          </a:p>
          <a:p>
            <a:pPr eaLnBrk="1" hangingPunct="1">
              <a:defRPr/>
            </a:pPr>
            <a:r>
              <a:rPr lang="en-US" altLang="en-US" sz="1800" i="1" dirty="0"/>
              <a:t>Concept Captured:</a:t>
            </a:r>
          </a:p>
          <a:p>
            <a:pPr lvl="1" eaLnBrk="1" hangingPunct="1">
              <a:defRPr/>
            </a:pPr>
            <a:r>
              <a:rPr lang="en-US" altLang="en-US" sz="1400" i="1" dirty="0"/>
              <a:t>Scheduled tasks</a:t>
            </a:r>
          </a:p>
          <a:p>
            <a:pPr lvl="1" eaLnBrk="1" hangingPunct="1">
              <a:defRPr/>
            </a:pPr>
            <a:r>
              <a:rPr lang="en-US" altLang="en-US" sz="1400" i="1" dirty="0"/>
              <a:t>Services installed</a:t>
            </a:r>
          </a:p>
          <a:p>
            <a:pPr lvl="1" eaLnBrk="1" hangingPunct="1">
              <a:defRPr/>
            </a:pPr>
            <a:r>
              <a:rPr lang="en-US" altLang="en-US" sz="1400" i="1" dirty="0" err="1"/>
              <a:t>Etc_hosts</a:t>
            </a:r>
            <a:endParaRPr lang="en-US" altLang="en-US" sz="1400" i="1" dirty="0"/>
          </a:p>
          <a:p>
            <a:pPr lvl="1" eaLnBrk="1" hangingPunct="1">
              <a:defRPr/>
            </a:pPr>
            <a:r>
              <a:rPr lang="en-US" altLang="en-US" sz="1400" i="1" dirty="0" err="1"/>
              <a:t>Shared_resouces</a:t>
            </a:r>
            <a:endParaRPr lang="en-US" altLang="en-US" sz="1400" i="1" dirty="0"/>
          </a:p>
          <a:p>
            <a:pPr lvl="1" eaLnBrk="1" hangingPunct="1">
              <a:defRPr/>
            </a:pPr>
            <a:r>
              <a:rPr lang="en-US" altLang="en-US" sz="1400" i="1" dirty="0" err="1"/>
              <a:t>Wmi</a:t>
            </a:r>
            <a:r>
              <a:rPr lang="en-US" altLang="en-US" sz="1400" i="1" dirty="0"/>
              <a:t> consumers</a:t>
            </a:r>
          </a:p>
          <a:p>
            <a:pPr lvl="1" eaLnBrk="1" hangingPunct="1">
              <a:defRPr/>
            </a:pPr>
            <a:r>
              <a:rPr lang="en-US" altLang="en-US" sz="1400" i="1" dirty="0" err="1"/>
              <a:t>Logged_in_users</a:t>
            </a:r>
            <a:endParaRPr lang="en-US" altLang="en-US" sz="1400" i="1" dirty="0"/>
          </a:p>
          <a:p>
            <a:pPr lvl="1" eaLnBrk="1" hangingPunct="1">
              <a:defRPr/>
            </a:pPr>
            <a:r>
              <a:rPr lang="en-US" altLang="en-US" sz="1400" i="1" dirty="0" err="1"/>
              <a:t>Open_ports</a:t>
            </a:r>
            <a:endParaRPr lang="en-US" altLang="en-US" sz="1400" i="1" dirty="0"/>
          </a:p>
          <a:p>
            <a:pPr lvl="1" eaLnBrk="1" hangingPunct="1">
              <a:defRPr/>
            </a:pPr>
            <a:r>
              <a:rPr lang="en-US" altLang="en-US" sz="1400" i="1" dirty="0"/>
              <a:t>Arp cache</a:t>
            </a:r>
          </a:p>
          <a:p>
            <a:pPr lvl="1" eaLnBrk="1" hangingPunct="1">
              <a:defRPr/>
            </a:pPr>
            <a:r>
              <a:rPr lang="en-US" altLang="en-US" sz="1400" i="1" dirty="0" err="1"/>
              <a:t>Persistance</a:t>
            </a:r>
            <a:r>
              <a:rPr lang="en-US" altLang="en-US" sz="1400" i="1" dirty="0"/>
              <a:t> artifacts for commonly known Trojan like </a:t>
            </a:r>
            <a:r>
              <a:rPr lang="en-US" altLang="en-US" sz="1400" i="1" dirty="0" err="1"/>
              <a:t>ccleaner.floxif</a:t>
            </a:r>
            <a:endParaRPr lang="en-US" altLang="en-US" sz="1400" i="1" dirty="0"/>
          </a:p>
          <a:p>
            <a:pPr lvl="1" eaLnBrk="1" hangingPunct="1">
              <a:defRPr/>
            </a:pPr>
            <a:r>
              <a:rPr lang="en-US" altLang="en-US" sz="1400" i="1" dirty="0"/>
              <a:t>System processes like </a:t>
            </a:r>
            <a:r>
              <a:rPr lang="en-US" altLang="en-US" sz="1400" i="1" dirty="0" err="1"/>
              <a:t>conhost</a:t>
            </a:r>
            <a:r>
              <a:rPr lang="en-US" altLang="en-US" sz="1400" i="1" dirty="0"/>
              <a:t>, </a:t>
            </a:r>
            <a:r>
              <a:rPr lang="en-US" altLang="en-US" sz="1400" i="1" dirty="0" err="1"/>
              <a:t>svchost</a:t>
            </a:r>
            <a:r>
              <a:rPr lang="en-US" altLang="en-US" sz="1400" i="1" dirty="0"/>
              <a:t> (self and parent process), </a:t>
            </a:r>
            <a:r>
              <a:rPr lang="en-US" altLang="en-US" sz="1400" i="1" dirty="0" err="1"/>
              <a:t>lsass</a:t>
            </a:r>
            <a:r>
              <a:rPr lang="en-US" altLang="en-US" sz="1400" i="1" dirty="0"/>
              <a:t>, </a:t>
            </a:r>
            <a:r>
              <a:rPr lang="en-US" altLang="en-US" sz="1400" i="1" dirty="0" err="1"/>
              <a:t>dllhost</a:t>
            </a:r>
            <a:r>
              <a:rPr lang="en-US" altLang="en-US" sz="1400" i="1" dirty="0"/>
              <a:t>, paths.</a:t>
            </a:r>
            <a:br>
              <a:rPr lang="en-US" altLang="en-US" sz="1400" i="1" dirty="0"/>
            </a:br>
            <a:r>
              <a:rPr lang="en-US" altLang="en-US" sz="1400" i="1" dirty="0"/>
              <a:t>A check to identify any disguise activity.</a:t>
            </a:r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4572000" y="2636912"/>
            <a:ext cx="2952328" cy="1728192"/>
          </a:xfrm>
          <a:prstGeom prst="borderCallout1">
            <a:avLst>
              <a:gd name="adj1" fmla="val 47082"/>
              <a:gd name="adj2" fmla="val -652"/>
              <a:gd name="adj3" fmla="val 109787"/>
              <a:gd name="adj4" fmla="val -82097"/>
            </a:avLst>
          </a:prstGeom>
          <a:solidFill>
            <a:schemeClr val="bg1"/>
          </a:solidFill>
          <a:ln>
            <a:solidFill>
              <a:srgbClr val="422C1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C00000"/>
                </a:solidFill>
              </a:rPr>
              <a:t>ARP Spoofing: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SELECT * FROM ( SELECT COUNT(1) AS </a:t>
            </a:r>
            <a:r>
              <a:rPr lang="en-US" sz="1400" dirty="0" err="1">
                <a:solidFill>
                  <a:schemeClr val="tx1"/>
                </a:solidFill>
              </a:rPr>
              <a:t>mac_count</a:t>
            </a:r>
            <a:r>
              <a:rPr lang="en-US" sz="1400" dirty="0">
                <a:solidFill>
                  <a:schemeClr val="tx1"/>
                </a:solidFill>
              </a:rPr>
              <a:t>, mac FROM </a:t>
            </a:r>
            <a:r>
              <a:rPr lang="en-US" sz="1400" dirty="0" err="1">
                <a:solidFill>
                  <a:schemeClr val="tx1"/>
                </a:solidFill>
              </a:rPr>
              <a:t>arp_cache</a:t>
            </a:r>
            <a:r>
              <a:rPr lang="en-US" sz="1400" dirty="0">
                <a:solidFill>
                  <a:schemeClr val="tx1"/>
                </a:solidFill>
              </a:rPr>
              <a:t>  GROUP BY mac ) WHERE  </a:t>
            </a:r>
            <a:r>
              <a:rPr lang="en-US" sz="1400" dirty="0" err="1">
                <a:solidFill>
                  <a:schemeClr val="tx1"/>
                </a:solidFill>
              </a:rPr>
              <a:t>mac_count</a:t>
            </a:r>
            <a:r>
              <a:rPr lang="en-US" sz="1400" dirty="0">
                <a:solidFill>
                  <a:schemeClr val="tx1"/>
                </a:solidFill>
              </a:rPr>
              <a:t> &gt; 1;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Demo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Video : </a:t>
            </a:r>
          </a:p>
          <a:p>
            <a:pPr marL="0" indent="0" eaLnBrk="1" hangingPunct="1">
              <a:buNone/>
              <a:defRPr/>
            </a:pPr>
            <a:r>
              <a:rPr lang="en-US" altLang="en-US" dirty="0">
                <a:hlinkClick r:id="rId2"/>
              </a:rPr>
              <a:t>https://drive.google.com/file/d/1y-Bizqe4zh-dquIKWclb6ySecuJm74E1/view?usp=sharing</a:t>
            </a:r>
            <a:r>
              <a:rPr lang="en-US" altLang="en-US" dirty="0"/>
              <a:t> </a:t>
            </a:r>
          </a:p>
          <a:p>
            <a:pPr eaLnBrk="1" hangingPunct="1">
              <a:defRPr/>
            </a:pPr>
            <a:r>
              <a:rPr lang="en-US" altLang="en-US" dirty="0"/>
              <a:t>Analysis: 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hlinkClick r:id="rId3"/>
              </a:rPr>
              <a:t>https://drive.google.com/open?id=1Hocog1_ho3Bqfl1gGDmszPXOsQFUp69u</a:t>
            </a:r>
            <a:r>
              <a:rPr lang="en-US" dirty="0"/>
              <a:t> 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8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i="1" dirty="0"/>
              <a:t>Dataset</a:t>
            </a:r>
            <a:r>
              <a:rPr lang="en-US" altLang="en-US" sz="1800" i="1" dirty="0"/>
              <a:t>:</a:t>
            </a:r>
          </a:p>
          <a:p>
            <a:pPr lvl="1" eaLnBrk="1" hangingPunct="1">
              <a:defRPr/>
            </a:pPr>
            <a:r>
              <a:rPr lang="en-US" altLang="en-US" sz="1600" dirty="0"/>
              <a:t>Training dataset from windows machine in cloud capturing some common user activities.</a:t>
            </a:r>
          </a:p>
          <a:p>
            <a:pPr lvl="1" eaLnBrk="1" hangingPunct="1">
              <a:defRPr/>
            </a:pPr>
            <a:r>
              <a:rPr lang="en-US" altLang="en-US" sz="1600" dirty="0"/>
              <a:t>Testing dataset obtained by capturing the events from similar activity in demo.</a:t>
            </a:r>
          </a:p>
          <a:p>
            <a:pPr lvl="1" eaLnBrk="1" hangingPunct="1">
              <a:defRPr/>
            </a:pPr>
            <a:endParaRPr lang="en-US" altLang="en-US" sz="1600" dirty="0"/>
          </a:p>
          <a:p>
            <a:pPr eaLnBrk="1" hangingPunct="1">
              <a:defRPr/>
            </a:pPr>
            <a:r>
              <a:rPr lang="en-US" altLang="en-US" sz="2000" dirty="0"/>
              <a:t>Results:</a:t>
            </a:r>
          </a:p>
          <a:p>
            <a:pPr marL="457200" lvl="1" indent="0" eaLnBrk="1" hangingPunct="1">
              <a:buNone/>
              <a:defRPr/>
            </a:pPr>
            <a:r>
              <a:rPr lang="en-US" altLang="en-US" sz="1600" dirty="0"/>
              <a:t>The adjoining figure projects the</a:t>
            </a:r>
          </a:p>
          <a:p>
            <a:pPr marL="457200" lvl="1" indent="0" eaLnBrk="1" hangingPunct="1">
              <a:buNone/>
              <a:defRPr/>
            </a:pPr>
            <a:r>
              <a:rPr lang="en-US" altLang="en-US" sz="1600" dirty="0"/>
              <a:t>test data and train data on the </a:t>
            </a:r>
          </a:p>
          <a:p>
            <a:pPr marL="457200" lvl="1" indent="0" eaLnBrk="1" hangingPunct="1">
              <a:buNone/>
              <a:defRPr/>
            </a:pPr>
            <a:r>
              <a:rPr lang="en-US" altLang="en-US" sz="1600" dirty="0"/>
              <a:t>same plane</a:t>
            </a:r>
          </a:p>
          <a:p>
            <a:pPr marL="457200" lvl="1" indent="0" eaLnBrk="1" hangingPunct="1">
              <a:buNone/>
              <a:defRPr/>
            </a:pPr>
            <a:endParaRPr lang="en-US" altLang="en-US" sz="1600" dirty="0"/>
          </a:p>
          <a:p>
            <a:pPr marL="457200" lvl="1" indent="0" eaLnBrk="1" hangingPunct="1">
              <a:buNone/>
              <a:defRPr/>
            </a:pPr>
            <a:r>
              <a:rPr lang="en-US" altLang="en-US" sz="1600" dirty="0"/>
              <a:t>Our classifier predicts the </a:t>
            </a:r>
          </a:p>
          <a:p>
            <a:pPr marL="457200" lvl="1" indent="0" eaLnBrk="1" hangingPunct="1">
              <a:buNone/>
              <a:defRPr/>
            </a:pPr>
            <a:r>
              <a:rPr lang="en-US" altLang="en-US" sz="1600" dirty="0"/>
              <a:t>anomalies on the testing data</a:t>
            </a:r>
          </a:p>
          <a:p>
            <a:pPr marL="457200" lvl="1" indent="0" eaLnBrk="1" hangingPunct="1">
              <a:buNone/>
              <a:defRPr/>
            </a:pPr>
            <a:endParaRPr lang="en-US" altLang="en-US" sz="1600" dirty="0"/>
          </a:p>
          <a:p>
            <a:pPr marL="457200" lvl="1" indent="0" eaLnBrk="1" hangingPunct="1">
              <a:buNone/>
              <a:defRPr/>
            </a:pPr>
            <a:r>
              <a:rPr lang="en-US" altLang="en-US" sz="1600" dirty="0"/>
              <a:t> </a:t>
            </a:r>
          </a:p>
          <a:p>
            <a:pPr lvl="1" eaLnBrk="1" hangingPunct="1">
              <a:defRPr/>
            </a:pPr>
            <a:endParaRPr lang="en-US" altLang="en-US" sz="1600" dirty="0"/>
          </a:p>
          <a:p>
            <a:pPr lvl="1" eaLnBrk="1" hangingPunct="1">
              <a:defRPr/>
            </a:pPr>
            <a:endParaRPr lang="en-US" altLang="en-US" sz="1600" dirty="0"/>
          </a:p>
          <a:p>
            <a:pPr lvl="1" eaLnBrk="1" hangingPunct="1">
              <a:defRPr/>
            </a:pPr>
            <a:endParaRPr lang="en-US" altLang="en-US" sz="1600" dirty="0"/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223" y="2996952"/>
            <a:ext cx="4445297" cy="3367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3027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r>
              <a:rPr lang="en-US" altLang="en-US" sz="2400" dirty="0"/>
              <a:t>Evaluate snort on web based attacks on cloud.</a:t>
            </a:r>
          </a:p>
          <a:p>
            <a:pPr lvl="1" eaLnBrk="1" hangingPunct="1">
              <a:defRPr/>
            </a:pPr>
            <a:r>
              <a:rPr lang="en-US" altLang="en-US" sz="1800" dirty="0"/>
              <a:t>Progress: Have extracted the features on local machine</a:t>
            </a:r>
          </a:p>
          <a:p>
            <a:pPr marL="457200" lvl="1" indent="0" eaLnBrk="1" hangingPunct="1">
              <a:buNone/>
              <a:defRPr/>
            </a:pPr>
            <a:endParaRPr lang="en-US" altLang="en-US" sz="1400" dirty="0"/>
          </a:p>
          <a:p>
            <a:pPr marL="457200" lvl="1" indent="0" eaLnBrk="1" hangingPunct="1">
              <a:buNone/>
              <a:defRPr/>
            </a:pPr>
            <a:endParaRPr lang="en-US" altLang="en-US" sz="1400" dirty="0"/>
          </a:p>
          <a:p>
            <a:pPr marL="457200" lvl="1" indent="0" eaLnBrk="1" hangingPunct="1">
              <a:buNone/>
              <a:defRPr/>
            </a:pPr>
            <a:endParaRPr lang="en-US" altLang="en-US" sz="1400" dirty="0"/>
          </a:p>
          <a:p>
            <a:pPr marL="457200" lvl="1" indent="0" eaLnBrk="1" hangingPunct="1">
              <a:buNone/>
              <a:defRPr/>
            </a:pPr>
            <a:endParaRPr lang="en-US" altLang="en-US" sz="1400" dirty="0"/>
          </a:p>
          <a:p>
            <a:pPr marL="457200" lvl="1" indent="0" eaLnBrk="1" hangingPunct="1">
              <a:buNone/>
              <a:defRPr/>
            </a:pPr>
            <a:endParaRPr lang="en-US" altLang="en-US" sz="1400" dirty="0"/>
          </a:p>
          <a:p>
            <a:pPr eaLnBrk="1" hangingPunct="1">
              <a:defRPr/>
            </a:pPr>
            <a:r>
              <a:rPr lang="en-US" altLang="en-US" sz="2400" dirty="0"/>
              <a:t>Develop queries to reduce false positives</a:t>
            </a:r>
          </a:p>
          <a:p>
            <a:pPr lvl="1" eaLnBrk="1" hangingPunct="1">
              <a:defRPr/>
            </a:pPr>
            <a:r>
              <a:rPr lang="en-US" altLang="en-US" sz="1800" dirty="0"/>
              <a:t>Progress: Currently covering simple queries for different concepts </a:t>
            </a:r>
          </a:p>
        </p:txBody>
      </p: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12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defRPr/>
            </a:pPr>
            <a:endParaRPr lang="en-US" altLang="en-US" sz="6600" dirty="0">
              <a:latin typeface="Blackadder ITC" panose="04020505051007020D02" pitchFamily="82" charset="0"/>
            </a:endParaRPr>
          </a:p>
          <a:p>
            <a:pPr marL="0" indent="0" algn="ctr" eaLnBrk="1" hangingPunct="1">
              <a:buNone/>
              <a:defRPr/>
            </a:pPr>
            <a:r>
              <a:rPr lang="en-US" altLang="en-US" sz="6600" dirty="0">
                <a:latin typeface="Blackadder ITC" panose="04020505051007020D02" pitchFamily="82" charset="0"/>
              </a:rPr>
              <a:t>Thanks </a:t>
            </a:r>
          </a:p>
        </p:txBody>
      </p: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Our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97895"/>
            <a:ext cx="1296144" cy="135886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082585" y="2674780"/>
            <a:ext cx="1152128" cy="40509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Image result for snort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42" y="2630362"/>
            <a:ext cx="1372612" cy="64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265578" y="2359271"/>
            <a:ext cx="1584176" cy="1197485"/>
          </a:xfrm>
          <a:prstGeom prst="rect">
            <a:avLst/>
          </a:prstGeom>
          <a:noFill/>
          <a:ln w="57150">
            <a:solidFill>
              <a:srgbClr val="50141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1760" y="4284922"/>
            <a:ext cx="1584176" cy="1197485"/>
          </a:xfrm>
          <a:prstGeom prst="rect">
            <a:avLst/>
          </a:prstGeom>
          <a:noFill/>
          <a:ln w="57150">
            <a:solidFill>
              <a:srgbClr val="50141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21" y="4394775"/>
            <a:ext cx="12001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ight Arrow 21"/>
          <p:cNvSpPr/>
          <p:nvPr/>
        </p:nvSpPr>
        <p:spPr>
          <a:xfrm rot="3086237">
            <a:off x="1405334" y="3791371"/>
            <a:ext cx="1152128" cy="405091"/>
          </a:xfrm>
          <a:prstGeom prst="rightArrow">
            <a:avLst>
              <a:gd name="adj1" fmla="val 50000"/>
              <a:gd name="adj2" fmla="val 5902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Callout 1 18"/>
          <p:cNvSpPr/>
          <p:nvPr/>
        </p:nvSpPr>
        <p:spPr>
          <a:xfrm>
            <a:off x="5603864" y="1828520"/>
            <a:ext cx="1800200" cy="1048805"/>
          </a:xfrm>
          <a:prstGeom prst="borderCallout1">
            <a:avLst>
              <a:gd name="adj1" fmla="val 37931"/>
              <a:gd name="adj2" fmla="val -206"/>
              <a:gd name="adj3" fmla="val 112500"/>
              <a:gd name="adj4" fmla="val -38333"/>
            </a:avLst>
          </a:prstGeom>
          <a:ln w="190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59868" y="1882691"/>
            <a:ext cx="1744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Real time Alerts</a:t>
            </a:r>
          </a:p>
          <a:p>
            <a:endParaRPr lang="en-US" sz="1400" dirty="0"/>
          </a:p>
          <a:p>
            <a:r>
              <a:rPr lang="en-US" sz="1400" dirty="0"/>
              <a:t>Logging</a:t>
            </a:r>
          </a:p>
          <a:p>
            <a:endParaRPr lang="en-US" sz="1400" dirty="0"/>
          </a:p>
        </p:txBody>
      </p:sp>
      <p:sp>
        <p:nvSpPr>
          <p:cNvPr id="26" name="Line Callout 1 25"/>
          <p:cNvSpPr/>
          <p:nvPr/>
        </p:nvSpPr>
        <p:spPr>
          <a:xfrm>
            <a:off x="5659868" y="4570618"/>
            <a:ext cx="1800200" cy="1048805"/>
          </a:xfrm>
          <a:prstGeom prst="borderCallout1">
            <a:avLst>
              <a:gd name="adj1" fmla="val 37931"/>
              <a:gd name="adj2" fmla="val -206"/>
              <a:gd name="adj3" fmla="val 6134"/>
              <a:gd name="adj4" fmla="val -89635"/>
            </a:avLst>
          </a:prstGeom>
          <a:ln w="190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59868" y="4639778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Analysis of results</a:t>
            </a:r>
          </a:p>
          <a:p>
            <a:endParaRPr lang="en-US" sz="1400" dirty="0"/>
          </a:p>
          <a:p>
            <a:r>
              <a:rPr lang="en-US" sz="1400" dirty="0"/>
              <a:t>Logging</a:t>
            </a:r>
          </a:p>
          <a:p>
            <a:endParaRPr lang="en-US" sz="1400" dirty="0"/>
          </a:p>
        </p:txBody>
      </p:sp>
      <p:sp>
        <p:nvSpPr>
          <p:cNvPr id="24" name="Oval Callout 23"/>
          <p:cNvSpPr/>
          <p:nvPr/>
        </p:nvSpPr>
        <p:spPr>
          <a:xfrm>
            <a:off x="4260414" y="5640859"/>
            <a:ext cx="1178680" cy="634296"/>
          </a:xfrm>
          <a:prstGeom prst="wedgeEllipseCallout">
            <a:avLst>
              <a:gd name="adj1" fmla="val -85641"/>
              <a:gd name="adj2" fmla="val -58151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55334" y="5769785"/>
            <a:ext cx="788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A607AD-58B2-4C0A-A2C2-589FDA48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75220"/>
            <a:ext cx="7398146" cy="102758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Snort Based HIDS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CFECC6C-C5F2-416C-85AF-82F18A633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1009" y="2852936"/>
            <a:ext cx="2857500" cy="15621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110DA2-42AA-4C76-A55C-3FC9C3D46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700808"/>
            <a:ext cx="4805858" cy="4393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source tool for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Sniffing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 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Intrusion Detection</a:t>
            </a:r>
          </a:p>
          <a:p>
            <a:pPr lvl="1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Performs real time traffic analysis by comparing it against a rule set defined by the user. (byte sequences/flags etc.)</a:t>
            </a:r>
          </a:p>
          <a:p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Depending on the action specified, packets will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an alert on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logged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dropped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6" name="TextBox 5">
            <a:extLst>
              <a:ext uri="{FF2B5EF4-FFF2-40B4-BE49-F238E27FC236}">
                <a16:creationId xmlns:a16="http://schemas.microsoft.com/office/drawing/2014/main" id="{C7D927D3-B743-480D-A8FC-3B1B72583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16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3AD01C-6367-4E27-B3A4-338F0CB98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2776"/>
            <a:ext cx="6858000" cy="2387600"/>
          </a:xfrm>
        </p:spPr>
        <p:txBody>
          <a:bodyPr/>
          <a:lstStyle/>
          <a:p>
            <a:r>
              <a:rPr lang="en-US" dirty="0"/>
              <a:t>Network Attacks</a:t>
            </a:r>
          </a:p>
        </p:txBody>
      </p:sp>
    </p:spTree>
    <p:extLst>
      <p:ext uri="{BB962C8B-B14F-4D97-AF65-F5344CB8AC3E}">
        <p14:creationId xmlns:p14="http://schemas.microsoft.com/office/powerpoint/2010/main" val="328313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55AEC3-331C-4AEF-8517-543DB939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SSH attacks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CD93E-4C5D-4006-AC59-72B31ECD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endParaRPr lang="en-US" altLang="en-US" sz="1800" dirty="0"/>
          </a:p>
          <a:p>
            <a:pPr marL="0" indent="0" eaLnBrk="1" hangingPunct="1">
              <a:buNone/>
              <a:defRPr/>
            </a:pPr>
            <a:r>
              <a:rPr lang="en-US" altLang="en-US" sz="1800" dirty="0"/>
              <a:t>An automated program often tests combinations (either dictionary based or brute force) of possible usernames and passphrases to break the SSH authentication mechanism.</a:t>
            </a:r>
          </a:p>
          <a:p>
            <a:pPr marL="0" indent="0" eaLnBrk="1" hangingPunct="1">
              <a:buNone/>
              <a:defRPr/>
            </a:pPr>
            <a:endParaRPr lang="en-US" altLang="en-US" sz="1800" dirty="0"/>
          </a:p>
          <a:p>
            <a:pPr marL="0" indent="0" eaLnBrk="1" hangingPunct="1">
              <a:buNone/>
              <a:defRPr/>
            </a:pPr>
            <a:r>
              <a:rPr lang="en-US" altLang="en-US" sz="1800" dirty="0"/>
              <a:t>Tool used to launch attack: Hydra</a:t>
            </a:r>
          </a:p>
          <a:p>
            <a:pPr marL="0" indent="0" eaLnBrk="1" hangingPunct="1">
              <a:buNone/>
              <a:defRPr/>
            </a:pPr>
            <a:endParaRPr lang="en-US" altLang="en-US" sz="2400" dirty="0"/>
          </a:p>
          <a:p>
            <a:pPr marL="0" indent="0" eaLnBrk="1" hangingPunct="1">
              <a:buNone/>
              <a:defRPr/>
            </a:pPr>
            <a:endParaRPr lang="en-US" altLang="en-US" sz="2400" dirty="0"/>
          </a:p>
        </p:txBody>
      </p:sp>
      <p:sp>
        <p:nvSpPr>
          <p:cNvPr id="9220" name="TextBox 5">
            <a:extLst>
              <a:ext uri="{FF2B5EF4-FFF2-40B4-BE49-F238E27FC236}">
                <a16:creationId xmlns:a16="http://schemas.microsoft.com/office/drawing/2014/main" id="{05B61DBF-BE1A-4481-A790-1DEE9CD10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6597650"/>
            <a:ext cx="755650" cy="260350"/>
          </a:xfrm>
          <a:prstGeom prst="rect">
            <a:avLst/>
          </a:prstGeom>
          <a:solidFill>
            <a:srgbClr val="5014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6" name="image35.png">
            <a:extLst>
              <a:ext uri="{FF2B5EF4-FFF2-40B4-BE49-F238E27FC236}">
                <a16:creationId xmlns:a16="http://schemas.microsoft.com/office/drawing/2014/main" id="{4F79F349-9CB8-44AC-9919-A63150FAE9F4}"/>
              </a:ext>
            </a:extLst>
          </p:cNvPr>
          <p:cNvPicPr/>
          <p:nvPr/>
        </p:nvPicPr>
        <p:blipFill>
          <a:blip r:embed="rId2"/>
          <a:srcRect r="11497" b="16875"/>
          <a:stretch>
            <a:fillRect/>
          </a:stretch>
        </p:blipFill>
        <p:spPr>
          <a:xfrm>
            <a:off x="827584" y="3863181"/>
            <a:ext cx="7488832" cy="151216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6584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98DC08-D5AA-495E-9C75-051F132F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en-US" sz="1800" dirty="0"/>
              <a:t>Features Identified:</a:t>
            </a:r>
          </a:p>
          <a:p>
            <a:pPr lvl="1"/>
            <a:r>
              <a:rPr lang="en-US" sz="1800" dirty="0"/>
              <a:t>Connection to server (Windows/Linux on AWS)</a:t>
            </a:r>
          </a:p>
          <a:p>
            <a:pPr lvl="1"/>
            <a:r>
              <a:rPr lang="en-US" sz="1800" dirty="0"/>
              <a:t>Destination port: 22</a:t>
            </a:r>
          </a:p>
          <a:p>
            <a:pPr lvl="1"/>
            <a:r>
              <a:rPr lang="en-US" sz="1800" dirty="0"/>
              <a:t>Threshold based detection: 3 attempts in 60s</a:t>
            </a:r>
          </a:p>
          <a:p>
            <a:pPr lvl="1"/>
            <a:r>
              <a:rPr lang="en-US" sz="1800" dirty="0"/>
              <a:t>SYN flag set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Alert generated on AWS instance:</a:t>
            </a:r>
          </a:p>
        </p:txBody>
      </p:sp>
      <p:pic>
        <p:nvPicPr>
          <p:cNvPr id="6" name="image42.png">
            <a:extLst>
              <a:ext uri="{FF2B5EF4-FFF2-40B4-BE49-F238E27FC236}">
                <a16:creationId xmlns:a16="http://schemas.microsoft.com/office/drawing/2014/main" id="{46B0C047-CD4D-4A7E-A96E-9BC4937626B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31640" y="4293096"/>
            <a:ext cx="6624736" cy="16561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0092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EA6D-9857-4EFC-9E07-1C10AF0B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Denial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ACF9-602F-4E98-ADCB-DD523AFB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DoS</a:t>
            </a:r>
            <a:r>
              <a:rPr lang="en-US" sz="1800" dirty="0"/>
              <a:t> attacks are attempts to make an online service unavailable by overwhelming it with traffic.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HTTP Flood</a:t>
            </a:r>
          </a:p>
          <a:p>
            <a:pPr marL="0" indent="0">
              <a:buNone/>
            </a:pPr>
            <a:r>
              <a:rPr lang="en-US" sz="1800" dirty="0"/>
              <a:t>Tools used: Hulk (HTTP Unbearable Load King) – used to attack web server by generating volumes of unique and obfuscated traffic.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Features:</a:t>
            </a:r>
          </a:p>
          <a:p>
            <a:pPr marL="685800" lvl="1"/>
            <a:r>
              <a:rPr lang="en-US" sz="1800" dirty="0"/>
              <a:t> Low threshold – 100 in 60s</a:t>
            </a:r>
          </a:p>
          <a:p>
            <a:pPr marL="685800" lvl="1"/>
            <a:r>
              <a:rPr lang="en-US" sz="1800" dirty="0"/>
              <a:t>Connection: to server</a:t>
            </a:r>
          </a:p>
          <a:p>
            <a:pPr marL="685800" lvl="1"/>
            <a:r>
              <a:rPr lang="en-US" sz="1800" dirty="0"/>
              <a:t>Payload content matching: GET/POST</a:t>
            </a:r>
          </a:p>
        </p:txBody>
      </p:sp>
      <p:pic>
        <p:nvPicPr>
          <p:cNvPr id="4" name="image33.png">
            <a:extLst>
              <a:ext uri="{FF2B5EF4-FFF2-40B4-BE49-F238E27FC236}">
                <a16:creationId xmlns:a16="http://schemas.microsoft.com/office/drawing/2014/main" id="{00279ACB-0B14-47E5-A0AB-EA6818BFC37F}"/>
              </a:ext>
            </a:extLst>
          </p:cNvPr>
          <p:cNvPicPr/>
          <p:nvPr/>
        </p:nvPicPr>
        <p:blipFill>
          <a:blip r:embed="rId2"/>
          <a:srcRect t="42840"/>
          <a:stretch>
            <a:fillRect/>
          </a:stretch>
        </p:blipFill>
        <p:spPr>
          <a:xfrm>
            <a:off x="1079612" y="3284984"/>
            <a:ext cx="6984776" cy="11521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7635075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AEB8B2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6321</TotalTime>
  <Words>1421</Words>
  <Application>Microsoft Office PowerPoint</Application>
  <PresentationFormat>On-screen Show (4:3)</PresentationFormat>
  <Paragraphs>302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Blackadder ITC</vt:lpstr>
      <vt:lpstr>Calibri</vt:lpstr>
      <vt:lpstr>Diseño predeterminado</vt:lpstr>
      <vt:lpstr>Anomaly Detection</vt:lpstr>
      <vt:lpstr>Motivation</vt:lpstr>
      <vt:lpstr>PowerPoint Presentation</vt:lpstr>
      <vt:lpstr>Our Approach</vt:lpstr>
      <vt:lpstr>Snort Based HIDS</vt:lpstr>
      <vt:lpstr>Network Attacks</vt:lpstr>
      <vt:lpstr>SSH attacks</vt:lpstr>
      <vt:lpstr>PowerPoint Presentation</vt:lpstr>
      <vt:lpstr>Denial of Service</vt:lpstr>
      <vt:lpstr>PowerPoint Presentation</vt:lpstr>
      <vt:lpstr>PowerPoint Presentation</vt:lpstr>
      <vt:lpstr>PowerPoint Presentation</vt:lpstr>
      <vt:lpstr>ARP spoofing</vt:lpstr>
      <vt:lpstr>Stealth Port Scans</vt:lpstr>
      <vt:lpstr>PowerPoint Presentation</vt:lpstr>
      <vt:lpstr>Nmap OS fingerprinting</vt:lpstr>
      <vt:lpstr>PowerPoint Presentation</vt:lpstr>
      <vt:lpstr>PowerPoint Presentation</vt:lpstr>
      <vt:lpstr>Web Based Attacks</vt:lpstr>
      <vt:lpstr>PowerPoint Presentation</vt:lpstr>
      <vt:lpstr>PowerPoint Presentation</vt:lpstr>
      <vt:lpstr>Metasploit</vt:lpstr>
      <vt:lpstr>         Base 64 decoded:</vt:lpstr>
      <vt:lpstr>Moving On…</vt:lpstr>
      <vt:lpstr>OSQuery</vt:lpstr>
      <vt:lpstr>Examples - OSQUERY</vt:lpstr>
      <vt:lpstr>Machine Learning with OSquery</vt:lpstr>
      <vt:lpstr> What is Anomaly Detection? </vt:lpstr>
      <vt:lpstr>Challenge</vt:lpstr>
      <vt:lpstr>Features..</vt:lpstr>
      <vt:lpstr>Demo</vt:lpstr>
      <vt:lpstr>Evaluation</vt:lpstr>
      <vt:lpstr>Future</vt:lpstr>
      <vt:lpstr>Questions?</vt:lpstr>
    </vt:vector>
  </TitlesOfParts>
  <Manager/>
  <Company/>
  <LinksUpToDate>false</LinksUpToDate>
  <SharedDoc>false</SharedDoc>
  <HyperlinkBase>http://www.free-power-point-templates.com/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subject/>
  <dc:creator>FPPT.com</dc:creator>
  <cp:keywords/>
  <dc:description/>
  <cp:lastModifiedBy>garud</cp:lastModifiedBy>
  <cp:revision>659</cp:revision>
  <dcterms:created xsi:type="dcterms:W3CDTF">2010-05-23T14:28:12Z</dcterms:created>
  <dcterms:modified xsi:type="dcterms:W3CDTF">2018-04-25T18:41:46Z</dcterms:modified>
  <cp:category/>
</cp:coreProperties>
</file>