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5"/>
  </p:notesMasterIdLst>
  <p:sldIdLst>
    <p:sldId id="323" r:id="rId2"/>
    <p:sldId id="345" r:id="rId3"/>
    <p:sldId id="325" r:id="rId4"/>
    <p:sldId id="326" r:id="rId5"/>
    <p:sldId id="343" r:id="rId6"/>
    <p:sldId id="311" r:id="rId7"/>
    <p:sldId id="328" r:id="rId8"/>
    <p:sldId id="354" r:id="rId9"/>
    <p:sldId id="355" r:id="rId10"/>
    <p:sldId id="356" r:id="rId11"/>
    <p:sldId id="358" r:id="rId12"/>
    <p:sldId id="329" r:id="rId13"/>
    <p:sldId id="330" r:id="rId14"/>
    <p:sldId id="360" r:id="rId15"/>
    <p:sldId id="359" r:id="rId16"/>
    <p:sldId id="331" r:id="rId17"/>
    <p:sldId id="333" r:id="rId18"/>
    <p:sldId id="361" r:id="rId19"/>
    <p:sldId id="351" r:id="rId20"/>
    <p:sldId id="346" r:id="rId21"/>
    <p:sldId id="352" r:id="rId22"/>
    <p:sldId id="334" r:id="rId23"/>
    <p:sldId id="35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1577" autoAdjust="0"/>
  </p:normalViewPr>
  <p:slideViewPr>
    <p:cSldViewPr snapToGrid="0">
      <p:cViewPr varScale="1">
        <p:scale>
          <a:sx n="76" d="100"/>
          <a:sy n="76" d="100"/>
        </p:scale>
        <p:origin x="126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D1F9-9F4C-496C-BDCC-4A9FDD68C929}" type="datetimeFigureOut">
              <a:rPr lang="en-US"/>
              <a:pPr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C7602-6E33-407F-94B3-377BE62CD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94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7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8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9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2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89" y="3200400"/>
            <a:ext cx="9222603" cy="1371600"/>
          </a:xfrm>
        </p:spPr>
        <p:txBody>
          <a:bodyPr/>
          <a:lstStyle/>
          <a:p>
            <a:pPr algn="ctr"/>
            <a:r>
              <a:rPr lang="en-US" sz="4800" b="1" dirty="0" smtClean="0"/>
              <a:t> Programming  Fundamentals</a:t>
            </a:r>
            <a:br>
              <a:rPr lang="en-US" sz="4800" b="1" dirty="0" smtClean="0"/>
            </a:br>
            <a:r>
              <a:rPr lang="en-US" dirty="0" smtClean="0"/>
              <a:t>  in</a:t>
            </a:r>
            <a:br>
              <a:rPr lang="en-US" dirty="0" smtClean="0"/>
            </a:b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051" y="4876800"/>
            <a:ext cx="9756141" cy="12954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 </a:t>
            </a:r>
            <a:r>
              <a:rPr lang="en-US" sz="7200" b="1" dirty="0" smtClean="0"/>
              <a:t>(</a:t>
            </a:r>
            <a:r>
              <a:rPr lang="en-US" sz="6600" b="1" dirty="0" smtClean="0"/>
              <a:t>Practical#04)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/>
              <a:t>Conditional Operator (Ternary) </a:t>
            </a:r>
            <a:endParaRPr dirty="0"/>
          </a:p>
        </p:txBody>
      </p:sp>
      <p:sp>
        <p:nvSpPr>
          <p:cNvPr id="122" name="TextShape 2"/>
          <p:cNvSpPr txBox="1"/>
          <p:nvPr/>
        </p:nvSpPr>
        <p:spPr>
          <a:xfrm>
            <a:off x="202566" y="790140"/>
            <a:ext cx="4634483" cy="6067860"/>
          </a:xfrm>
          <a:prstGeom prst="rect">
            <a:avLst/>
          </a:prstGeo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{</a:t>
            </a:r>
          </a:p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val1,val2;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if(val1 &gt; val2) 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  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=val1;    }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 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=val2;  }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112496" y="923718"/>
            <a:ext cx="7265034" cy="6067860"/>
          </a:xfrm>
          <a:prstGeom prst="rect">
            <a:avLst/>
          </a:prstGeo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{</a:t>
            </a:r>
          </a:p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val1,val2;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(val1 &gt; val2) ? val1 : val2;  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expression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Expression1      Expression2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096000" y="4320209"/>
            <a:ext cx="1696278" cy="108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316278" y="4386470"/>
            <a:ext cx="795131" cy="102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410122" y="4320209"/>
            <a:ext cx="132521" cy="108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069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61364" y="375773"/>
            <a:ext cx="12030635" cy="60788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view the output we used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function. </a:t>
            </a:r>
          </a:p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 is used to hold the output screen 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is used to get one character from the keyboard.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computer encounters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function, it will wait for the user to press any key from the keyboard.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user presses any key on the keyboard that will be get by the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endParaRPr lang="en-US" sz="2800" dirty="0" smtClean="0"/>
          </a:p>
          <a:p>
            <a:endParaRPr lang="en-US" dirty="0" smtClean="0"/>
          </a:p>
          <a:p>
            <a:pPr marL="342900" lvl="1" indent="-342900"/>
            <a:endParaRPr lang="en-US" sz="2200" dirty="0" smtClean="0"/>
          </a:p>
          <a:p>
            <a:pPr marL="1200150" lvl="3" indent="-342900"/>
            <a:endParaRPr lang="en-US" sz="2200" dirty="0" smtClean="0"/>
          </a:p>
          <a:p>
            <a:pPr marL="0" indent="0">
              <a:buFont typeface="Wingdings 3" charset="2"/>
              <a:buNone/>
            </a:pPr>
            <a:endParaRPr lang="en-US" b="1" dirty="0" smtClean="0"/>
          </a:p>
          <a:p>
            <a:pPr marL="342900" lvl="1" indent="-342900"/>
            <a:endParaRPr lang="en-US" b="1" dirty="0" smtClean="0"/>
          </a:p>
          <a:p>
            <a:pPr marL="342900" lvl="1" indent="-342900"/>
            <a:endParaRPr lang="en-US" sz="1800" b="1" u="sng" dirty="0" smtClean="0"/>
          </a:p>
          <a:p>
            <a:pPr marL="342900" lvl="1" indent="-342900"/>
            <a:endParaRPr lang="en-US" sz="1800" b="1" u="sng" dirty="0" smtClean="0"/>
          </a:p>
          <a:p>
            <a:pPr marL="342900" lvl="1" indent="-342900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880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Statements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8825659" cy="428961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Nested if :   if statement within an other if statement</a:t>
            </a:r>
          </a:p>
          <a:p>
            <a:r>
              <a:rPr lang="en-US" sz="2400" dirty="0"/>
              <a:t>When there is an if statement inside another if statement then it is called the </a:t>
            </a:r>
            <a:r>
              <a:rPr lang="en-US" sz="2400" b="1" dirty="0"/>
              <a:t>nested if statement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if(condition1) {</a:t>
            </a:r>
          </a:p>
          <a:p>
            <a:pPr>
              <a:buNone/>
            </a:pPr>
            <a:r>
              <a:rPr lang="en-US" sz="2400" b="1" dirty="0" smtClean="0"/>
              <a:t>if(condition2) {</a:t>
            </a:r>
          </a:p>
          <a:p>
            <a:pPr>
              <a:buNone/>
            </a:pPr>
            <a:r>
              <a:rPr lang="en-US" sz="2400" b="1" dirty="0" smtClean="0"/>
              <a:t>}</a:t>
            </a:r>
          </a:p>
          <a:p>
            <a:pPr>
              <a:buNone/>
            </a:pPr>
            <a:r>
              <a:rPr lang="en-US" sz="2400" b="1" dirty="0" smtClean="0"/>
              <a:t>if(condition3) {</a:t>
            </a:r>
          </a:p>
          <a:p>
            <a:pPr>
              <a:buNone/>
            </a:pPr>
            <a:r>
              <a:rPr lang="en-US" sz="2400" b="1" dirty="0" smtClean="0"/>
              <a:t>}</a:t>
            </a:r>
          </a:p>
          <a:p>
            <a:pPr>
              <a:buNone/>
            </a:pPr>
            <a:r>
              <a:rPr lang="en-US" sz="2400" b="1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/>
              <a:t>Example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6067860"/>
          </a:xfrm>
          <a:prstGeom prst="rect">
            <a:avLst/>
          </a:prstGeom>
        </p:spPr>
        <p:txBody>
          <a:bodyPr/>
          <a:lstStyle/>
          <a:p>
            <a:endParaRPr lang="en-US" sz="2800" b="1" dirty="0" smtClean="0"/>
          </a:p>
          <a:p>
            <a:r>
              <a:rPr lang="en-US" sz="2800" dirty="0" smtClean="0"/>
              <a:t>void main(){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num= 15;</a:t>
            </a:r>
          </a:p>
          <a:p>
            <a:r>
              <a:rPr lang="en-US" sz="2800" dirty="0" smtClean="0"/>
              <a:t>if(</a:t>
            </a:r>
            <a:r>
              <a:rPr lang="en-US" sz="2800" dirty="0" err="1" smtClean="0"/>
              <a:t>num</a:t>
            </a:r>
            <a:r>
              <a:rPr lang="en-US" sz="2800" dirty="0" smtClean="0"/>
              <a:t>&gt; 10) {</a:t>
            </a:r>
          </a:p>
          <a:p>
            <a:r>
              <a:rPr lang="en-US" sz="2800" dirty="0" smtClean="0"/>
              <a:t>if(num&lt;20) {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&lt;&lt;“number is between 10 to 20”;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&lt;&lt;“end of inner if”;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&lt;&lt;“end of outer if”;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&lt;&lt;“end of program”;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}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/>
          <p:cNvSpPr txBox="1">
            <a:spLocks/>
          </p:cNvSpPr>
          <p:nvPr/>
        </p:nvSpPr>
        <p:spPr>
          <a:xfrm>
            <a:off x="382444" y="430305"/>
            <a:ext cx="10716480" cy="627003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</a:t>
            </a:r>
            <a:r>
              <a:rPr lang="en-US" sz="2400" b="1" dirty="0"/>
              <a:t>f-else-if  </a:t>
            </a:r>
            <a:r>
              <a:rPr lang="en-US" sz="2400" b="1" dirty="0" smtClean="0"/>
              <a:t>OR  If . . .else if  construction /ladder</a:t>
            </a:r>
          </a:p>
          <a:p>
            <a:endParaRPr lang="en-US" sz="2400" b="1" dirty="0"/>
          </a:p>
          <a:p>
            <a:r>
              <a:rPr lang="en-US" sz="2800" dirty="0"/>
              <a:t>if-else-if statement is used when we need to check multiple </a:t>
            </a:r>
            <a:r>
              <a:rPr lang="en-US" sz="2800" dirty="0" smtClean="0"/>
              <a:t>conditions.</a:t>
            </a:r>
          </a:p>
          <a:p>
            <a:endParaRPr lang="en-US" sz="2800" dirty="0" smtClean="0"/>
          </a:p>
          <a:p>
            <a:r>
              <a:rPr lang="en-US" altLang="en-US" sz="2800" dirty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800" dirty="0" smtClean="0">
                <a:solidFill>
                  <a:srgbClr val="25283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n-US" altLang="en-US" sz="2800" dirty="0">
                <a:solidFill>
                  <a:srgbClr val="25283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...else</a:t>
            </a:r>
            <a:r>
              <a:rPr lang="en-US" altLang="en-US" sz="2800" dirty="0">
                <a:solidFill>
                  <a:srgbClr val="25283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en-US" sz="2800" dirty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statement allows you to check for multiple test expressions and execute different codes for more than two conditions.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2800" dirty="0"/>
          </a:p>
          <a:p>
            <a:endParaRPr lang="en-US" sz="2800" b="1" dirty="0" smtClean="0"/>
          </a:p>
          <a:p>
            <a:r>
              <a:rPr lang="en-US" sz="2800" dirty="0"/>
              <a:t>The most important point to note here is that in if-else-if, as soon as the condition is met, the corresponding set of statements get executed, rest gets </a:t>
            </a:r>
            <a:r>
              <a:rPr lang="en-US" sz="2800" dirty="0" smtClean="0"/>
              <a:t>ignored.</a:t>
            </a:r>
            <a:endParaRPr lang="en-US" sz="2400" b="1" dirty="0" smtClean="0"/>
          </a:p>
          <a:p>
            <a:pPr>
              <a:buFont typeface="Wingdings 3" charset="2"/>
              <a:buNone/>
            </a:pPr>
            <a:r>
              <a:rPr lang="en-US" sz="2400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3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/>
          <p:cNvSpPr txBox="1">
            <a:spLocks/>
          </p:cNvSpPr>
          <p:nvPr/>
        </p:nvSpPr>
        <p:spPr>
          <a:xfrm>
            <a:off x="422785" y="430305"/>
            <a:ext cx="9407015" cy="613185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/>
              <a:t>i</a:t>
            </a:r>
            <a:r>
              <a:rPr lang="en-US" sz="2900" b="1" dirty="0"/>
              <a:t>f-else-if  </a:t>
            </a:r>
            <a:r>
              <a:rPr lang="en-US" sz="2900" b="1" dirty="0" smtClean="0"/>
              <a:t>OR  If . . .else if  construction /ladder</a:t>
            </a:r>
            <a:endParaRPr lang="en-US" sz="2400" b="1" dirty="0"/>
          </a:p>
          <a:p>
            <a:endParaRPr lang="en-US" sz="2400" b="1" dirty="0" smtClean="0"/>
          </a:p>
          <a:p>
            <a:pPr>
              <a:buFont typeface="Wingdings 3" charset="2"/>
              <a:buNone/>
            </a:pPr>
            <a:r>
              <a:rPr lang="en-US" sz="2400" dirty="0" smtClean="0"/>
              <a:t>	</a:t>
            </a:r>
            <a:r>
              <a:rPr lang="en-US" sz="4200" dirty="0" smtClean="0"/>
              <a:t>if(condition)</a:t>
            </a:r>
          </a:p>
          <a:p>
            <a:pPr>
              <a:buFont typeface="Wingdings 3" charset="2"/>
              <a:buNone/>
            </a:pPr>
            <a:r>
              <a:rPr lang="en-US" sz="4200" dirty="0" smtClean="0"/>
              <a:t>	statement;</a:t>
            </a:r>
          </a:p>
          <a:p>
            <a:pPr>
              <a:buFont typeface="Wingdings 3" charset="2"/>
              <a:buNone/>
            </a:pPr>
            <a:r>
              <a:rPr lang="en-US" sz="4200" dirty="0" smtClean="0"/>
              <a:t>	else if(condition)</a:t>
            </a:r>
          </a:p>
          <a:p>
            <a:pPr>
              <a:buFont typeface="Wingdings 3" charset="2"/>
              <a:buNone/>
            </a:pPr>
            <a:r>
              <a:rPr lang="en-US" sz="4200" dirty="0" smtClean="0"/>
              <a:t>	statement;</a:t>
            </a:r>
          </a:p>
          <a:p>
            <a:pPr>
              <a:buFont typeface="Wingdings 3" charset="2"/>
              <a:buNone/>
            </a:pPr>
            <a:r>
              <a:rPr lang="en-US" sz="4200" dirty="0" smtClean="0"/>
              <a:t>	else if(condition)</a:t>
            </a:r>
          </a:p>
          <a:p>
            <a:pPr>
              <a:buFont typeface="Wingdings 3" charset="2"/>
              <a:buNone/>
            </a:pPr>
            <a:r>
              <a:rPr lang="en-US" sz="4200" dirty="0" smtClean="0"/>
              <a:t>	statement;</a:t>
            </a:r>
          </a:p>
          <a:p>
            <a:pPr>
              <a:buFont typeface="Wingdings 3" charset="2"/>
              <a:buNone/>
            </a:pPr>
            <a:r>
              <a:rPr lang="en-US" sz="4200" dirty="0" smtClean="0"/>
              <a:t>	.</a:t>
            </a:r>
          </a:p>
          <a:p>
            <a:pPr>
              <a:buFont typeface="Wingdings 3" charset="2"/>
              <a:buNone/>
            </a:pPr>
            <a:r>
              <a:rPr lang="en-US" sz="4200" dirty="0" smtClean="0"/>
              <a:t>	.</a:t>
            </a:r>
          </a:p>
          <a:p>
            <a:pPr>
              <a:buFont typeface="Wingdings 3" charset="2"/>
              <a:buNone/>
            </a:pPr>
            <a:r>
              <a:rPr lang="en-US" sz="4200" dirty="0" smtClean="0"/>
              <a:t>	else</a:t>
            </a:r>
          </a:p>
          <a:p>
            <a:pPr>
              <a:buFont typeface="Wingdings 3" charset="2"/>
              <a:buNone/>
            </a:pPr>
            <a:r>
              <a:rPr lang="en-US" sz="4200" dirty="0" smtClean="0"/>
              <a:t>	statement;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055948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/>
              <a:t>Example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6067860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void main(){</a:t>
            </a:r>
          </a:p>
          <a:p>
            <a:r>
              <a:rPr lang="en-US" sz="2800" dirty="0" smtClean="0"/>
              <a:t>String designation = “boss”;</a:t>
            </a:r>
          </a:p>
          <a:p>
            <a:r>
              <a:rPr lang="en-US" sz="2800" dirty="0" smtClean="0"/>
              <a:t>if(designation == “boss”) {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&lt;&lt;“hello boss!”;   }</a:t>
            </a:r>
          </a:p>
          <a:p>
            <a:r>
              <a:rPr lang="en-US" sz="2800" dirty="0" smtClean="0"/>
              <a:t>else if(designation == “manager”)  {</a:t>
            </a:r>
          </a:p>
          <a:p>
            <a:r>
              <a:rPr lang="en-US" sz="2800" dirty="0" err="1"/>
              <a:t>c</a:t>
            </a:r>
            <a:r>
              <a:rPr lang="en-US" sz="2800" dirty="0" err="1" smtClean="0"/>
              <a:t>out</a:t>
            </a:r>
            <a:r>
              <a:rPr lang="en-US" sz="2800" dirty="0" smtClean="0"/>
              <a:t>&lt;&lt;“hi sir!”; }</a:t>
            </a:r>
          </a:p>
          <a:p>
            <a:r>
              <a:rPr lang="en-US" sz="2800" dirty="0" smtClean="0"/>
              <a:t>else if(designation == “office boy”) {</a:t>
            </a:r>
          </a:p>
          <a:p>
            <a:r>
              <a:rPr lang="en-US" sz="2800" dirty="0" err="1"/>
              <a:t>c</a:t>
            </a:r>
            <a:r>
              <a:rPr lang="en-US" sz="2800" dirty="0" err="1" smtClean="0"/>
              <a:t>out</a:t>
            </a:r>
            <a:r>
              <a:rPr lang="en-US" sz="2800" dirty="0" smtClean="0"/>
              <a:t>&lt;&lt;“bring me cup of water chump!”;  }</a:t>
            </a:r>
          </a:p>
          <a:p>
            <a:r>
              <a:rPr lang="en-US" sz="2800" dirty="0" smtClean="0"/>
              <a:t>else {</a:t>
            </a:r>
          </a:p>
          <a:p>
            <a:r>
              <a:rPr lang="en-US" sz="2800" dirty="0" err="1"/>
              <a:t>c</a:t>
            </a:r>
            <a:r>
              <a:rPr lang="en-US" sz="2800" dirty="0" err="1" smtClean="0"/>
              <a:t>out</a:t>
            </a:r>
            <a:r>
              <a:rPr lang="en-US" sz="2800" dirty="0" smtClean="0"/>
              <a:t>&lt;&lt;“Good By ”;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}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21023"/>
            <a:ext cx="10515240" cy="457201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 smtClean="0"/>
              <a:t>Switch statement: 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25389" y="574988"/>
            <a:ext cx="11430507" cy="606786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 </a:t>
            </a:r>
            <a:r>
              <a:rPr lang="en-US" sz="2800" b="1" dirty="0"/>
              <a:t>is a multiple selection statement, performs one of different </a:t>
            </a:r>
            <a:r>
              <a:rPr lang="en-US" sz="2800" b="1" dirty="0" smtClean="0"/>
              <a:t>actions. </a:t>
            </a:r>
            <a:endParaRPr lang="en-US" sz="2800" b="1" dirty="0"/>
          </a:p>
          <a:p>
            <a:endParaRPr lang="en-US" sz="2800" dirty="0" smtClean="0"/>
          </a:p>
          <a:p>
            <a:pPr algn="just"/>
            <a:r>
              <a:rPr lang="en-US" sz="3600" dirty="0" smtClean="0"/>
              <a:t>A</a:t>
            </a:r>
            <a:r>
              <a:rPr lang="en-US" sz="3600" dirty="0"/>
              <a:t> </a:t>
            </a:r>
            <a:r>
              <a:rPr lang="en-US" sz="3600" b="1" dirty="0"/>
              <a:t>switch</a:t>
            </a:r>
            <a:r>
              <a:rPr lang="en-US" sz="3600" dirty="0"/>
              <a:t> statement allows a variable to be tested for equality against a list of values. Each value is called a case, and the variable being switched on is checked for each case</a:t>
            </a:r>
            <a:r>
              <a:rPr lang="en-US" sz="3600" dirty="0" smtClean="0"/>
              <a:t>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b="1" dirty="0"/>
              <a:t>Switching</a:t>
            </a:r>
            <a:r>
              <a:rPr lang="en-US" sz="3600" dirty="0"/>
              <a:t>: Transfers control to one of the several statements, depending on the value of a condition.</a:t>
            </a:r>
          </a:p>
          <a:p>
            <a:endParaRPr lang="en-US" sz="2800" b="1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21023"/>
            <a:ext cx="10515240" cy="457201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 smtClean="0"/>
              <a:t>Switch statement: 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25389" y="574988"/>
            <a:ext cx="11430507" cy="606786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 </a:t>
            </a:r>
            <a:r>
              <a:rPr lang="en-US" sz="2800" dirty="0"/>
              <a:t>Switch case statement is used when we have multiple conditions and we need to perform different action based on the </a:t>
            </a:r>
            <a:r>
              <a:rPr lang="en-US" sz="2800" dirty="0" smtClean="0"/>
              <a:t>condition.</a:t>
            </a:r>
          </a:p>
          <a:p>
            <a:endParaRPr lang="en-US" sz="2800" dirty="0" smtClean="0"/>
          </a:p>
          <a:p>
            <a:r>
              <a:rPr lang="en-US" sz="2800" dirty="0"/>
              <a:t>When the variable being switched on is equal to a case, the statements following that case will execute until a </a:t>
            </a:r>
            <a:r>
              <a:rPr lang="en-US" sz="2800" b="1" dirty="0"/>
              <a:t>break</a:t>
            </a:r>
            <a:r>
              <a:rPr lang="en-US" sz="2800" dirty="0"/>
              <a:t> statement is reached.</a:t>
            </a:r>
          </a:p>
          <a:p>
            <a:endParaRPr lang="en-US" sz="2800" dirty="0" smtClean="0"/>
          </a:p>
          <a:p>
            <a:r>
              <a:rPr lang="en-US" sz="2800" b="1" dirty="0" smtClean="0"/>
              <a:t>A </a:t>
            </a:r>
            <a:r>
              <a:rPr lang="en-US" sz="2800" b="1" dirty="0"/>
              <a:t>break </a:t>
            </a:r>
            <a:r>
              <a:rPr lang="en-US" sz="2800" dirty="0"/>
              <a:t>statement ends the </a:t>
            </a:r>
            <a:r>
              <a:rPr lang="en-US" sz="2800" b="1" dirty="0"/>
              <a:t>switch case. 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The </a:t>
            </a:r>
            <a:r>
              <a:rPr lang="en-US" sz="2800" b="1" dirty="0"/>
              <a:t>optional default</a:t>
            </a:r>
            <a:r>
              <a:rPr lang="en-US" sz="2800" dirty="0"/>
              <a:t> case is for when the variable does not equal any of the cases.</a:t>
            </a:r>
          </a:p>
          <a:p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871275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118" y="421675"/>
            <a:ext cx="6096000" cy="39472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</a:t>
            </a:r>
            <a:r>
              <a:rPr lang="en-US" sz="2000" dirty="0" smtClean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000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"Excellent!"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//prints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2000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//and exits the switch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000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"Well done"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5683" y="3236593"/>
            <a:ext cx="6096000" cy="34265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'D'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"You passed"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"Invalid grade"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"Your grade is "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grade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35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2"/>
          <p:cNvSpPr txBox="1"/>
          <p:nvPr/>
        </p:nvSpPr>
        <p:spPr>
          <a:xfrm>
            <a:off x="0" y="867700"/>
            <a:ext cx="12192000" cy="5950544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Objective: To become familiar with Control Structures </a:t>
            </a:r>
            <a:r>
              <a:rPr lang="en-US" sz="3200" b="1" dirty="0" smtClean="0"/>
              <a:t>(</a:t>
            </a:r>
            <a:r>
              <a:rPr lang="en-US" sz="3200" b="1" dirty="0"/>
              <a:t>Selection </a:t>
            </a:r>
            <a:r>
              <a:rPr lang="en-US" sz="3200" b="1" dirty="0" smtClean="0"/>
              <a:t>/ Conditional Statements)</a:t>
            </a:r>
            <a:endParaRPr lang="en-US" sz="3200" b="1" dirty="0"/>
          </a:p>
          <a:p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The </a:t>
            </a:r>
            <a:r>
              <a:rPr lang="en-US" sz="3200" dirty="0"/>
              <a:t>execution of the program is linear</a:t>
            </a:r>
            <a:r>
              <a:rPr lang="en-US" sz="3200" dirty="0" smtClean="0"/>
              <a:t>.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Control </a:t>
            </a:r>
            <a:r>
              <a:rPr lang="en-US" sz="2800" dirty="0"/>
              <a:t>Structures are used to alter/change the flow of program.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Controls which statement(s) should be executed next.</a:t>
            </a:r>
          </a:p>
          <a:p>
            <a:pPr>
              <a:buNone/>
            </a:pPr>
            <a:r>
              <a:rPr lang="en-US" sz="1600" dirty="0"/>
              <a:t> 			    		                             	  	    </a:t>
            </a:r>
            <a:endParaRPr lang="en-US" sz="1600" dirty="0" smtClean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/>
              <a:t>						</a:t>
            </a:r>
            <a:r>
              <a:rPr lang="en-US" sz="2800" dirty="0"/>
              <a:t> </a:t>
            </a:r>
            <a:r>
              <a:rPr lang="en-US" sz="2800" dirty="0" smtClean="0"/>
              <a:t>  			</a:t>
            </a:r>
            <a:r>
              <a:rPr lang="en-US" sz="2800" b="1" dirty="0" smtClean="0"/>
              <a:t>Control </a:t>
            </a:r>
            <a:r>
              <a:rPr lang="en-US" sz="2800" b="1" dirty="0"/>
              <a:t>Structures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1600" dirty="0"/>
              <a:t>     					</a:t>
            </a:r>
          </a:p>
          <a:p>
            <a:pPr>
              <a:buNone/>
            </a:pPr>
            <a:r>
              <a:rPr lang="en-US" sz="1600" dirty="0"/>
              <a:t>				</a:t>
            </a:r>
          </a:p>
          <a:p>
            <a:pPr>
              <a:buNone/>
            </a:pPr>
            <a:r>
              <a:rPr lang="en-US" sz="1600" dirty="0"/>
              <a:t>						</a:t>
            </a:r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3200" b="1" dirty="0"/>
              <a:t>Selection </a:t>
            </a:r>
            <a:r>
              <a:rPr lang="en-US" sz="3200" b="1" dirty="0" smtClean="0"/>
              <a:t>/ 		</a:t>
            </a:r>
            <a:r>
              <a:rPr lang="en-US" sz="3200" b="1" dirty="0"/>
              <a:t>		</a:t>
            </a:r>
            <a:r>
              <a:rPr lang="en-US" sz="3200" b="1" dirty="0" smtClean="0"/>
              <a:t>		       Iterative/			        Conditional</a:t>
            </a:r>
            <a:r>
              <a:rPr lang="en-US" sz="3200" b="1" dirty="0"/>
              <a:t>/ Branching		 </a:t>
            </a:r>
            <a:r>
              <a:rPr lang="en-US" sz="3200" b="1" dirty="0" smtClean="0"/>
              <a:t>  </a:t>
            </a:r>
            <a:r>
              <a:rPr lang="en-US" sz="3200" b="1" dirty="0"/>
              <a:t>Loops </a:t>
            </a:r>
            <a:r>
              <a:rPr lang="en-US" sz="3200" b="1" dirty="0" smtClean="0"/>
              <a:t>           		</a:t>
            </a:r>
            <a:r>
              <a:rPr lang="en-US" sz="3200" b="1" dirty="0"/>
              <a:t>	</a:t>
            </a:r>
            <a:r>
              <a:rPr lang="en-US" sz="3200" b="1" dirty="0" smtClean="0"/>
              <a:t>  		         				</a:t>
            </a:r>
            <a:r>
              <a:rPr lang="en-US" sz="3200" b="1" dirty="0"/>
              <a:t>	</a:t>
            </a:r>
            <a:r>
              <a:rPr lang="en-US" sz="3200" b="1" dirty="0" smtClean="0"/>
              <a:t>  	  </a:t>
            </a:r>
            <a:r>
              <a:rPr lang="en-US" sz="3200" b="1" dirty="0"/>
              <a:t>	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sz="1100" b="1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440557" y="41214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40557" y="4187687"/>
            <a:ext cx="26504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955235" y="4187687"/>
            <a:ext cx="3485322" cy="108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71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21023"/>
            <a:ext cx="10515240" cy="457201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 smtClean="0"/>
              <a:t>Switch statement: 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25389" y="574988"/>
            <a:ext cx="6127493" cy="6067860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/>
              <a:t> </a:t>
            </a:r>
            <a:r>
              <a:rPr lang="en-US" sz="2400" b="1" dirty="0" smtClean="0"/>
              <a:t>is a multiple selection statement, performs one of different actions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Default keyword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If none of the constants matches the value of the expression, then the </a:t>
            </a:r>
            <a:r>
              <a:rPr lang="en-US" sz="2400" b="1" dirty="0" smtClean="0"/>
              <a:t>default statement is executed.</a:t>
            </a:r>
          </a:p>
          <a:p>
            <a:endParaRPr lang="en-US" sz="2400" b="1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default statement is optional</a:t>
            </a:r>
          </a:p>
          <a:p>
            <a:r>
              <a:rPr lang="en-US" sz="2400" b="1" dirty="0" smtClean="0"/>
              <a:t>S</a:t>
            </a:r>
            <a:r>
              <a:rPr lang="en-US" sz="2800" b="1" dirty="0" smtClean="0"/>
              <a:t>yntax:</a:t>
            </a:r>
          </a:p>
          <a:p>
            <a:r>
              <a:rPr lang="en-US" sz="2800" dirty="0" smtClean="0"/>
              <a:t>switch (expression) {</a:t>
            </a:r>
          </a:p>
          <a:p>
            <a:r>
              <a:rPr lang="en-US" sz="2800" dirty="0" smtClean="0"/>
              <a:t>case value1:</a:t>
            </a:r>
          </a:p>
          <a:p>
            <a:r>
              <a:rPr lang="en-US" sz="2800" dirty="0" smtClean="0"/>
              <a:t>// statement sequence</a:t>
            </a:r>
          </a:p>
          <a:p>
            <a:r>
              <a:rPr lang="en-US" sz="2800" dirty="0" smtClean="0"/>
              <a:t>break;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6207916" y="471895"/>
            <a:ext cx="6127493" cy="6067860"/>
          </a:xfrm>
          <a:prstGeom prst="rect">
            <a:avLst/>
          </a:prstGeo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case value2:</a:t>
            </a:r>
          </a:p>
          <a:p>
            <a:r>
              <a:rPr lang="en-US" sz="2800" dirty="0" smtClean="0"/>
              <a:t>// statement sequence</a:t>
            </a:r>
          </a:p>
          <a:p>
            <a:r>
              <a:rPr lang="en-US" sz="2800" dirty="0" smtClean="0"/>
              <a:t>break;</a:t>
            </a:r>
          </a:p>
          <a:p>
            <a:r>
              <a:rPr lang="en-US" sz="2800" dirty="0" smtClean="0"/>
              <a:t>. . . </a:t>
            </a:r>
          </a:p>
          <a:p>
            <a:r>
              <a:rPr lang="en-US" sz="2800" dirty="0" smtClean="0"/>
              <a:t>case </a:t>
            </a:r>
            <a:r>
              <a:rPr lang="en-US" sz="2800" dirty="0" err="1" smtClean="0"/>
              <a:t>valueN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// statement sequence</a:t>
            </a:r>
          </a:p>
          <a:p>
            <a:r>
              <a:rPr lang="en-US" sz="2800" dirty="0" smtClean="0"/>
              <a:t>Break;</a:t>
            </a:r>
          </a:p>
          <a:p>
            <a:r>
              <a:rPr lang="en-US" sz="2800" dirty="0" smtClean="0"/>
              <a:t> default:</a:t>
            </a:r>
          </a:p>
          <a:p>
            <a:r>
              <a:rPr lang="en-US" sz="2800" dirty="0" smtClean="0"/>
              <a:t> // default statement sequence</a:t>
            </a:r>
          </a:p>
          <a:p>
            <a:r>
              <a:rPr lang="en-US" sz="2800" dirty="0" smtClean="0"/>
              <a:t> }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3978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21023"/>
            <a:ext cx="10515240" cy="457201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 smtClean="0"/>
              <a:t>Switch  v/s if….else 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25389" y="574988"/>
            <a:ext cx="10811072" cy="6067860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/>
              <a:t> </a:t>
            </a:r>
          </a:p>
          <a:p>
            <a:r>
              <a:rPr lang="en-US" sz="2800" b="1" dirty="0" smtClean="0"/>
              <a:t>In an if….else construction you can use a series of expressions that involve unrelated variables.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However in switch statement all the decisions depend on the value of the same variable.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92870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21023"/>
            <a:ext cx="10515240" cy="457201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 smtClean="0"/>
              <a:t>Switch statement Example: 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725583" y="574988"/>
            <a:ext cx="9811987" cy="6067860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/>
              <a:t> </a:t>
            </a:r>
          </a:p>
          <a:p>
            <a:r>
              <a:rPr lang="en-US" sz="2400" dirty="0" smtClean="0"/>
              <a:t>void main(){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temperature = 10;</a:t>
            </a:r>
          </a:p>
          <a:p>
            <a:r>
              <a:rPr lang="en-US" sz="2400" dirty="0" smtClean="0"/>
              <a:t>switch(temperature){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ase 0:</a:t>
            </a:r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&lt;&lt;“its freezing”;</a:t>
            </a:r>
          </a:p>
          <a:p>
            <a:r>
              <a:rPr lang="en-US" sz="2400" dirty="0" smtClean="0"/>
              <a:t>break;</a:t>
            </a:r>
          </a:p>
          <a:p>
            <a:r>
              <a:rPr lang="en-US" sz="2400" dirty="0" smtClean="0"/>
              <a:t>case 30:</a:t>
            </a:r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&lt;&lt;“it’s a sunny day”;</a:t>
            </a:r>
          </a:p>
          <a:p>
            <a:r>
              <a:rPr lang="en-US" sz="2400" dirty="0" smtClean="0"/>
              <a:t>break;</a:t>
            </a:r>
          </a:p>
          <a:p>
            <a:r>
              <a:rPr lang="en-US" sz="2400" dirty="0" smtClean="0"/>
              <a:t>default:</a:t>
            </a:r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&lt;&lt;“invalid temperature”;</a:t>
            </a:r>
          </a:p>
          <a:p>
            <a:endParaRPr lang="en-US" sz="2400" dirty="0" smtClean="0"/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21023"/>
            <a:ext cx="10515240" cy="457201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 smtClean="0"/>
              <a:t>Switch statement Example: 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712136" y="574988"/>
            <a:ext cx="9811987" cy="6067860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void main(){</a:t>
            </a:r>
          </a:p>
          <a:p>
            <a:r>
              <a:rPr lang="en-US" sz="2400" dirty="0" smtClean="0"/>
              <a:t>char character= ‘</a:t>
            </a:r>
            <a:r>
              <a:rPr lang="en-US" sz="2400" dirty="0" err="1" smtClean="0"/>
              <a:t>i</a:t>
            </a:r>
            <a:r>
              <a:rPr lang="en-US" sz="2400" dirty="0" smtClean="0"/>
              <a:t>’;</a:t>
            </a:r>
          </a:p>
          <a:p>
            <a:r>
              <a:rPr lang="en-US" sz="2400" dirty="0"/>
              <a:t>switch(character){</a:t>
            </a:r>
            <a:endParaRPr lang="en-US" sz="2400" dirty="0" smtClean="0"/>
          </a:p>
          <a:p>
            <a:r>
              <a:rPr lang="en-US" sz="2400" dirty="0" smtClean="0"/>
              <a:t>case ‘a’:</a:t>
            </a:r>
          </a:p>
          <a:p>
            <a:r>
              <a:rPr lang="en-US" sz="2400" dirty="0" err="1"/>
              <a:t>c</a:t>
            </a:r>
            <a:r>
              <a:rPr lang="en-US" sz="2400" dirty="0" err="1" smtClean="0"/>
              <a:t>out</a:t>
            </a:r>
            <a:r>
              <a:rPr lang="en-US" sz="2400" dirty="0" smtClean="0"/>
              <a:t>&lt;&lt;“it’s vowel”;</a:t>
            </a:r>
          </a:p>
          <a:p>
            <a:r>
              <a:rPr lang="en-US" sz="2400" dirty="0" smtClean="0"/>
              <a:t>break;</a:t>
            </a:r>
          </a:p>
          <a:p>
            <a:r>
              <a:rPr lang="en-US" sz="2400" dirty="0" smtClean="0"/>
              <a:t>case ‘e’: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&lt;&lt;“it’s vowel</a:t>
            </a:r>
            <a:r>
              <a:rPr lang="en-US" sz="2400" dirty="0" smtClean="0"/>
              <a:t>”;</a:t>
            </a:r>
          </a:p>
          <a:p>
            <a:r>
              <a:rPr lang="en-US" sz="2400" dirty="0" smtClean="0"/>
              <a:t>break;</a:t>
            </a:r>
          </a:p>
          <a:p>
            <a:r>
              <a:rPr lang="en-US" sz="2400" dirty="0" smtClean="0"/>
              <a:t>      …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…</a:t>
            </a:r>
          </a:p>
          <a:p>
            <a:r>
              <a:rPr lang="en-US" sz="2400" dirty="0" smtClean="0"/>
              <a:t>default: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&lt;&lt;“</a:t>
            </a:r>
            <a:r>
              <a:rPr lang="en-US" sz="2400" dirty="0" smtClean="0"/>
              <a:t>it’s </a:t>
            </a:r>
            <a:r>
              <a:rPr lang="en-US" sz="2400" dirty="0" err="1" smtClean="0"/>
              <a:t>consonent</a:t>
            </a:r>
            <a:r>
              <a:rPr lang="en-US" sz="2400" dirty="0" smtClean="0"/>
              <a:t>”;</a:t>
            </a:r>
            <a:endParaRPr lang="en-US" sz="2400" dirty="0"/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832816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Control  Structures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3" y="2339788"/>
            <a:ext cx="10533463" cy="4289612"/>
          </a:xfrm>
        </p:spPr>
        <p:txBody>
          <a:bodyPr>
            <a:noAutofit/>
          </a:bodyPr>
          <a:lstStyle/>
          <a:p>
            <a:r>
              <a:rPr lang="en-US" sz="3200" b="1" dirty="0"/>
              <a:t>Branching statements alter sequential execution of program </a:t>
            </a:r>
            <a:r>
              <a:rPr lang="en-US" sz="3200" b="1" dirty="0" smtClean="0"/>
              <a:t>statements.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selection statements supported by C++</a:t>
            </a:r>
            <a:endParaRPr lang="en-US" sz="700" b="1" dirty="0"/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/>
              <a:t>If </a:t>
            </a:r>
          </a:p>
          <a:p>
            <a:r>
              <a:rPr lang="en-US" sz="2800" b="1" dirty="0" smtClean="0"/>
              <a:t>If-else </a:t>
            </a:r>
          </a:p>
          <a:p>
            <a:r>
              <a:rPr lang="en-US" sz="2800" b="1" dirty="0" smtClean="0"/>
              <a:t>switch 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 code based on a condition(s).</a:t>
            </a:r>
          </a:p>
          <a:p>
            <a:endParaRPr lang="en-US" sz="100" dirty="0" smtClean="0"/>
          </a:p>
          <a:p>
            <a:pPr>
              <a:buNone/>
            </a:pPr>
            <a:r>
              <a:rPr lang="en-US" sz="100" dirty="0" smtClean="0"/>
              <a:t>    		                             	</a:t>
            </a:r>
          </a:p>
          <a:p>
            <a:endParaRPr lang="en-US" sz="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Statements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3805" y="2232602"/>
            <a:ext cx="11726159" cy="4598894"/>
          </a:xfrm>
        </p:spPr>
        <p:txBody>
          <a:bodyPr>
            <a:normAutofit fontScale="62500" lnSpcReduction="20000"/>
          </a:bodyPr>
          <a:lstStyle/>
          <a:p>
            <a:r>
              <a:rPr lang="en-US" sz="4500" b="1" dirty="0" smtClean="0"/>
              <a:t>If statement:   </a:t>
            </a:r>
            <a:r>
              <a:rPr lang="en-US" sz="3800" dirty="0" smtClean="0"/>
              <a:t>Performs an action if a condition is true or skips  the action if the condition is false.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3400" b="1" dirty="0" smtClean="0"/>
              <a:t>Syntax: </a:t>
            </a:r>
          </a:p>
          <a:p>
            <a:pPr>
              <a:buNone/>
            </a:pPr>
            <a:r>
              <a:rPr lang="en-US" sz="3400" dirty="0" smtClean="0"/>
              <a:t>	if( Test expression /condition )</a:t>
            </a:r>
          </a:p>
          <a:p>
            <a:pPr>
              <a:buNone/>
            </a:pPr>
            <a:r>
              <a:rPr lang="en-US" sz="3400" dirty="0" smtClean="0"/>
              <a:t>	statement;        // Single - statement if body</a:t>
            </a:r>
          </a:p>
          <a:p>
            <a:pPr>
              <a:buNone/>
            </a:pPr>
            <a:r>
              <a:rPr lang="en-US" sz="3400" dirty="0" smtClean="0"/>
              <a:t>    	</a:t>
            </a:r>
            <a:r>
              <a:rPr lang="en-US" sz="1600" dirty="0" smtClean="0"/>
              <a:t>	</a:t>
            </a:r>
            <a:r>
              <a:rPr lang="en-US" dirty="0" smtClean="0"/>
              <a:t>                             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i</a:t>
            </a:r>
            <a:r>
              <a:rPr lang="en-US" sz="3300" dirty="0" smtClean="0"/>
              <a:t>f ( Test expression )  {</a:t>
            </a:r>
          </a:p>
          <a:p>
            <a:pPr>
              <a:buNone/>
            </a:pPr>
            <a:r>
              <a:rPr lang="en-US" sz="3300" dirty="0" smtClean="0"/>
              <a:t>	statement;</a:t>
            </a:r>
          </a:p>
          <a:p>
            <a:pPr>
              <a:buNone/>
            </a:pPr>
            <a:r>
              <a:rPr lang="en-US" sz="3300" dirty="0" smtClean="0"/>
              <a:t>	statement;                  // Multiple Statement if body</a:t>
            </a:r>
          </a:p>
          <a:p>
            <a:pPr>
              <a:buNone/>
            </a:pPr>
            <a:r>
              <a:rPr lang="en-US" sz="3300" dirty="0" smtClean="0"/>
              <a:t>	statement;        </a:t>
            </a:r>
          </a:p>
          <a:p>
            <a:pPr>
              <a:buNone/>
            </a:pPr>
            <a:r>
              <a:rPr lang="en-US" sz="3300" dirty="0" smtClean="0"/>
              <a:t>    	}</a:t>
            </a:r>
            <a:endParaRPr lang="en-US" sz="3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 smtClean="0"/>
              <a:t>If statement Example 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4972" y="2313379"/>
            <a:ext cx="9044553" cy="59939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/>
              <a:t>void main() {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 err="1" smtClean="0"/>
              <a:t>int</a:t>
            </a:r>
            <a:r>
              <a:rPr lang="en-US" sz="3200" dirty="0" smtClean="0"/>
              <a:t> num= 10;</a:t>
            </a:r>
          </a:p>
          <a:p>
            <a:pPr>
              <a:buNone/>
            </a:pPr>
            <a:r>
              <a:rPr lang="en-US" sz="3200" dirty="0" smtClean="0"/>
              <a:t>if( num &gt; 0)</a:t>
            </a:r>
          </a:p>
          <a:p>
            <a:pPr>
              <a:buNone/>
            </a:pPr>
            <a:r>
              <a:rPr lang="en-US" sz="3200" dirty="0" smtClean="0"/>
              <a:t>{</a:t>
            </a:r>
          </a:p>
          <a:p>
            <a:pPr>
              <a:buNone/>
            </a:pPr>
            <a:r>
              <a:rPr lang="en-US" sz="3200" dirty="0" err="1"/>
              <a:t>c</a:t>
            </a:r>
            <a:r>
              <a:rPr lang="en-US" sz="3200" dirty="0" err="1" smtClean="0"/>
              <a:t>out</a:t>
            </a:r>
            <a:r>
              <a:rPr lang="en-US" sz="3200" dirty="0" smtClean="0"/>
              <a:t>&lt;&lt;“It’s a positive number”;</a:t>
            </a:r>
          </a:p>
          <a:p>
            <a:pPr>
              <a:buNone/>
            </a:pPr>
            <a:r>
              <a:rPr lang="en-US" sz="3200" dirty="0" smtClean="0"/>
              <a:t>} }</a:t>
            </a:r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3242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/>
              <a:t>Selection Statements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6067860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/>
              <a:t>If else statement :   </a:t>
            </a:r>
            <a:r>
              <a:rPr lang="en-US" sz="2400" dirty="0" smtClean="0"/>
              <a:t>Performs an action if the  condition is true and performs a different action if the condition is false.</a:t>
            </a:r>
          </a:p>
          <a:p>
            <a:r>
              <a:rPr lang="en-US" sz="2400" dirty="0" smtClean="0"/>
              <a:t> 					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Syntax: </a:t>
            </a:r>
          </a:p>
          <a:p>
            <a:pPr>
              <a:buNone/>
            </a:pPr>
            <a:r>
              <a:rPr lang="en-US" sz="2400" dirty="0" smtClean="0"/>
              <a:t>if( Test expression)</a:t>
            </a:r>
          </a:p>
          <a:p>
            <a:pPr>
              <a:buNone/>
            </a:pPr>
            <a:r>
              <a:rPr lang="en-US" sz="2400" dirty="0" smtClean="0"/>
              <a:t>Statement;      		   // Single - statement if body </a:t>
            </a:r>
          </a:p>
          <a:p>
            <a:pPr>
              <a:buNone/>
            </a:pPr>
            <a:r>
              <a:rPr lang="en-US" sz="2400" dirty="0" smtClean="0"/>
              <a:t> else</a:t>
            </a:r>
          </a:p>
          <a:p>
            <a:pPr>
              <a:buNone/>
            </a:pPr>
            <a:r>
              <a:rPr lang="en-US" sz="2400" dirty="0" smtClean="0"/>
              <a:t>Statement;     		  // Single - statement else body</a:t>
            </a:r>
            <a:endParaRPr lang="en-US" sz="2400" b="1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if ( Test expression )  {     </a:t>
            </a:r>
          </a:p>
          <a:p>
            <a:r>
              <a:rPr lang="en-US" sz="2000" dirty="0" smtClean="0"/>
              <a:t>Statement;</a:t>
            </a:r>
          </a:p>
          <a:p>
            <a:r>
              <a:rPr lang="en-US" sz="2000" dirty="0" smtClean="0"/>
              <a:t>statement;     }                     // Multiple Statement if body</a:t>
            </a:r>
          </a:p>
          <a:p>
            <a:r>
              <a:rPr lang="en-US" sz="2000" dirty="0" smtClean="0"/>
              <a:t> else {	</a:t>
            </a:r>
          </a:p>
          <a:p>
            <a:r>
              <a:rPr lang="en-US" dirty="0" smtClean="0"/>
              <a:t>Statement;</a:t>
            </a:r>
          </a:p>
          <a:p>
            <a:r>
              <a:rPr lang="en-US" dirty="0" smtClean="0"/>
              <a:t>statement;   }                    // Multiple Statement else body 	                               </a:t>
            </a:r>
            <a:endParaRPr lang="en-US" sz="3200" b="1" dirty="0" smtClean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/>
              <a:t>Example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6067860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void main() {</a:t>
            </a:r>
          </a:p>
          <a:p>
            <a:endParaRPr lang="en-US" sz="2800" dirty="0" smtClean="0"/>
          </a:p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num= -10;</a:t>
            </a:r>
          </a:p>
          <a:p>
            <a:endParaRPr lang="en-US" sz="2800" dirty="0" smtClean="0"/>
          </a:p>
          <a:p>
            <a:r>
              <a:rPr lang="en-US" sz="2800" dirty="0" smtClean="0"/>
              <a:t>if(num &gt; 0)   {</a:t>
            </a:r>
          </a:p>
          <a:p>
            <a:r>
              <a:rPr lang="en-US" sz="2800" dirty="0" err="1"/>
              <a:t>c</a:t>
            </a:r>
            <a:r>
              <a:rPr lang="en-US" sz="2800" dirty="0" err="1" smtClean="0"/>
              <a:t>out</a:t>
            </a:r>
            <a:r>
              <a:rPr lang="en-US" sz="2800" dirty="0" smtClean="0"/>
              <a:t>&lt;&lt;“It’s a positive number”;</a:t>
            </a:r>
          </a:p>
          <a:p>
            <a:r>
              <a:rPr lang="en-US" sz="2800" dirty="0" smtClean="0"/>
              <a:t> }</a:t>
            </a:r>
          </a:p>
          <a:p>
            <a:r>
              <a:rPr lang="en-US" sz="2800" dirty="0" smtClean="0"/>
              <a:t> else   {</a:t>
            </a:r>
          </a:p>
          <a:p>
            <a:r>
              <a:rPr lang="en-US" sz="2800" dirty="0" err="1"/>
              <a:t>c</a:t>
            </a:r>
            <a:r>
              <a:rPr lang="en-US" sz="2800" dirty="0" err="1" smtClean="0"/>
              <a:t>out</a:t>
            </a:r>
            <a:r>
              <a:rPr lang="en-US" sz="2800" dirty="0" smtClean="0"/>
              <a:t>&lt;&lt;“It’s a negative number”;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}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/>
              <a:t>Conditional Operator (Ternary) </a:t>
            </a:r>
            <a:endParaRPr dirty="0"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606786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Ternary Operator: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acts or performs operation on three operands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making operator is called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of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two symbols,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 :)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operate on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operands.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operator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one of two values depending on the result of an expression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effects are similar to the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756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/>
              <a:t>Conditional Operator (Ternary) </a:t>
            </a:r>
            <a:endParaRPr dirty="0"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6067860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(condition) ? true : false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basically the same as: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( condition) 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if_true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if_false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49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3250</TotalTime>
  <Words>941</Words>
  <Application>Microsoft Office PowerPoint</Application>
  <PresentationFormat>Widescreen</PresentationFormat>
  <Paragraphs>282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Courier New</vt:lpstr>
      <vt:lpstr>Times New Roman</vt:lpstr>
      <vt:lpstr>Wingdings</vt:lpstr>
      <vt:lpstr>Wingdings 3</vt:lpstr>
      <vt:lpstr>Ion Boardroom</vt:lpstr>
      <vt:lpstr> Programming  Fundamentals   in C++</vt:lpstr>
      <vt:lpstr>PowerPoint Presentation</vt:lpstr>
      <vt:lpstr>Branching Control  Structures</vt:lpstr>
      <vt:lpstr>Selection Statements</vt:lpstr>
      <vt:lpstr>If statement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Selection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Sharmeen</dc:creator>
  <cp:lastModifiedBy>sajjad</cp:lastModifiedBy>
  <cp:revision>495</cp:revision>
  <dcterms:created xsi:type="dcterms:W3CDTF">2014-09-12T02:08:24Z</dcterms:created>
  <dcterms:modified xsi:type="dcterms:W3CDTF">2021-02-17T09:16:26Z</dcterms:modified>
</cp:coreProperties>
</file>