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5127-4865-4D34-99F1-B73A556D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67A3C-D6ED-4539-A0F9-850ED7E79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53B-A83B-4EC4-833C-F9D0EB32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2611-89D3-4648-91EC-D22153AF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2145-7C3D-472B-AD3D-718CD9A4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C3A2-E75F-46FE-B427-2A911CA0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AF942-360B-4998-ADDF-73B9D435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66EA-81BC-4A0E-99F4-E36DEE36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CA0C-1A00-4C00-9D5C-03D0460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B261-2D9B-49FC-9061-6AA47E0A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D1DF5-0A21-4C2A-97A1-6BC9E8D1B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F76EB-B2D7-4F9B-BF2E-10377E4E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4457-7CFE-4330-86A6-84CD95D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6935-C8D3-4B32-9FD2-BB14AAE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0F02-E919-4899-8AF4-7D8C575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1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A3E-76FE-4F34-837C-8862B8FB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FAA9-EBE7-4ACF-A3AE-B6956107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927F-F0B8-4D50-BA21-0A4CAF01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F2F9-6C07-4887-BBA7-A085C7DC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C24D-F8F5-4D28-8B2A-F4E886D2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79E2-9B6D-47FE-82AC-38FA711B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DB0E-8AA5-41DF-8F40-80257DA6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C526-FFDF-40B7-972B-F690C9A9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115E-BA69-4975-B7A4-310F99D2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B9C9-0040-426B-A3BD-351E61EE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6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1661-DDEB-4DC6-B05D-32C3148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15FD-3D58-4EED-9473-842AB48E0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FD8A-B137-45CD-983F-B12188B6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A5755-22E8-4B0F-8C56-1731CA5D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3136-2DB0-46D7-BF30-A984A94D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39AB5-E463-4780-B847-24AB4745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550D-43C6-4158-AA14-CA36DA5E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2E05-1D4C-45BA-9718-455F1D06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72D2-7382-44F4-895A-5813FBB5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6230D-45BE-437E-93E2-BC29521D6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2FB3D-5092-4018-84A3-7317CEC4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F209E-EB79-4CBA-B1DD-1AB23F62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FA12D-D145-424A-AC1A-77BEE8A3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09241-07A5-488F-AD6C-0E60A6B4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D98C-F658-48B8-B9A3-808BBDC2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2868D-C967-406A-8DBC-0811838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BFF40-9560-4306-A127-D590857A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A4C8-D8E7-4C8C-A58F-D3D9825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6B95A-DE52-4BF0-9502-36AD3D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F62AD-7271-4107-98F5-6E073CF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E3496-82CB-4D4D-B086-80CE9276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A8DF-F5BE-45C9-AD63-8BBBA411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7A7A-9AFE-447F-88BC-CF9CF024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8E7BA-E021-4E3D-95A8-FCB6AF04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F9F7-BEF1-4F7A-A9AE-11F88C67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BAA6-DBD8-471C-8F1E-AF827A8D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16F26-9269-485E-B771-3B8A9A3C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541-3EBF-49C2-8699-18937E0F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0B0CD-9C7E-496E-9F9B-BB9293270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02AB-F398-455A-A49B-55102B3E6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279D-19D6-4AEC-B8CA-9CADD284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B119-BBA3-45E3-B769-AF2501B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9FC9-6A84-4D05-B0AE-D4E1407A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84B67-8E31-4E00-BC80-9BC46B1F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6EC4-92D9-443B-8D77-CD397F08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53C2-C281-41EA-ABA4-A3DF47225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8C17-9C46-46F3-90B6-D0124CA843D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6A12-D538-420D-91CD-F0FFD621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670C-6CC0-4281-8D8C-F8F994ECC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E6FA-AFBD-4E8C-BFC9-CB20B9A23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2BB88-D653-46EA-BA71-AD1E30EA642A}"/>
              </a:ext>
            </a:extLst>
          </p:cNvPr>
          <p:cNvSpPr/>
          <p:nvPr/>
        </p:nvSpPr>
        <p:spPr>
          <a:xfrm>
            <a:off x="-674702" y="0"/>
            <a:ext cx="64806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Life Insurance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ADDEE-4372-4E31-8DE5-C1BDF9E4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" y="1307837"/>
            <a:ext cx="5526833" cy="5078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B15F8-C499-49B0-A26C-D82A97936615}"/>
              </a:ext>
            </a:extLst>
          </p:cNvPr>
          <p:cNvSpPr txBox="1"/>
          <p:nvPr/>
        </p:nvSpPr>
        <p:spPr>
          <a:xfrm>
            <a:off x="641954" y="885437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86F64-3190-493D-8EEB-DC6D73A03058}"/>
              </a:ext>
            </a:extLst>
          </p:cNvPr>
          <p:cNvSpPr txBox="1"/>
          <p:nvPr/>
        </p:nvSpPr>
        <p:spPr>
          <a:xfrm>
            <a:off x="1521884" y="885437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85814-898F-445E-994E-4B11D4A23DAC}"/>
              </a:ext>
            </a:extLst>
          </p:cNvPr>
          <p:cNvSpPr txBox="1"/>
          <p:nvPr/>
        </p:nvSpPr>
        <p:spPr>
          <a:xfrm>
            <a:off x="3203272" y="882628"/>
            <a:ext cx="202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Existing Customers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D25D7-EC92-4F95-BD3C-231D37FED276}"/>
              </a:ext>
            </a:extLst>
          </p:cNvPr>
          <p:cNvSpPr txBox="1"/>
          <p:nvPr/>
        </p:nvSpPr>
        <p:spPr>
          <a:xfrm>
            <a:off x="7051105" y="882628"/>
            <a:ext cx="14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9959C-B051-438A-B548-11311CF4B180}"/>
              </a:ext>
            </a:extLst>
          </p:cNvPr>
          <p:cNvSpPr txBox="1"/>
          <p:nvPr/>
        </p:nvSpPr>
        <p:spPr>
          <a:xfrm>
            <a:off x="8148875" y="882628"/>
            <a:ext cx="14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|Contact 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44E5C9-6F94-4086-BA4B-579006E12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80" y="927276"/>
            <a:ext cx="1687397" cy="280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07E5D-F5AA-4138-BE64-7DF906F4EC66}"/>
              </a:ext>
            </a:extLst>
          </p:cNvPr>
          <p:cNvSpPr txBox="1"/>
          <p:nvPr/>
        </p:nvSpPr>
        <p:spPr>
          <a:xfrm>
            <a:off x="5138299" y="890942"/>
            <a:ext cx="210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Premium Payment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E7CC6-518C-4C79-9E89-90A3B75616A5}"/>
              </a:ext>
            </a:extLst>
          </p:cNvPr>
          <p:cNvSpPr txBox="1"/>
          <p:nvPr/>
        </p:nvSpPr>
        <p:spPr>
          <a:xfrm>
            <a:off x="5805997" y="1307837"/>
            <a:ext cx="3617922" cy="5078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              BUY POLICY ONLINE</a:t>
            </a:r>
          </a:p>
          <a:p>
            <a:endParaRPr lang="en-IN" dirty="0"/>
          </a:p>
          <a:p>
            <a:r>
              <a:rPr lang="en-IN" dirty="0"/>
              <a:t>              Bachat Plus</a:t>
            </a:r>
          </a:p>
          <a:p>
            <a:endParaRPr lang="en-IN" dirty="0"/>
          </a:p>
          <a:p>
            <a:r>
              <a:rPr lang="en-IN" dirty="0"/>
              <a:t>              Bima Jyoti</a:t>
            </a:r>
          </a:p>
          <a:p>
            <a:endParaRPr lang="en-IN" dirty="0"/>
          </a:p>
          <a:p>
            <a:r>
              <a:rPr lang="en-IN" dirty="0"/>
              <a:t>              Nivesh Plus</a:t>
            </a:r>
          </a:p>
          <a:p>
            <a:endParaRPr lang="en-IN" dirty="0"/>
          </a:p>
          <a:p>
            <a:r>
              <a:rPr lang="en-IN" dirty="0"/>
              <a:t>              Jeevan Shaanti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FEA29-06A7-4CC5-A3D6-A2323A75FB37}"/>
              </a:ext>
            </a:extLst>
          </p:cNvPr>
          <p:cNvSpPr/>
          <p:nvPr/>
        </p:nvSpPr>
        <p:spPr>
          <a:xfrm>
            <a:off x="7144713" y="5388557"/>
            <a:ext cx="2083263" cy="3452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Buy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BC949C-9D45-4078-8D8F-6B68BCBBBA4E}"/>
              </a:ext>
            </a:extLst>
          </p:cNvPr>
          <p:cNvCxnSpPr>
            <a:cxnSpLocks/>
          </p:cNvCxnSpPr>
          <p:nvPr/>
        </p:nvCxnSpPr>
        <p:spPr>
          <a:xfrm>
            <a:off x="5924939" y="2323322"/>
            <a:ext cx="3405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6D60C-29E7-4DE5-98DA-E48A7EE17946}"/>
              </a:ext>
            </a:extLst>
          </p:cNvPr>
          <p:cNvCxnSpPr>
            <a:cxnSpLocks/>
          </p:cNvCxnSpPr>
          <p:nvPr/>
        </p:nvCxnSpPr>
        <p:spPr>
          <a:xfrm>
            <a:off x="5924939" y="2883159"/>
            <a:ext cx="3405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BE407C-F7A4-445D-A47B-A7C1001B9717}"/>
              </a:ext>
            </a:extLst>
          </p:cNvPr>
          <p:cNvCxnSpPr>
            <a:cxnSpLocks/>
          </p:cNvCxnSpPr>
          <p:nvPr/>
        </p:nvCxnSpPr>
        <p:spPr>
          <a:xfrm>
            <a:off x="5924939" y="3429000"/>
            <a:ext cx="3405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AD000B-EA49-4972-9F1C-CCA7ADAB0D9E}"/>
              </a:ext>
            </a:extLst>
          </p:cNvPr>
          <p:cNvCxnSpPr/>
          <p:nvPr/>
        </p:nvCxnSpPr>
        <p:spPr>
          <a:xfrm>
            <a:off x="5924939" y="3956180"/>
            <a:ext cx="3405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6E0B0D-1403-4536-8175-791E29C68E98}"/>
              </a:ext>
            </a:extLst>
          </p:cNvPr>
          <p:cNvCxnSpPr/>
          <p:nvPr/>
        </p:nvCxnSpPr>
        <p:spPr>
          <a:xfrm>
            <a:off x="5924939" y="1838131"/>
            <a:ext cx="3405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A77B-469A-43A0-8E44-BF8AAF3C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64776"/>
            <a:ext cx="4097694" cy="791871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New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C69C-D1E7-42B3-8532-B6F85EE0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770650"/>
            <a:ext cx="10515600" cy="50199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Registration Form</a:t>
            </a:r>
          </a:p>
          <a:p>
            <a:pPr marL="0" indent="0">
              <a:buNone/>
            </a:pPr>
            <a:r>
              <a:rPr lang="en-IN" sz="1800" dirty="0"/>
              <a:t>Name                           :      </a:t>
            </a:r>
          </a:p>
          <a:p>
            <a:pPr marL="0" indent="0">
              <a:buNone/>
            </a:pPr>
            <a:r>
              <a:rPr lang="en-IN" sz="1800" dirty="0"/>
              <a:t>Password                     :</a:t>
            </a:r>
          </a:p>
          <a:p>
            <a:pPr marL="0" indent="0">
              <a:buNone/>
            </a:pPr>
            <a:r>
              <a:rPr lang="en-IN" sz="1800" dirty="0"/>
              <a:t>Confirm Password      :        </a:t>
            </a:r>
          </a:p>
          <a:p>
            <a:pPr marL="0" indent="0">
              <a:buNone/>
            </a:pPr>
            <a:r>
              <a:rPr lang="en-IN" sz="1800" dirty="0"/>
              <a:t>A/C No                         :        </a:t>
            </a:r>
          </a:p>
          <a:p>
            <a:pPr marL="0" indent="0">
              <a:buNone/>
            </a:pPr>
            <a:r>
              <a:rPr lang="en-IN" sz="1800" dirty="0"/>
              <a:t>Bank                             :        </a:t>
            </a:r>
          </a:p>
          <a:p>
            <a:pPr marL="0" indent="0">
              <a:buNone/>
            </a:pPr>
            <a:r>
              <a:rPr lang="en-IN" sz="1800" dirty="0"/>
              <a:t>Organization               :        </a:t>
            </a:r>
          </a:p>
          <a:p>
            <a:pPr marL="0" indent="0">
              <a:buNone/>
            </a:pPr>
            <a:r>
              <a:rPr lang="en-IN" sz="1800" dirty="0"/>
              <a:t>Age                               :</a:t>
            </a:r>
          </a:p>
          <a:p>
            <a:pPr marL="0" indent="0">
              <a:buNone/>
            </a:pPr>
            <a:r>
              <a:rPr lang="en-IN" sz="1800" dirty="0"/>
              <a:t>Sex                                :</a:t>
            </a:r>
          </a:p>
          <a:p>
            <a:pPr marL="0" indent="0">
              <a:buNone/>
            </a:pPr>
            <a:r>
              <a:rPr lang="en-IN" sz="1800" dirty="0"/>
              <a:t>Address                        :</a:t>
            </a:r>
          </a:p>
          <a:p>
            <a:pPr marL="0" indent="0">
              <a:buNone/>
            </a:pPr>
            <a:r>
              <a:rPr lang="en-IN" sz="1800" dirty="0"/>
              <a:t>E-mail ID                      :        </a:t>
            </a:r>
          </a:p>
          <a:p>
            <a:pPr marL="0" indent="0">
              <a:buNone/>
            </a:pPr>
            <a:r>
              <a:rPr lang="en-IN" sz="1800" dirty="0"/>
              <a:t>Nominee Name          :                      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49C4A0-0F33-47C0-B040-877B39F84EAC}"/>
              </a:ext>
            </a:extLst>
          </p:cNvPr>
          <p:cNvSpPr/>
          <p:nvPr/>
        </p:nvSpPr>
        <p:spPr>
          <a:xfrm>
            <a:off x="3433665" y="1668949"/>
            <a:ext cx="3554964" cy="2799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11921-F7A5-4626-BAA7-6CE1EF95F4CE}"/>
              </a:ext>
            </a:extLst>
          </p:cNvPr>
          <p:cNvSpPr/>
          <p:nvPr/>
        </p:nvSpPr>
        <p:spPr>
          <a:xfrm>
            <a:off x="3433665" y="2090673"/>
            <a:ext cx="3554964" cy="263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FD69B-F1AA-4837-9B7B-831D6818CDA1}"/>
              </a:ext>
            </a:extLst>
          </p:cNvPr>
          <p:cNvSpPr/>
          <p:nvPr/>
        </p:nvSpPr>
        <p:spPr>
          <a:xfrm>
            <a:off x="3433665" y="2484405"/>
            <a:ext cx="3554964" cy="256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ADBC9-BE0F-4411-8B43-E61DAA3D139C}"/>
              </a:ext>
            </a:extLst>
          </p:cNvPr>
          <p:cNvSpPr/>
          <p:nvPr/>
        </p:nvSpPr>
        <p:spPr>
          <a:xfrm>
            <a:off x="3433665" y="2878138"/>
            <a:ext cx="3554964" cy="2520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9822DD-F8F5-41B6-8F5F-A6AD6A5D9733}"/>
              </a:ext>
            </a:extLst>
          </p:cNvPr>
          <p:cNvSpPr/>
          <p:nvPr/>
        </p:nvSpPr>
        <p:spPr>
          <a:xfrm>
            <a:off x="3433665" y="3230238"/>
            <a:ext cx="3554964" cy="2520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FC1472-571D-495B-89B5-34A155450CF1}"/>
              </a:ext>
            </a:extLst>
          </p:cNvPr>
          <p:cNvSpPr/>
          <p:nvPr/>
        </p:nvSpPr>
        <p:spPr>
          <a:xfrm>
            <a:off x="3433665" y="3584187"/>
            <a:ext cx="3554964" cy="2520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B8EE40-E66E-446A-9885-A731AFE1D6CB}"/>
              </a:ext>
            </a:extLst>
          </p:cNvPr>
          <p:cNvSpPr/>
          <p:nvPr/>
        </p:nvSpPr>
        <p:spPr>
          <a:xfrm>
            <a:off x="3433666" y="3936287"/>
            <a:ext cx="3554964" cy="263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7B7034-1957-4253-808D-B16113DF64CF}"/>
              </a:ext>
            </a:extLst>
          </p:cNvPr>
          <p:cNvSpPr/>
          <p:nvPr/>
        </p:nvSpPr>
        <p:spPr>
          <a:xfrm>
            <a:off x="3433665" y="4263475"/>
            <a:ext cx="3554964" cy="3022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63F173-6FC4-492E-B8DC-7AC504FF6B61}"/>
              </a:ext>
            </a:extLst>
          </p:cNvPr>
          <p:cNvSpPr/>
          <p:nvPr/>
        </p:nvSpPr>
        <p:spPr>
          <a:xfrm>
            <a:off x="3433665" y="4642336"/>
            <a:ext cx="3554964" cy="3022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02F62E-1358-409B-956D-734578742CF0}"/>
              </a:ext>
            </a:extLst>
          </p:cNvPr>
          <p:cNvSpPr/>
          <p:nvPr/>
        </p:nvSpPr>
        <p:spPr>
          <a:xfrm>
            <a:off x="3433665" y="1282604"/>
            <a:ext cx="3554964" cy="2799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F6F21A1-F8D3-4ED7-8BD2-7436F1B39F19}"/>
              </a:ext>
            </a:extLst>
          </p:cNvPr>
          <p:cNvSpPr/>
          <p:nvPr/>
        </p:nvSpPr>
        <p:spPr>
          <a:xfrm>
            <a:off x="2029407" y="5823633"/>
            <a:ext cx="1651518" cy="33590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Submit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40D95D-7BA8-4055-973E-AFB3E83C15B3}"/>
              </a:ext>
            </a:extLst>
          </p:cNvPr>
          <p:cNvSpPr/>
          <p:nvPr/>
        </p:nvSpPr>
        <p:spPr>
          <a:xfrm>
            <a:off x="4207327" y="5823633"/>
            <a:ext cx="1651518" cy="3359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Cancel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433202-E646-450F-97FB-192945C86994}"/>
              </a:ext>
            </a:extLst>
          </p:cNvPr>
          <p:cNvSpPr/>
          <p:nvPr/>
        </p:nvSpPr>
        <p:spPr>
          <a:xfrm>
            <a:off x="6385247" y="5821882"/>
            <a:ext cx="1586204" cy="3359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Login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F9C3E7B-B3E4-4712-AD89-FC4A6A9AF7AA}"/>
              </a:ext>
            </a:extLst>
          </p:cNvPr>
          <p:cNvSpPr/>
          <p:nvPr/>
        </p:nvSpPr>
        <p:spPr>
          <a:xfrm>
            <a:off x="3433665" y="5031763"/>
            <a:ext cx="3554964" cy="302274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3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B50-2D30-450B-9739-74CAFA3E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73"/>
            <a:ext cx="5562600" cy="933063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Existing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872B-EBA3-45F4-9847-70CC1105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293220" cy="51972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/>
              <a:t>							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</a:t>
            </a:r>
            <a:r>
              <a:rPr lang="en-IN" sz="1800" dirty="0">
                <a:solidFill>
                  <a:srgbClr val="6699FF"/>
                </a:solidFill>
              </a:rPr>
              <a:t>   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5963C45-D91C-44BD-9AD1-098FD8AC68FD}"/>
              </a:ext>
            </a:extLst>
          </p:cNvPr>
          <p:cNvSpPr/>
          <p:nvPr/>
        </p:nvSpPr>
        <p:spPr>
          <a:xfrm>
            <a:off x="9160328" y="1857697"/>
            <a:ext cx="1089346" cy="195039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142E5-E128-423D-A474-A57A074EEA0D}"/>
              </a:ext>
            </a:extLst>
          </p:cNvPr>
          <p:cNvSpPr/>
          <p:nvPr/>
        </p:nvSpPr>
        <p:spPr>
          <a:xfrm>
            <a:off x="8194865" y="1035700"/>
            <a:ext cx="2662162" cy="32097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CB7A-F3D5-4FB4-B67E-9053A19E9335}"/>
              </a:ext>
            </a:extLst>
          </p:cNvPr>
          <p:cNvSpPr txBox="1"/>
          <p:nvPr/>
        </p:nvSpPr>
        <p:spPr>
          <a:xfrm>
            <a:off x="8607491" y="1259634"/>
            <a:ext cx="2080726" cy="38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Account 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D3D02-A10B-470C-83E5-4466EBCB3A68}"/>
              </a:ext>
            </a:extLst>
          </p:cNvPr>
          <p:cNvSpPr txBox="1"/>
          <p:nvPr/>
        </p:nvSpPr>
        <p:spPr>
          <a:xfrm>
            <a:off x="8292410" y="1838811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Email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DDA9C-461F-461C-BE74-85153CAC759E}"/>
              </a:ext>
            </a:extLst>
          </p:cNvPr>
          <p:cNvSpPr txBox="1"/>
          <p:nvPr/>
        </p:nvSpPr>
        <p:spPr>
          <a:xfrm>
            <a:off x="8285541" y="2110301"/>
            <a:ext cx="111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+mj-lt"/>
              </a:rPr>
              <a:t>Password</a:t>
            </a:r>
            <a:endParaRPr lang="en-IN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30E53-13DB-4FC2-842F-9D4C206325D3}"/>
              </a:ext>
            </a:extLst>
          </p:cNvPr>
          <p:cNvSpPr txBox="1"/>
          <p:nvPr/>
        </p:nvSpPr>
        <p:spPr>
          <a:xfrm>
            <a:off x="9125168" y="1760700"/>
            <a:ext cx="1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D96D-4201-4AE8-88B7-0E9300F47E27}"/>
              </a:ext>
            </a:extLst>
          </p:cNvPr>
          <p:cNvSpPr txBox="1"/>
          <p:nvPr/>
        </p:nvSpPr>
        <p:spPr>
          <a:xfrm>
            <a:off x="9104842" y="2062607"/>
            <a:ext cx="2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313D031-ADDB-4A82-983C-280430E6E4A2}"/>
              </a:ext>
            </a:extLst>
          </p:cNvPr>
          <p:cNvSpPr/>
          <p:nvPr/>
        </p:nvSpPr>
        <p:spPr>
          <a:xfrm>
            <a:off x="9474069" y="1857696"/>
            <a:ext cx="1198981" cy="195039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27E6EDB-D242-43BD-8A43-ABDBC97F11FA}"/>
              </a:ext>
            </a:extLst>
          </p:cNvPr>
          <p:cNvSpPr/>
          <p:nvPr/>
        </p:nvSpPr>
        <p:spPr>
          <a:xfrm>
            <a:off x="9472321" y="2182059"/>
            <a:ext cx="1198981" cy="195039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4C96436-99DD-423B-9C7F-C6D1A4FC4979}"/>
              </a:ext>
            </a:extLst>
          </p:cNvPr>
          <p:cNvSpPr/>
          <p:nvPr/>
        </p:nvSpPr>
        <p:spPr>
          <a:xfrm>
            <a:off x="9078076" y="2682485"/>
            <a:ext cx="895739" cy="345231"/>
          </a:xfrm>
          <a:prstGeom prst="flowChartAlternate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i="1" dirty="0">
                <a:solidFill>
                  <a:srgbClr val="F7964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IN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F29B2-5AD6-4F2A-B210-F01269240DC3}"/>
              </a:ext>
            </a:extLst>
          </p:cNvPr>
          <p:cNvSpPr txBox="1"/>
          <p:nvPr/>
        </p:nvSpPr>
        <p:spPr>
          <a:xfrm>
            <a:off x="8796262" y="3261347"/>
            <a:ext cx="187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1"/>
                </a:solidFill>
              </a:rPr>
              <a:t>Forgot Password?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B644B9-8E8E-4B34-A305-5C39C13F8E88}"/>
              </a:ext>
            </a:extLst>
          </p:cNvPr>
          <p:cNvSpPr/>
          <p:nvPr/>
        </p:nvSpPr>
        <p:spPr>
          <a:xfrm>
            <a:off x="970384" y="1259634"/>
            <a:ext cx="2211355" cy="2565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36FBDB-0F92-40ED-96A5-426C3C127D1D}"/>
              </a:ext>
            </a:extLst>
          </p:cNvPr>
          <p:cNvSpPr/>
          <p:nvPr/>
        </p:nvSpPr>
        <p:spPr>
          <a:xfrm>
            <a:off x="1003041" y="1184990"/>
            <a:ext cx="2211355" cy="26405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598385-7BBE-4966-8EB7-1BCA2911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36" y="1391165"/>
            <a:ext cx="805250" cy="9330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BEAD76-FF19-4CDA-BC87-7F490908DA59}"/>
              </a:ext>
            </a:extLst>
          </p:cNvPr>
          <p:cNvSpPr txBox="1"/>
          <p:nvPr/>
        </p:nvSpPr>
        <p:spPr>
          <a:xfrm>
            <a:off x="1432249" y="2521343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File a Claim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5F6DAA93-E3D8-46D0-ACF3-4594011F064D}"/>
              </a:ext>
            </a:extLst>
          </p:cNvPr>
          <p:cNvSpPr/>
          <p:nvPr/>
        </p:nvSpPr>
        <p:spPr>
          <a:xfrm>
            <a:off x="1432249" y="3125755"/>
            <a:ext cx="1352939" cy="369332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More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F44CE8-1194-44EF-9DEC-7CF69384D1C6}"/>
              </a:ext>
            </a:extLst>
          </p:cNvPr>
          <p:cNvSpPr/>
          <p:nvPr/>
        </p:nvSpPr>
        <p:spPr>
          <a:xfrm>
            <a:off x="3214396" y="1184990"/>
            <a:ext cx="2211355" cy="26405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98F7EDD-EE22-4E83-8F72-BA052240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20" y="1391165"/>
            <a:ext cx="921593" cy="9751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A1C5D68-A173-42B5-BFCD-442DC0A464AF}"/>
              </a:ext>
            </a:extLst>
          </p:cNvPr>
          <p:cNvSpPr txBox="1"/>
          <p:nvPr/>
        </p:nvSpPr>
        <p:spPr>
          <a:xfrm>
            <a:off x="3345802" y="2521343"/>
            <a:ext cx="194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Manage My Policy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5A27DC2-9BF6-478A-A256-D7D96B2A080C}"/>
              </a:ext>
            </a:extLst>
          </p:cNvPr>
          <p:cNvSpPr/>
          <p:nvPr/>
        </p:nvSpPr>
        <p:spPr>
          <a:xfrm>
            <a:off x="3619500" y="3125755"/>
            <a:ext cx="1377043" cy="369332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Know More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C44EF5-3060-4197-8EDC-B3F6046D1949}"/>
              </a:ext>
            </a:extLst>
          </p:cNvPr>
          <p:cNvSpPr/>
          <p:nvPr/>
        </p:nvSpPr>
        <p:spPr>
          <a:xfrm>
            <a:off x="5421246" y="1184990"/>
            <a:ext cx="2304499" cy="26405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0EE9FE5-972E-4332-99AB-DCE8965C2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237"/>
            <a:ext cx="892629" cy="8539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46A4C3F-3B8F-4921-8B24-DC6C10500C3E}"/>
              </a:ext>
            </a:extLst>
          </p:cNvPr>
          <p:cNvSpPr txBox="1"/>
          <p:nvPr/>
        </p:nvSpPr>
        <p:spPr>
          <a:xfrm>
            <a:off x="5435478" y="2518835"/>
            <a:ext cx="229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Browse Fund Updates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718DA67-4E0D-4B34-AF7F-B54DB3F41FA0}"/>
              </a:ext>
            </a:extLst>
          </p:cNvPr>
          <p:cNvSpPr/>
          <p:nvPr/>
        </p:nvSpPr>
        <p:spPr>
          <a:xfrm>
            <a:off x="5950853" y="3125754"/>
            <a:ext cx="1355016" cy="36933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More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3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9D36-7B3A-4B89-9207-4539E335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US" dirty="0"/>
              <a:t>MY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66EE-3559-4B29-9CBF-B9DCE0FE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1384917"/>
            <a:ext cx="10515600" cy="49784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1800" dirty="0"/>
              <a:t>Name                         :                    </a:t>
            </a:r>
          </a:p>
          <a:p>
            <a:pPr marL="0" indent="0">
              <a:buNone/>
            </a:pPr>
            <a:r>
              <a:rPr lang="en-IN" sz="1800" dirty="0"/>
              <a:t>Age                             :</a:t>
            </a:r>
          </a:p>
          <a:p>
            <a:pPr marL="0" indent="0">
              <a:buNone/>
            </a:pPr>
            <a:r>
              <a:rPr lang="en-IN" sz="1800" dirty="0"/>
              <a:t>Policy Type                :</a:t>
            </a:r>
          </a:p>
          <a:p>
            <a:pPr marL="0" indent="0">
              <a:buNone/>
            </a:pPr>
            <a:r>
              <a:rPr lang="en-IN" sz="1800" dirty="0"/>
              <a:t>Policy Number          :   </a:t>
            </a:r>
          </a:p>
          <a:p>
            <a:pPr marL="0" indent="0">
              <a:buNone/>
            </a:pPr>
            <a:r>
              <a:rPr lang="en-IN" sz="1800" dirty="0"/>
              <a:t>Premium Amount    :</a:t>
            </a:r>
          </a:p>
          <a:p>
            <a:pPr marL="0" indent="0">
              <a:buNone/>
            </a:pPr>
            <a:r>
              <a:rPr lang="en-IN" sz="1800" dirty="0"/>
              <a:t>Period over               :  </a:t>
            </a:r>
          </a:p>
          <a:p>
            <a:pPr marL="0" indent="0">
              <a:buNone/>
            </a:pPr>
            <a:r>
              <a:rPr lang="en-IN" sz="1800" dirty="0"/>
              <a:t>Agent Name            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522E7-7460-405D-AAE0-943AE9FF07F1}"/>
              </a:ext>
            </a:extLst>
          </p:cNvPr>
          <p:cNvSpPr/>
          <p:nvPr/>
        </p:nvSpPr>
        <p:spPr>
          <a:xfrm>
            <a:off x="3027285" y="1890944"/>
            <a:ext cx="2503503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FB5B2-DC4D-4DF4-8159-F8FC9757FFD5}"/>
              </a:ext>
            </a:extLst>
          </p:cNvPr>
          <p:cNvSpPr/>
          <p:nvPr/>
        </p:nvSpPr>
        <p:spPr>
          <a:xfrm>
            <a:off x="3027285" y="2200523"/>
            <a:ext cx="2503503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1A219-2ABD-4EBC-9C6F-E24E0DB06C47}"/>
              </a:ext>
            </a:extLst>
          </p:cNvPr>
          <p:cNvSpPr/>
          <p:nvPr/>
        </p:nvSpPr>
        <p:spPr>
          <a:xfrm>
            <a:off x="3027285" y="2547893"/>
            <a:ext cx="2503503" cy="295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3DE2D-93AC-4325-B860-99E90A2C676A}"/>
              </a:ext>
            </a:extLst>
          </p:cNvPr>
          <p:cNvSpPr/>
          <p:nvPr/>
        </p:nvSpPr>
        <p:spPr>
          <a:xfrm>
            <a:off x="3027285" y="2933053"/>
            <a:ext cx="2503503" cy="295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C2832-214D-4665-AD6A-9CDA90EBFB76}"/>
              </a:ext>
            </a:extLst>
          </p:cNvPr>
          <p:cNvSpPr/>
          <p:nvPr/>
        </p:nvSpPr>
        <p:spPr>
          <a:xfrm>
            <a:off x="3027285" y="3334464"/>
            <a:ext cx="2503503" cy="295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D35C2B-78B1-4AB7-8F19-CE15F1A0FEA8}"/>
              </a:ext>
            </a:extLst>
          </p:cNvPr>
          <p:cNvSpPr/>
          <p:nvPr/>
        </p:nvSpPr>
        <p:spPr>
          <a:xfrm>
            <a:off x="3027285" y="3735875"/>
            <a:ext cx="2503503" cy="27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E7067-818E-4DAA-A6A4-3AA05024D5A1}"/>
              </a:ext>
            </a:extLst>
          </p:cNvPr>
          <p:cNvSpPr/>
          <p:nvPr/>
        </p:nvSpPr>
        <p:spPr>
          <a:xfrm>
            <a:off x="3027285" y="4136994"/>
            <a:ext cx="2503503" cy="29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C53D6A7-A7AC-4C86-A37F-A8E38D8E6469}"/>
              </a:ext>
            </a:extLst>
          </p:cNvPr>
          <p:cNvSpPr/>
          <p:nvPr/>
        </p:nvSpPr>
        <p:spPr>
          <a:xfrm>
            <a:off x="4829452" y="5370990"/>
            <a:ext cx="1012055" cy="3728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1AB7-6379-46F6-9669-59821D61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27"/>
            <a:ext cx="4442927" cy="84908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5"/>
                </a:solidFill>
              </a:rPr>
              <a:t>Premium Payment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6E4A-8159-45D0-86B2-F436CC77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075951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				</a:t>
            </a:r>
          </a:p>
          <a:p>
            <a:pPr marL="0" indent="0">
              <a:buNone/>
            </a:pPr>
            <a:endParaRPr lang="en-IN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2CBE9-06E8-4A30-BE4B-1F7C3FEB22D6}"/>
              </a:ext>
            </a:extLst>
          </p:cNvPr>
          <p:cNvSpPr/>
          <p:nvPr/>
        </p:nvSpPr>
        <p:spPr>
          <a:xfrm>
            <a:off x="930729" y="1101012"/>
            <a:ext cx="4442927" cy="3573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7D1C503-EC15-4DC1-8596-3C601DDB0A10}"/>
              </a:ext>
            </a:extLst>
          </p:cNvPr>
          <p:cNvSpPr/>
          <p:nvPr/>
        </p:nvSpPr>
        <p:spPr>
          <a:xfrm>
            <a:off x="1538774" y="1632857"/>
            <a:ext cx="3368351" cy="5505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7609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i="1" dirty="0">
                <a:solidFill>
                  <a:srgbClr val="37609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Banking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9CC5444-28F2-4091-AB8E-0AE1A6BE1191}"/>
              </a:ext>
            </a:extLst>
          </p:cNvPr>
          <p:cNvSpPr/>
          <p:nvPr/>
        </p:nvSpPr>
        <p:spPr>
          <a:xfrm>
            <a:off x="1534497" y="2439956"/>
            <a:ext cx="3368351" cy="55050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i="1" dirty="0">
                <a:solidFill>
                  <a:srgbClr val="37609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UPI Payment</a:t>
            </a:r>
            <a:endParaRPr lang="en-IN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A533B8F-2CC9-4759-AA58-11E0DAEE71E4}"/>
              </a:ext>
            </a:extLst>
          </p:cNvPr>
          <p:cNvSpPr/>
          <p:nvPr/>
        </p:nvSpPr>
        <p:spPr>
          <a:xfrm>
            <a:off x="1534497" y="3317032"/>
            <a:ext cx="3368351" cy="5505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i="1" dirty="0">
                <a:solidFill>
                  <a:srgbClr val="37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i="1" dirty="0">
                <a:solidFill>
                  <a:srgbClr val="37609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 Payment</a:t>
            </a:r>
            <a:endParaRPr lang="en-IN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6AA93-50AA-4EB4-B69D-19D6E84A4DA4}"/>
              </a:ext>
            </a:extLst>
          </p:cNvPr>
          <p:cNvSpPr/>
          <p:nvPr/>
        </p:nvSpPr>
        <p:spPr>
          <a:xfrm>
            <a:off x="4702629" y="419878"/>
            <a:ext cx="671027" cy="6811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accent5"/>
                </a:solidFill>
                <a:sym typeface="Webdings" panose="05030102010509060703" pitchFamily="18" charset="2"/>
              </a:rPr>
              <a:t>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40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30EB-742D-4E0F-A36D-4E46698F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PAYMENT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A530-FFF1-4046-84CE-63DB1490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/>
              <a:t>Card Holder’s Name       :              :</a:t>
            </a:r>
          </a:p>
          <a:p>
            <a:pPr marL="0" indent="0">
              <a:buNone/>
            </a:pPr>
            <a:r>
              <a:rPr lang="en-IN" sz="1600" dirty="0"/>
              <a:t>Card Number                   :</a:t>
            </a:r>
          </a:p>
          <a:p>
            <a:pPr marL="0" indent="0">
              <a:buNone/>
            </a:pPr>
            <a:r>
              <a:rPr lang="en-IN" sz="1600" dirty="0"/>
              <a:t>CVC Code                          :</a:t>
            </a:r>
          </a:p>
          <a:p>
            <a:pPr marL="0" indent="0">
              <a:buNone/>
            </a:pPr>
            <a:r>
              <a:rPr lang="en-IN" sz="1600" dirty="0"/>
              <a:t>Expiration Date                :            </a:t>
            </a:r>
          </a:p>
          <a:p>
            <a:pPr marL="0" indent="0">
              <a:buNone/>
            </a:pPr>
            <a:r>
              <a:rPr lang="en-IN" sz="1600" dirty="0"/>
              <a:t>Amount                            :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61BC5B5-7341-42BF-94E3-F46272608063}"/>
              </a:ext>
            </a:extLst>
          </p:cNvPr>
          <p:cNvSpPr/>
          <p:nvPr/>
        </p:nvSpPr>
        <p:spPr>
          <a:xfrm>
            <a:off x="967666" y="1690689"/>
            <a:ext cx="2006353" cy="3689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</a:t>
            </a:r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4B88156-448F-4419-86DB-1B2CACFFB621}"/>
              </a:ext>
            </a:extLst>
          </p:cNvPr>
          <p:cNvSpPr/>
          <p:nvPr/>
        </p:nvSpPr>
        <p:spPr>
          <a:xfrm>
            <a:off x="3178207" y="1690688"/>
            <a:ext cx="2006354" cy="36893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UPI 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7A8FB-4D96-43D2-BBCC-03C07682B60A}"/>
              </a:ext>
            </a:extLst>
          </p:cNvPr>
          <p:cNvSpPr/>
          <p:nvPr/>
        </p:nvSpPr>
        <p:spPr>
          <a:xfrm>
            <a:off x="3178206" y="2420809"/>
            <a:ext cx="2707689" cy="26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Card Holder’s Name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CB495-FEF5-46C9-9326-092421346914}"/>
              </a:ext>
            </a:extLst>
          </p:cNvPr>
          <p:cNvSpPr/>
          <p:nvPr/>
        </p:nvSpPr>
        <p:spPr>
          <a:xfrm>
            <a:off x="3178206" y="2789739"/>
            <a:ext cx="2707689" cy="26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Valid Card Number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10285-F67E-41F8-917C-32C220030BB4}"/>
              </a:ext>
            </a:extLst>
          </p:cNvPr>
          <p:cNvSpPr/>
          <p:nvPr/>
        </p:nvSpPr>
        <p:spPr>
          <a:xfrm>
            <a:off x="3178206" y="3151573"/>
            <a:ext cx="2707689" cy="233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CVC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445AF-3D2A-4E06-93C2-E38302B40159}"/>
              </a:ext>
            </a:extLst>
          </p:cNvPr>
          <p:cNvSpPr/>
          <p:nvPr/>
        </p:nvSpPr>
        <p:spPr>
          <a:xfrm>
            <a:off x="3178206" y="3477896"/>
            <a:ext cx="2707689" cy="27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MM/YY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1D82D-6453-493D-8919-8438CB0B41F5}"/>
              </a:ext>
            </a:extLst>
          </p:cNvPr>
          <p:cNvSpPr/>
          <p:nvPr/>
        </p:nvSpPr>
        <p:spPr>
          <a:xfrm>
            <a:off x="5388749" y="1690688"/>
            <a:ext cx="1917574" cy="361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 Banking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6F8CA-0218-4934-8BED-677BC84D8248}"/>
              </a:ext>
            </a:extLst>
          </p:cNvPr>
          <p:cNvSpPr/>
          <p:nvPr/>
        </p:nvSpPr>
        <p:spPr>
          <a:xfrm>
            <a:off x="3178206" y="3861786"/>
            <a:ext cx="2707689" cy="27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A4FBCA7-F190-4631-8FCE-6394B228CF15}"/>
              </a:ext>
            </a:extLst>
          </p:cNvPr>
          <p:cNvSpPr/>
          <p:nvPr/>
        </p:nvSpPr>
        <p:spPr>
          <a:xfrm>
            <a:off x="2308194" y="4660777"/>
            <a:ext cx="3577701" cy="541401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16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E1A0-BA44-4FCC-B1A5-0874392D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accent5"/>
                </a:solidFill>
              </a:rPr>
              <a:t>PRODUCTSs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1D257-5BA8-4E46-8D1D-3194F04D7748}"/>
              </a:ext>
            </a:extLst>
          </p:cNvPr>
          <p:cNvSpPr/>
          <p:nvPr/>
        </p:nvSpPr>
        <p:spPr>
          <a:xfrm>
            <a:off x="3144416" y="706000"/>
            <a:ext cx="895739" cy="643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5"/>
                </a:solidFill>
                <a:sym typeface="Webdings" panose="05030102010509060703" pitchFamily="18" charset="2"/>
              </a:rPr>
              <a:t>    </a:t>
            </a:r>
            <a:r>
              <a:rPr lang="en-IN" sz="2800" dirty="0">
                <a:solidFill>
                  <a:schemeClr val="accent5"/>
                </a:solidFill>
                <a:sym typeface="Webdings" panose="05030102010509060703" pitchFamily="18" charset="2"/>
              </a:rPr>
              <a:t>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49C17F-1496-43CA-B3C0-B6A6442C6AEC}"/>
              </a:ext>
            </a:extLst>
          </p:cNvPr>
          <p:cNvSpPr/>
          <p:nvPr/>
        </p:nvSpPr>
        <p:spPr>
          <a:xfrm>
            <a:off x="838200" y="1349812"/>
            <a:ext cx="3201955" cy="3492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1A221E8-AB7B-4EE4-9917-7EC4CDFAD002}"/>
              </a:ext>
            </a:extLst>
          </p:cNvPr>
          <p:cNvSpPr/>
          <p:nvPr/>
        </p:nvSpPr>
        <p:spPr>
          <a:xfrm rot="10800000" flipV="1">
            <a:off x="1170214" y="1745429"/>
            <a:ext cx="2537926" cy="49639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solidFill>
                  <a:schemeClr val="accent1"/>
                </a:solidFill>
              </a:rPr>
              <a:t>          Term Insurance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466C0BF-3BE8-4E72-8A53-B7F29DFE42AA}"/>
              </a:ext>
            </a:extLst>
          </p:cNvPr>
          <p:cNvSpPr/>
          <p:nvPr/>
        </p:nvSpPr>
        <p:spPr>
          <a:xfrm>
            <a:off x="1170213" y="2530450"/>
            <a:ext cx="2537925" cy="49639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solidFill>
                  <a:schemeClr val="accent1"/>
                </a:solidFill>
              </a:rPr>
              <a:t>         Saving Insurance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F31D9949-A175-46AF-873F-F15004F28BBC}"/>
              </a:ext>
            </a:extLst>
          </p:cNvPr>
          <p:cNvSpPr/>
          <p:nvPr/>
        </p:nvSpPr>
        <p:spPr>
          <a:xfrm>
            <a:off x="1170213" y="3296333"/>
            <a:ext cx="2537926" cy="49639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solidFill>
                  <a:schemeClr val="accent1"/>
                </a:solidFill>
              </a:rPr>
              <a:t>   Retirement Insurance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8268669-40AD-4CE0-B3CD-E3D2D5D9B57A}"/>
              </a:ext>
            </a:extLst>
          </p:cNvPr>
          <p:cNvSpPr/>
          <p:nvPr/>
        </p:nvSpPr>
        <p:spPr>
          <a:xfrm>
            <a:off x="1170213" y="4070548"/>
            <a:ext cx="2537926" cy="4942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   </a:t>
            </a:r>
            <a:r>
              <a:rPr lang="en-IN" sz="1800" dirty="0">
                <a:solidFill>
                  <a:schemeClr val="accent1"/>
                </a:solidFill>
              </a:rPr>
              <a:t>Child Insurance</a:t>
            </a:r>
          </a:p>
        </p:txBody>
      </p:sp>
    </p:spTree>
    <p:extLst>
      <p:ext uri="{BB962C8B-B14F-4D97-AF65-F5344CB8AC3E}">
        <p14:creationId xmlns:p14="http://schemas.microsoft.com/office/powerpoint/2010/main" val="1501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204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New Customers</vt:lpstr>
      <vt:lpstr>Existing Customers</vt:lpstr>
      <vt:lpstr>MY POLICY</vt:lpstr>
      <vt:lpstr>Premium Payment</vt:lpstr>
      <vt:lpstr> PAYMENT DETAILS</vt:lpstr>
      <vt:lpstr>PRODUCTSs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Manoj</dc:creator>
  <cp:lastModifiedBy>Hp</cp:lastModifiedBy>
  <cp:revision>38</cp:revision>
  <dcterms:created xsi:type="dcterms:W3CDTF">2021-07-20T09:54:46Z</dcterms:created>
  <dcterms:modified xsi:type="dcterms:W3CDTF">2021-07-21T07:07:47Z</dcterms:modified>
</cp:coreProperties>
</file>