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29" r:id="rId5"/>
    <p:sldId id="532" r:id="rId6"/>
    <p:sldId id="531" r:id="rId7"/>
    <p:sldId id="533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4" r:id="rId17"/>
    <p:sldId id="545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3C"/>
    <a:srgbClr val="E18300"/>
    <a:srgbClr val="FFDA70"/>
    <a:srgbClr val="FFC800"/>
    <a:srgbClr val="FFAA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0" d="100"/>
          <a:sy n="80" d="100"/>
        </p:scale>
        <p:origin x="58" y="202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6212" y="1981200"/>
            <a:ext cx="12115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Name: </a:t>
            </a:r>
            <a:r>
              <a:rPr lang="en-GB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Sumaia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Akter</a:t>
            </a:r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Anu</a:t>
            </a:r>
          </a:p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Department: Statistics</a:t>
            </a:r>
          </a:p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Institute: University of </a:t>
            </a:r>
            <a:r>
              <a:rPr lang="en-GB" sz="28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Barishal</a:t>
            </a:r>
            <a:endParaRPr lang="en-GB" sz="2800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Topic: Project on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Covid-19 effect on Liver Cancer </a:t>
            </a:r>
            <a:r>
              <a:rPr lang="en-US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Prediction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7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924050"/>
            <a:ext cx="4930567" cy="4023709"/>
          </a:xfrm>
        </p:spPr>
      </p:pic>
      <p:cxnSp>
        <p:nvCxnSpPr>
          <p:cNvPr id="6" name="Straight Connector 5"/>
          <p:cNvCxnSpPr/>
          <p:nvPr/>
        </p:nvCxnSpPr>
        <p:spPr>
          <a:xfrm>
            <a:off x="6170612" y="1676400"/>
            <a:ext cx="76200" cy="42332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012" y="1924050"/>
            <a:ext cx="531922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634" y="537369"/>
            <a:ext cx="10969943" cy="944561"/>
          </a:xfrm>
        </p:spPr>
        <p:txBody>
          <a:bodyPr/>
          <a:lstStyle/>
          <a:p>
            <a:r>
              <a:rPr lang="en-GB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676400"/>
            <a:ext cx="5715000" cy="4532002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924" y="1676400"/>
            <a:ext cx="618136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Correlation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714600"/>
            <a:ext cx="9067800" cy="4610000"/>
          </a:xfrm>
        </p:spPr>
      </p:pic>
    </p:spTree>
    <p:extLst>
      <p:ext uri="{BB962C8B-B14F-4D97-AF65-F5344CB8AC3E}">
        <p14:creationId xmlns:p14="http://schemas.microsoft.com/office/powerpoint/2010/main" val="153664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98378"/>
              </p:ext>
            </p:extLst>
          </p:nvPr>
        </p:nvGraphicFramePr>
        <p:xfrm>
          <a:off x="1446212" y="1371600"/>
          <a:ext cx="8915400" cy="48740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945458120"/>
                    </a:ext>
                  </a:extLst>
                </a:gridCol>
                <a:gridCol w="1661160">
                  <a:extLst>
                    <a:ext uri="{9D8B030D-6E8A-4147-A177-3AD203B41FA5}">
                      <a16:colId xmlns:a16="http://schemas.microsoft.com/office/drawing/2014/main" val="339298332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168518836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95020934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3010829613"/>
                    </a:ext>
                  </a:extLst>
                </a:gridCol>
              </a:tblGrid>
              <a:tr h="807038">
                <a:tc>
                  <a:txBody>
                    <a:bodyPr/>
                    <a:lstStyle/>
                    <a:p>
                      <a:r>
                        <a:rPr lang="en-GB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Precision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F1-score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Support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45904"/>
                  </a:ext>
                </a:extLst>
              </a:tr>
              <a:tr h="807038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384601"/>
                  </a:ext>
                </a:extLst>
              </a:tr>
              <a:tr h="807038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59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69738"/>
                  </a:ext>
                </a:extLst>
              </a:tr>
              <a:tr h="807038">
                <a:tc>
                  <a:txBody>
                    <a:bodyPr/>
                    <a:lstStyle/>
                    <a:p>
                      <a:r>
                        <a:rPr lang="en-GB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1213"/>
                  </a:ext>
                </a:extLst>
              </a:tr>
              <a:tr h="807038">
                <a:tc>
                  <a:txBody>
                    <a:bodyPr/>
                    <a:lstStyle/>
                    <a:p>
                      <a:r>
                        <a:rPr lang="en-US" dirty="0" smtClean="0"/>
                        <a:t>Macro </a:t>
                      </a:r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94456"/>
                  </a:ext>
                </a:extLst>
              </a:tr>
              <a:tr h="807038">
                <a:tc>
                  <a:txBody>
                    <a:bodyPr/>
                    <a:lstStyle/>
                    <a:p>
                      <a:r>
                        <a:rPr lang="en-US" dirty="0" smtClean="0"/>
                        <a:t>Weighted </a:t>
                      </a:r>
                      <a:r>
                        <a:rPr lang="en-US" dirty="0" err="1" smtClean="0"/>
                        <a:t>avg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6215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4412" y="304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Tree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36479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COVID-19 pandemic significantly disrupted liver cancer care, leading to fewer diagnoses and delays in treatment.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Random Forest </a:t>
            </a:r>
            <a:r>
              <a:rPr lang="en-GB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and decision tree model </a:t>
            </a:r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achieved the highest </a:t>
            </a:r>
            <a:r>
              <a:rPr lang="en-GB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accuracy, demonstrating </a:t>
            </a:r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its effectiveness in </a:t>
            </a:r>
            <a:r>
              <a:rPr lang="en-GB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analyzing</a:t>
            </a:r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this dataset</a:t>
            </a:r>
            <a:r>
              <a:rPr lang="en-GB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Directions</a:t>
            </a:r>
            <a:r>
              <a:rPr lang="en-GB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Expand the study to include multi-</a:t>
            </a:r>
            <a:r>
              <a:rPr lang="en-GB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center</a:t>
            </a:r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for broader insights.</a:t>
            </a:r>
          </a:p>
          <a:p>
            <a:pPr lvl="1"/>
            <a:r>
              <a:rPr lang="en-GB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Investigate long-term impacts of delayed diagnoses and treatments.</a:t>
            </a:r>
          </a:p>
          <a:p>
            <a:endParaRPr lang="en-GB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Beyond the Virus: The Impact of COVID-19 on Liver Cancer Diagnosis and Care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65" y="4876800"/>
            <a:ext cx="10363198" cy="76200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2"/>
                </a:solidFill>
              </a:rPr>
              <a:t>A Data-Driven Analysis Using Machine Learning</a:t>
            </a:r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11465" y="4495800"/>
            <a:ext cx="10363198" cy="7620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11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524000"/>
            <a:ext cx="9371171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COVID-19 pandemic disrupted healthcare systems globally, leading to delays in cancer diagnosis and treatment.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Primary liver cancer (HCC and ICC) requires timely diagnosis and multidisciplinary care, making it particularly vulnerable to such disruptions.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612" y="5332720"/>
            <a:ext cx="1218894" cy="1218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" y="5029200"/>
            <a:ext cx="1599895" cy="15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33400"/>
            <a:ext cx="1218882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lvl="1"/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How did the COVID-19 pandemic impact the diagnosis and outcomes of liver cancer patients?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212" y="2595503"/>
            <a:ext cx="944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Delayed Diagnoses</a:t>
            </a:r>
            <a:r>
              <a:rPr lang="en-US" dirty="0"/>
              <a:t>: Reduced referrals and cancellations of cancer screenings resulted in fewer newly diagnosed cases of liver cancer (HCC and ICC).</a:t>
            </a:r>
          </a:p>
          <a:p>
            <a:pPr lvl="0"/>
            <a:r>
              <a:rPr lang="en-US" b="1" dirty="0"/>
              <a:t>Treatment Delays</a:t>
            </a:r>
            <a:r>
              <a:rPr lang="en-US" dirty="0"/>
              <a:t>: Postponed surgeries, chemotherapy, and other treatments worsened outcomes for liver cancer patients.</a:t>
            </a:r>
          </a:p>
          <a:p>
            <a:pPr lvl="0"/>
            <a:r>
              <a:rPr lang="en-US" b="1" dirty="0"/>
              <a:t>Increased Mortality</a:t>
            </a:r>
            <a:r>
              <a:rPr lang="en-US" dirty="0"/>
              <a:t>: Delays in diagnosis and treatment likely contributed to higher cancer-related mortality rates during the pandemic.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5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1447800"/>
            <a:ext cx="11276172" cy="4648200"/>
          </a:xfrm>
        </p:spPr>
        <p:txBody>
          <a:bodyPr>
            <a:noAutofit/>
          </a:bodyPr>
          <a:lstStyle/>
          <a:p>
            <a:pPr lvl="0"/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Source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Kaggle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2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Fedesoriano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2022).</a:t>
            </a:r>
          </a:p>
          <a:p>
            <a:pPr lvl="0"/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Period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Pre-pandemic: March 2019–February 2020.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Pandemic: March 2020–February 2021.</a:t>
            </a:r>
          </a:p>
          <a:p>
            <a:pPr lvl="0"/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 demographics, diagnosis dates, treatment delays, and outcomes.</a:t>
            </a:r>
          </a:p>
          <a:p>
            <a:pPr lvl="0"/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Inclusion Criteria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Confirmed cases of HCC or ICC (radiological/histological evidence).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012" y="5791765"/>
            <a:ext cx="1807387" cy="8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1.Data 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Preprocessing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Cleaned the dataset by handling missing values and removing duplicates.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Normalized numerical features to ensure consistent scaling.</a:t>
            </a:r>
          </a:p>
          <a:p>
            <a:pPr lvl="1"/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Performed feature selection to identify the most relevant variables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1993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000" b="1" dirty="0" smtClean="0">
                <a:solidFill>
                  <a:schemeClr val="tx1"/>
                </a:solidFill>
              </a:rPr>
              <a:t>2. Machine </a:t>
            </a:r>
            <a:r>
              <a:rPr lang="en-US" sz="4000" b="1" dirty="0">
                <a:solidFill>
                  <a:schemeClr val="tx1"/>
                </a:solidFill>
              </a:rPr>
              <a:t>Learning Models</a:t>
            </a:r>
            <a:r>
              <a:rPr lang="en-US" sz="40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Trained and evaluated five models: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Logistic Regression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K-Nearest Neighbors (KNN)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Decision Tree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Random Forest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Support Vector Machine (SVM)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Used default </a:t>
            </a:r>
            <a:r>
              <a:rPr lang="en-US" sz="2800" dirty="0" err="1">
                <a:solidFill>
                  <a:schemeClr val="tx1"/>
                </a:solidFill>
              </a:rPr>
              <a:t>hyperparameters</a:t>
            </a:r>
            <a:r>
              <a:rPr lang="en-US" sz="2800" dirty="0">
                <a:solidFill>
                  <a:schemeClr val="tx1"/>
                </a:solidFill>
              </a:rPr>
              <a:t> for initial evaluation.</a:t>
            </a:r>
          </a:p>
        </p:txBody>
      </p:sp>
    </p:spTree>
    <p:extLst>
      <p:ext uri="{BB962C8B-B14F-4D97-AF65-F5344CB8AC3E}">
        <p14:creationId xmlns:p14="http://schemas.microsoft.com/office/powerpoint/2010/main" val="27352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Evaluation 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Metric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 was used as the primary metric to compare model performance</a:t>
            </a:r>
            <a:r>
              <a:rPr lang="en-US" sz="28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609494" lvl="1" indent="0">
              <a:buNone/>
            </a:pPr>
            <a:endParaRPr lang="en-US" sz="2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Tools </a:t>
            </a:r>
            <a:r>
              <a:rPr lang="en-US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Libraries</a:t>
            </a:r>
            <a:r>
              <a:rPr lang="en-US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programming language.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Libraries: Pandas (data manipulation), </a:t>
            </a:r>
            <a:r>
              <a:rPr 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Scikit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-learn (machine learning), </a:t>
            </a:r>
            <a:r>
              <a:rPr 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Matplotlib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Seaborn</a:t>
            </a:r>
            <a:r>
              <a:rPr lang="en-US" sz="28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(visualization).</a:t>
            </a:r>
          </a:p>
        </p:txBody>
      </p:sp>
    </p:spTree>
    <p:extLst>
      <p:ext uri="{BB962C8B-B14F-4D97-AF65-F5344CB8AC3E}">
        <p14:creationId xmlns:p14="http://schemas.microsoft.com/office/powerpoint/2010/main" val="22140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chemeClr val="tx2">
                <a:lumMod val="40000"/>
                <a:lumOff val="60000"/>
              </a:schemeClr>
            </a:gs>
            <a:gs pos="1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Results - Model </a:t>
            </a:r>
            <a:r>
              <a:rPr lang="en-US" sz="4800" dirty="0" smtClean="0"/>
              <a:t>Performance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2" y="1828800"/>
            <a:ext cx="10969943" cy="4648200"/>
          </a:xfrm>
        </p:spPr>
        <p:txBody>
          <a:bodyPr>
            <a:normAutofit/>
          </a:bodyPr>
          <a:lstStyle/>
          <a:p>
            <a:pPr marL="609494" lvl="1" indent="0">
              <a:buNone/>
            </a:pPr>
            <a:r>
              <a:rPr lang="en-US" sz="40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Accuracy Scores</a:t>
            </a:r>
            <a:r>
              <a:rPr lang="en-US" sz="4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 Regression: 84.44%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KNN: 88.89%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Tree: 90.00%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Forest: 91.11% (Best Model)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SVM: 87.78%</a:t>
            </a:r>
          </a:p>
        </p:txBody>
      </p:sp>
    </p:spTree>
    <p:extLst>
      <p:ext uri="{BB962C8B-B14F-4D97-AF65-F5344CB8AC3E}">
        <p14:creationId xmlns:p14="http://schemas.microsoft.com/office/powerpoint/2010/main" val="37157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Statistics Infographics Sampler_RVA_v3.potx" id="{8CA60735-D353-4C1C-9464-903FD6574FC5}" vid="{1BFEBDC8-D6C6-456A-AA74-BCD6FC21DE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430EB58-BCE7-41D9-A117-44B48F13F8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200ABC-C80D-422B-8848-EDEE60F84E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C1CB0A-BB6E-4E95-95A3-95BDF5FBAB70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0</TotalTime>
  <Words>465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Office Theme</vt:lpstr>
      <vt:lpstr>PowerPoint Presentation</vt:lpstr>
      <vt:lpstr>Beyond the Virus: The Impact of COVID-19 on Liver Cancer Diagnosis and Care</vt:lpstr>
      <vt:lpstr>Introduction</vt:lpstr>
      <vt:lpstr>PowerPoint Presentation</vt:lpstr>
      <vt:lpstr>Dataset overview</vt:lpstr>
      <vt:lpstr>Methodology</vt:lpstr>
      <vt:lpstr>Methodology</vt:lpstr>
      <vt:lpstr>Methodology</vt:lpstr>
      <vt:lpstr>Results - Model Performance</vt:lpstr>
      <vt:lpstr>Visualization</vt:lpstr>
      <vt:lpstr>Visualization</vt:lpstr>
      <vt:lpstr>Correlation Analysis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2025-03-05T02:27:36Z</dcterms:created>
  <dcterms:modified xsi:type="dcterms:W3CDTF">2025-03-05T04:02:12Z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