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7" r:id="rId3"/>
    <p:sldId id="259" r:id="rId4"/>
    <p:sldId id="298" r:id="rId5"/>
    <p:sldId id="310" r:id="rId6"/>
    <p:sldId id="311" r:id="rId7"/>
    <p:sldId id="312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462"/>
    <a:srgbClr val="A4DE00"/>
    <a:srgbClr val="33CCFF"/>
    <a:srgbClr val="33CCCC"/>
    <a:srgbClr val="004F9E"/>
    <a:srgbClr val="2F9160"/>
    <a:srgbClr val="38AA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 autoAdjust="0"/>
  </p:normalViewPr>
  <p:slideViewPr>
    <p:cSldViewPr>
      <p:cViewPr>
        <p:scale>
          <a:sx n="75" d="100"/>
          <a:sy n="75" d="100"/>
        </p:scale>
        <p:origin x="-127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B03F3F-60CF-416C-8E6D-486D1A8436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>
            <a:spLocks/>
          </p:cNvSpPr>
          <p:nvPr userDrawn="1"/>
        </p:nvSpPr>
        <p:spPr bwMode="gray">
          <a:xfrm>
            <a:off x="0" y="2133600"/>
            <a:ext cx="8015288" cy="2271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A0B5C4">
              <a:alpha val="7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" name="Rectangle 36"/>
          <p:cNvSpPr>
            <a:spLocks noChangeArrowheads="1"/>
          </p:cNvSpPr>
          <p:nvPr userDrawn="1"/>
        </p:nvSpPr>
        <p:spPr bwMode="white">
          <a:xfrm>
            <a:off x="-2628900" y="4638675"/>
            <a:ext cx="9793288" cy="2219325"/>
          </a:xfrm>
          <a:prstGeom prst="rect">
            <a:avLst/>
          </a:prstGeom>
          <a:solidFill>
            <a:srgbClr val="A0B5C4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740650" y="188913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5" name="AutoShape 24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" name="AutoShape 25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grpSp>
        <p:nvGrpSpPr>
          <p:cNvPr id="8" name="Group 31"/>
          <p:cNvGrpSpPr>
            <a:grpSpLocks/>
          </p:cNvGrpSpPr>
          <p:nvPr userDrawn="1"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9" name="AutoShape 32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" name="AutoShape 33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34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</p:grpSp>
      <p:pic>
        <p:nvPicPr>
          <p:cNvPr id="12" name="Picture 45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221163"/>
            <a:ext cx="1139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357563"/>
            <a:ext cx="1139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7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492375"/>
            <a:ext cx="1139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48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p:oleObj spid="_x0000_s24578" name="Image" r:id="rId4" imgW="7390476" imgH="913963" progId="Photoshop.Image.6">
              <p:embed/>
            </p:oleObj>
          </a:graphicData>
        </a:graphic>
      </p:graphicFrame>
      <p:sp>
        <p:nvSpPr>
          <p:cNvPr id="16" name="Rectangle 49"/>
          <p:cNvSpPr>
            <a:spLocks noChangeArrowheads="1"/>
          </p:cNvSpPr>
          <p:nvPr userDrawn="1"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48BDEC"/>
              </a:gs>
              <a:gs pos="50000">
                <a:srgbClr val="48BDEC">
                  <a:gamma/>
                  <a:tint val="27451"/>
                  <a:invGamma/>
                </a:srgbClr>
              </a:gs>
              <a:gs pos="100000">
                <a:srgbClr val="48BDE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pic>
        <p:nvPicPr>
          <p:cNvPr id="17" name="Picture 50" descr="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812088" y="5949950"/>
            <a:ext cx="4286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2" descr="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316913" y="5661025"/>
            <a:ext cx="4286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3" descr="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316913" y="6237288"/>
            <a:ext cx="428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54"/>
          <p:cNvSpPr txBox="1">
            <a:spLocks noChangeArrowheads="1"/>
          </p:cNvSpPr>
          <p:nvPr userDrawn="1"/>
        </p:nvSpPr>
        <p:spPr bwMode="auto">
          <a:xfrm>
            <a:off x="3708400" y="5202238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>
                <a:solidFill>
                  <a:schemeClr val="tx2"/>
                </a:solidFill>
              </a:rPr>
              <a:t>SYSTEM INTEGRAL GROUP 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21" name="Text Box 55"/>
          <p:cNvSpPr txBox="1">
            <a:spLocks noChangeArrowheads="1"/>
          </p:cNvSpPr>
          <p:nvPr userDrawn="1"/>
        </p:nvSpPr>
        <p:spPr bwMode="auto">
          <a:xfrm>
            <a:off x="3851275" y="5562600"/>
            <a:ext cx="288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1400" dirty="0"/>
              <a:t>Sistemas Integrados de Gestión</a:t>
            </a:r>
            <a:r>
              <a:rPr lang="es-MX" dirty="0"/>
              <a:t> </a:t>
            </a:r>
            <a:endParaRPr lang="es-ES" dirty="0"/>
          </a:p>
        </p:txBody>
      </p:sp>
      <p:sp>
        <p:nvSpPr>
          <p:cNvPr id="22" name="Line 57"/>
          <p:cNvSpPr>
            <a:spLocks noChangeShapeType="1"/>
          </p:cNvSpPr>
          <p:nvPr userDrawn="1"/>
        </p:nvSpPr>
        <p:spPr bwMode="auto">
          <a:xfrm>
            <a:off x="3708400" y="5562600"/>
            <a:ext cx="316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23" name="Line 58"/>
          <p:cNvSpPr>
            <a:spLocks noChangeShapeType="1"/>
          </p:cNvSpPr>
          <p:nvPr userDrawn="1"/>
        </p:nvSpPr>
        <p:spPr bwMode="auto">
          <a:xfrm flipV="1">
            <a:off x="6877050" y="5275263"/>
            <a:ext cx="2159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24" name="Line 59"/>
          <p:cNvSpPr>
            <a:spLocks noChangeShapeType="1"/>
          </p:cNvSpPr>
          <p:nvPr userDrawn="1"/>
        </p:nvSpPr>
        <p:spPr bwMode="auto">
          <a:xfrm flipH="1">
            <a:off x="3708400" y="5635625"/>
            <a:ext cx="31670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25" name="Line 61"/>
          <p:cNvSpPr>
            <a:spLocks noChangeShapeType="1"/>
          </p:cNvSpPr>
          <p:nvPr userDrawn="1"/>
        </p:nvSpPr>
        <p:spPr bwMode="auto">
          <a:xfrm flipV="1">
            <a:off x="3492500" y="5635625"/>
            <a:ext cx="215900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26" name="Rectangle 62"/>
          <p:cNvSpPr>
            <a:spLocks noChangeArrowheads="1"/>
          </p:cNvSpPr>
          <p:nvPr userDrawn="1"/>
        </p:nvSpPr>
        <p:spPr bwMode="white">
          <a:xfrm>
            <a:off x="2357438" y="1428750"/>
            <a:ext cx="43434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s-ES" sz="1600" b="1" dirty="0">
                <a:latin typeface="Verdana" pitchFamily="34" charset="0"/>
              </a:rPr>
              <a:t>Gestión Operación Líneas</a:t>
            </a:r>
          </a:p>
        </p:txBody>
      </p:sp>
      <p:sp>
        <p:nvSpPr>
          <p:cNvPr id="27" name="Rectangle 63"/>
          <p:cNvSpPr>
            <a:spLocks noChangeArrowheads="1"/>
          </p:cNvSpPr>
          <p:nvPr userDrawn="1"/>
        </p:nvSpPr>
        <p:spPr bwMode="gray">
          <a:xfrm>
            <a:off x="0" y="0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PLAN DEL SERVICIO DE </a:t>
            </a:r>
            <a:r>
              <a:rPr lang="es-ES" sz="3600" b="1" dirty="0">
                <a:latin typeface="Verdana" pitchFamily="34" charset="0"/>
              </a:rPr>
              <a:t>CAPACITACIÓN</a:t>
            </a:r>
            <a:endParaRPr lang="en-US" sz="3600" b="1" dirty="0">
              <a:latin typeface="Verdana" pitchFamily="34" charset="0"/>
            </a:endParaRPr>
          </a:p>
        </p:txBody>
      </p:sp>
      <p:sp>
        <p:nvSpPr>
          <p:cNvPr id="28" name="Text Box 64"/>
          <p:cNvSpPr txBox="1">
            <a:spLocks noChangeArrowheads="1"/>
          </p:cNvSpPr>
          <p:nvPr userDrawn="1"/>
        </p:nvSpPr>
        <p:spPr bwMode="auto">
          <a:xfrm>
            <a:off x="3571875" y="2143125"/>
            <a:ext cx="44291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MX" sz="2800" b="1" i="1" dirty="0">
                <a:solidFill>
                  <a:srgbClr val="3160AD"/>
                </a:solidFill>
                <a:latin typeface="Monotype Corsiva" pitchFamily="66" charset="0"/>
              </a:rPr>
              <a:t>Somos el camino hacia el mejoramiento!</a:t>
            </a:r>
          </a:p>
          <a:p>
            <a:pPr algn="ctr">
              <a:spcBef>
                <a:spcPts val="0"/>
              </a:spcBef>
              <a:defRPr/>
            </a:pPr>
            <a:r>
              <a:rPr lang="es-MX" sz="2800" b="1" i="1" dirty="0">
                <a:solidFill>
                  <a:srgbClr val="3160AD"/>
                </a:solidFill>
                <a:latin typeface="Monotype Corsiva" pitchFamily="66" charset="0"/>
              </a:rPr>
              <a:t>Por eso constantemente innovamos para ayudarlo a mejorar!</a:t>
            </a:r>
            <a:endParaRPr lang="es-ES" sz="2800" b="1" i="1" dirty="0">
              <a:solidFill>
                <a:srgbClr val="3160AD"/>
              </a:solidFill>
              <a:latin typeface="Monotype Corsiva" pitchFamily="66" charset="0"/>
            </a:endParaRPr>
          </a:p>
        </p:txBody>
      </p:sp>
      <p:sp>
        <p:nvSpPr>
          <p:cNvPr id="29" name="28 CuadroTexto"/>
          <p:cNvSpPr txBox="1"/>
          <p:nvPr userDrawn="1"/>
        </p:nvSpPr>
        <p:spPr>
          <a:xfrm>
            <a:off x="0" y="726882"/>
            <a:ext cx="369332" cy="5715040"/>
          </a:xfrm>
          <a:prstGeom prst="rect">
            <a:avLst/>
          </a:prstGeom>
          <a:noFill/>
        </p:spPr>
        <p:txBody>
          <a:bodyPr vert="vert270" anchor="ctr">
            <a:spAutoFit/>
          </a:bodyPr>
          <a:lstStyle/>
          <a:p>
            <a:pPr>
              <a:defRPr/>
            </a:pPr>
            <a:r>
              <a:rPr lang="es-CO" sz="1200" b="1" dirty="0"/>
              <a:t>Plan de calidad de Capacitación.      </a:t>
            </a:r>
            <a:r>
              <a:rPr lang="es-CO" sz="1200" b="1" dirty="0" smtClean="0"/>
              <a:t>    </a:t>
            </a:r>
            <a:r>
              <a:rPr lang="es-CO" sz="1200" b="1" dirty="0"/>
              <a:t>Versión 0. </a:t>
            </a:r>
            <a:r>
              <a:rPr lang="es-CO" sz="1200" b="1" dirty="0" smtClean="0"/>
              <a:t>             10 de  </a:t>
            </a:r>
            <a:r>
              <a:rPr lang="es-CO" sz="1200" b="1" dirty="0"/>
              <a:t>Enero 2010.</a:t>
            </a:r>
            <a:endParaRPr lang="es-CO" sz="1200" b="1" dirty="0"/>
          </a:p>
        </p:txBody>
      </p:sp>
      <p:sp>
        <p:nvSpPr>
          <p:cNvPr id="30" name="Rectangle 2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3528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2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477000"/>
            <a:ext cx="2590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" name="Rectangle 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89CD852-F0D6-4C34-8AAC-0795219A9D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BA621-AF35-4BF1-AD7D-1DA761F7C5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801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801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04172-E91E-4200-85F8-31700AB112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188" y="0"/>
            <a:ext cx="7848600" cy="563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D09DC-51B4-4FBC-9804-903B0BC26A3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99B7-5AAF-4C0D-885E-F9D6C82AF6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36F3-EDF9-407B-B0A0-064A90702C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E14A3-870F-4F26-AD39-BAC2B8D26A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0B95E-F650-4126-90B8-2D62D6B54B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F26FD-F8E6-4ECE-993F-266D136697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C61A0-AA70-4833-8506-F8C8CAB8C2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F8FF-B170-4F50-B53A-DF32203D18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467DD-6506-4854-8B4B-A60F6FD67F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p:oleObj spid="_x0000_s1026" name="Image" r:id="rId16" imgW="7390476" imgH="913963" progId="Photoshop.Image.6">
              <p:embed/>
            </p:oleObj>
          </a:graphicData>
        </a:graphic>
      </p:graphicFrame>
      <p:sp>
        <p:nvSpPr>
          <p:cNvPr id="1066" name="Freeform 42"/>
          <p:cNvSpPr>
            <a:spLocks/>
          </p:cNvSpPr>
          <p:nvPr userDrawn="1"/>
        </p:nvSpPr>
        <p:spPr bwMode="gray">
          <a:xfrm>
            <a:off x="0" y="5443538"/>
            <a:ext cx="9144000" cy="1414462"/>
          </a:xfrm>
          <a:custGeom>
            <a:avLst/>
            <a:gdLst/>
            <a:ahLst/>
            <a:cxnLst>
              <a:cxn ang="0">
                <a:pos x="5760" y="885"/>
              </a:cxn>
              <a:cxn ang="0">
                <a:pos x="5760" y="0"/>
              </a:cxn>
              <a:cxn ang="0">
                <a:pos x="2832" y="626"/>
              </a:cxn>
              <a:cxn ang="0">
                <a:pos x="0" y="36"/>
              </a:cxn>
              <a:cxn ang="0">
                <a:pos x="0" y="891"/>
              </a:cxn>
              <a:cxn ang="0">
                <a:pos x="5760" y="885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rgbClr val="48BDEC"/>
              </a:gs>
              <a:gs pos="100000">
                <a:srgbClr val="48BDEC">
                  <a:gamma/>
                  <a:tint val="15294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>
              <a:defRPr/>
            </a:pPr>
            <a:fld id="{22397E1F-1454-4656-9A1D-4A3814177E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11188" y="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48BDEC"/>
              </a:gs>
              <a:gs pos="50000">
                <a:srgbClr val="48BDEC">
                  <a:gamma/>
                  <a:tint val="27451"/>
                  <a:invGamma/>
                </a:srgbClr>
              </a:gs>
              <a:gs pos="100000">
                <a:srgbClr val="48BDE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67" name="Rectangle 43"/>
          <p:cNvSpPr>
            <a:spLocks noChangeArrowheads="1"/>
          </p:cNvSpPr>
          <p:nvPr userDrawn="1"/>
        </p:nvSpPr>
        <p:spPr bwMode="gray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1640B6"/>
              </a:gs>
              <a:gs pos="100000">
                <a:srgbClr val="48BDE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78" name="AutoShape 54"/>
          <p:cNvSpPr>
            <a:spLocks noChangeArrowheads="1"/>
          </p:cNvSpPr>
          <p:nvPr userDrawn="1"/>
        </p:nvSpPr>
        <p:spPr bwMode="gray">
          <a:xfrm>
            <a:off x="7932738" y="6038850"/>
            <a:ext cx="677862" cy="492125"/>
          </a:xfrm>
          <a:prstGeom prst="hexagon">
            <a:avLst>
              <a:gd name="adj" fmla="val 34435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79" name="AutoShape 55"/>
          <p:cNvSpPr>
            <a:spLocks noChangeArrowheads="1"/>
          </p:cNvSpPr>
          <p:nvPr userDrawn="1"/>
        </p:nvSpPr>
        <p:spPr bwMode="gray">
          <a:xfrm>
            <a:off x="8466138" y="5734050"/>
            <a:ext cx="677862" cy="492125"/>
          </a:xfrm>
          <a:prstGeom prst="hexagon">
            <a:avLst>
              <a:gd name="adj" fmla="val 34435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80" name="AutoShape 56"/>
          <p:cNvSpPr>
            <a:spLocks noChangeArrowheads="1"/>
          </p:cNvSpPr>
          <p:nvPr userDrawn="1"/>
        </p:nvSpPr>
        <p:spPr bwMode="gray">
          <a:xfrm>
            <a:off x="8456613" y="6324600"/>
            <a:ext cx="677862" cy="492125"/>
          </a:xfrm>
          <a:prstGeom prst="hexagon">
            <a:avLst>
              <a:gd name="adj" fmla="val 34435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8456613" y="6562725"/>
            <a:ext cx="5921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91FD861-6F9A-440E-8869-779A986A697E}" type="slidenum">
              <a:rPr lang="en-US" sz="1200">
                <a:solidFill>
                  <a:schemeClr val="bg1"/>
                </a:solidFill>
              </a:rPr>
              <a:pPr algn="r">
                <a:defRPr/>
              </a:pPr>
              <a:t>‹Nº›</a:t>
            </a:fld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1038" name="Picture 58" descr="logo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069263" y="6045200"/>
            <a:ext cx="476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59" descr="logo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574088" y="5756275"/>
            <a:ext cx="476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60" descr="logo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574088" y="6332538"/>
            <a:ext cx="476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CuadroTexto"/>
          <p:cNvSpPr txBox="1"/>
          <p:nvPr userDrawn="1"/>
        </p:nvSpPr>
        <p:spPr>
          <a:xfrm>
            <a:off x="0" y="726882"/>
            <a:ext cx="369332" cy="5715040"/>
          </a:xfrm>
          <a:prstGeom prst="rect">
            <a:avLst/>
          </a:prstGeom>
          <a:noFill/>
        </p:spPr>
        <p:txBody>
          <a:bodyPr vert="vert270" anchor="ctr">
            <a:spAutoFit/>
          </a:bodyPr>
          <a:lstStyle/>
          <a:p>
            <a:pPr>
              <a:defRPr/>
            </a:pPr>
            <a:r>
              <a:rPr lang="es-CO" sz="1200" b="1" dirty="0"/>
              <a:t>Plan de calidad de Capacitación.                   Versión 0.                    Enero 2010.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GOL-FO-27%20Taller%20para%20Capacitaci&#243;n.dot" TargetMode="External"/><Relationship Id="rId3" Type="http://schemas.openxmlformats.org/officeDocument/2006/relationships/slide" Target="slide3.xml"/><Relationship Id="rId7" Type="http://schemas.openxmlformats.org/officeDocument/2006/relationships/hyperlink" Target="GOL-FO-26%20Evaluacion%20de%20Conocimientos.do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GOL-FO-09%20Orden%20de%20Servicio.xlt" TargetMode="External"/><Relationship Id="rId5" Type="http://schemas.openxmlformats.org/officeDocument/2006/relationships/hyperlink" Target="GOL-FO-12%20Oferta%20serv%20capa%20V0%20201002001.xlt" TargetMode="External"/><Relationship Id="rId4" Type="http://schemas.openxmlformats.org/officeDocument/2006/relationships/hyperlink" Target="GOL-FO-01%20%20Evaluaci&#243;n%20de%20Capacitacion.dot" TargetMode="External"/><Relationship Id="rId9" Type="http://schemas.openxmlformats.org/officeDocument/2006/relationships/hyperlink" Target="GOL-FO-08%20Curso%20de%20Capacitaci&#243;n.do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GOL-FO-27%20Taller%20para%20Capacitaci&#243;n.dot" TargetMode="External"/><Relationship Id="rId3" Type="http://schemas.openxmlformats.org/officeDocument/2006/relationships/image" Target="../media/image8.png"/><Relationship Id="rId7" Type="http://schemas.openxmlformats.org/officeDocument/2006/relationships/hyperlink" Target="GOL-FO-18%20Solicitudes%20para%20Cursos.xlt" TargetMode="External"/><Relationship Id="rId12" Type="http://schemas.openxmlformats.org/officeDocument/2006/relationships/hyperlink" Target="GOL-FO-09%20Orden%20de%20Servicio.xl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3.xml"/><Relationship Id="rId5" Type="http://schemas.openxmlformats.org/officeDocument/2006/relationships/hyperlink" Target="GOL-FO-26%20Evaluacion%20de%20Conocimientos.dot" TargetMode="External"/><Relationship Id="rId10" Type="http://schemas.openxmlformats.org/officeDocument/2006/relationships/image" Target="../media/image11.png"/><Relationship Id="rId4" Type="http://schemas.openxmlformats.org/officeDocument/2006/relationships/hyperlink" Target="GOL-FO-01%20%20Evaluaci&#243;n%20de%20Capacitacion.dot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OL-FO-19%20Personal%20Capacitado.xlt" TargetMode="External"/><Relationship Id="rId7" Type="http://schemas.openxmlformats.org/officeDocument/2006/relationships/hyperlink" Target="GOL-FO-27%20Taller%20para%20Capacitaci&#243;n.dot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GOL-FO-26%20Evaluacion%20de%20Conocimientos.dot" TargetMode="External"/><Relationship Id="rId5" Type="http://schemas.openxmlformats.org/officeDocument/2006/relationships/hyperlink" Target="GCS-FO-10%20Registro%20de%20Asistencia%20V0%2020091012.dot" TargetMode="External"/><Relationship Id="rId4" Type="http://schemas.openxmlformats.org/officeDocument/2006/relationships/hyperlink" Target="GOL-FO-01%20%20Evaluaci&#243;n%20de%20Capacitacion.do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OL-FO-19%20Personal%20Capacitado.xlt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GOL-FO-04%20Consolidado%20Diplomas%20de%20Capacitaci&#243;n.xlt" TargetMode="External"/><Relationship Id="rId4" Type="http://schemas.openxmlformats.org/officeDocument/2006/relationships/hyperlink" Target="GOL-FO-21%20Certificado%20Capacitaci&#243;n.pu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ÍNDICE</a:t>
            </a:r>
            <a:endParaRPr lang="es-ES" smtClean="0">
              <a:solidFill>
                <a:schemeClr val="accent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grpSp>
        <p:nvGrpSpPr>
          <p:cNvPr id="4100" name="Group 105"/>
          <p:cNvGrpSpPr>
            <a:grpSpLocks/>
          </p:cNvGrpSpPr>
          <p:nvPr/>
        </p:nvGrpSpPr>
        <p:grpSpPr bwMode="auto">
          <a:xfrm>
            <a:off x="2012950" y="1357313"/>
            <a:ext cx="5410200" cy="665162"/>
            <a:chOff x="1268" y="1296"/>
            <a:chExt cx="3408" cy="419"/>
          </a:xfrm>
        </p:grpSpPr>
        <p:grpSp>
          <p:nvGrpSpPr>
            <p:cNvPr id="4136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4139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140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86094" name="AutoShape 78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CO" sz="3200" dirty="0">
                    <a:solidFill>
                      <a:schemeClr val="bg1">
                        <a:lumMod val="95000"/>
                      </a:schemeClr>
                    </a:solidFill>
                  </a:rPr>
                  <a:t>*</a:t>
                </a:r>
              </a:p>
            </p:txBody>
          </p:sp>
        </p:grpSp>
        <p:sp>
          <p:nvSpPr>
            <p:cNvPr id="4137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38" name="Text Box 8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76" y="1344"/>
              <a:ext cx="183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CO" sz="2400">
                  <a:solidFill>
                    <a:srgbClr val="000000"/>
                  </a:solidFill>
                </a:rPr>
                <a:t>Descripción general</a:t>
              </a: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101" name="Group 106"/>
          <p:cNvGrpSpPr>
            <a:grpSpLocks/>
          </p:cNvGrpSpPr>
          <p:nvPr/>
        </p:nvGrpSpPr>
        <p:grpSpPr bwMode="auto">
          <a:xfrm>
            <a:off x="2012950" y="2271713"/>
            <a:ext cx="5410200" cy="665162"/>
            <a:chOff x="1268" y="1872"/>
            <a:chExt cx="3408" cy="419"/>
          </a:xfrm>
        </p:grpSpPr>
        <p:grpSp>
          <p:nvGrpSpPr>
            <p:cNvPr id="4129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4133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134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CO"/>
              </a:p>
            </p:txBody>
          </p:sp>
        </p:grpSp>
        <p:sp>
          <p:nvSpPr>
            <p:cNvPr id="4130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31" name="Text Box 8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76" y="1920"/>
              <a:ext cx="20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2400">
                  <a:solidFill>
                    <a:srgbClr val="000000"/>
                  </a:solidFill>
                </a:rPr>
                <a:t>Preparar capacitación</a:t>
              </a:r>
              <a:r>
                <a:rPr lang="en-US" sz="2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132" name="Text Box 8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102" name="Group 107"/>
          <p:cNvGrpSpPr>
            <a:grpSpLocks/>
          </p:cNvGrpSpPr>
          <p:nvPr/>
        </p:nvGrpSpPr>
        <p:grpSpPr bwMode="auto">
          <a:xfrm>
            <a:off x="2012950" y="3160713"/>
            <a:ext cx="5410200" cy="665162"/>
            <a:chOff x="1268" y="2432"/>
            <a:chExt cx="3408" cy="419"/>
          </a:xfrm>
        </p:grpSpPr>
        <p:sp>
          <p:nvSpPr>
            <p:cNvPr id="4121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22" name="Text Box 90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76" y="2482"/>
              <a:ext cx="17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2400">
                  <a:solidFill>
                    <a:srgbClr val="000000"/>
                  </a:solidFill>
                </a:rPr>
                <a:t>Coordinar logística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123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4124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4126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127" name="AutoShape 97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CO"/>
              </a:p>
            </p:txBody>
          </p:sp>
        </p:grpSp>
        <p:sp>
          <p:nvSpPr>
            <p:cNvPr id="4125" name="Text Box 99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103" name="Group 108"/>
          <p:cNvGrpSpPr>
            <a:grpSpLocks/>
          </p:cNvGrpSpPr>
          <p:nvPr/>
        </p:nvGrpSpPr>
        <p:grpSpPr bwMode="auto">
          <a:xfrm>
            <a:off x="2012950" y="4075113"/>
            <a:ext cx="5410200" cy="665162"/>
            <a:chOff x="1268" y="3008"/>
            <a:chExt cx="3408" cy="419"/>
          </a:xfrm>
        </p:grpSpPr>
        <p:sp>
          <p:nvSpPr>
            <p:cNvPr id="4113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14" name="Text Box 93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76" y="3058"/>
              <a:ext cx="19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2400">
                  <a:solidFill>
                    <a:srgbClr val="000000"/>
                  </a:solidFill>
                </a:rPr>
                <a:t>Realizar capacitación</a:t>
              </a:r>
            </a:p>
          </p:txBody>
        </p:sp>
        <p:sp>
          <p:nvSpPr>
            <p:cNvPr id="4115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4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4118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119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86119" name="AutoShape 103">
                <a:hlinkClick r:id="rId6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CO"/>
              </a:p>
            </p:txBody>
          </p:sp>
        </p:grpSp>
        <p:sp>
          <p:nvSpPr>
            <p:cNvPr id="4117" name="Text Box 104">
              <a:hlinkClick r:id="" action="ppaction://noaction"/>
            </p:cNvPr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4104" name="Group 107"/>
          <p:cNvGrpSpPr>
            <a:grpSpLocks/>
          </p:cNvGrpSpPr>
          <p:nvPr/>
        </p:nvGrpSpPr>
        <p:grpSpPr bwMode="auto">
          <a:xfrm>
            <a:off x="2071688" y="4857750"/>
            <a:ext cx="5410200" cy="665163"/>
            <a:chOff x="1268" y="2432"/>
            <a:chExt cx="3408" cy="419"/>
          </a:xfrm>
        </p:grpSpPr>
        <p:sp>
          <p:nvSpPr>
            <p:cNvPr id="4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06" name="Text Box 90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76" y="2482"/>
              <a:ext cx="198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2400">
                  <a:solidFill>
                    <a:srgbClr val="000000"/>
                  </a:solidFill>
                </a:rPr>
                <a:t>Finalizar capacitación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4108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4110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111" name="AutoShape 97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5" name="AutoShape 98">
                <a:hlinkClick r:id="rId5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CO"/>
              </a:p>
            </p:txBody>
          </p:sp>
        </p:grpSp>
        <p:sp>
          <p:nvSpPr>
            <p:cNvPr id="4109" name="Text Box 99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75"/>
            <a:ext cx="9144000" cy="563563"/>
          </a:xfrm>
        </p:spPr>
        <p:txBody>
          <a:bodyPr/>
          <a:lstStyle/>
          <a:p>
            <a:pPr eaLnBrk="1" hangingPunct="1"/>
            <a:r>
              <a:rPr lang="es-ES" b="1" smtClean="0"/>
              <a:t>CAPACITACIÓN</a:t>
            </a:r>
            <a:r>
              <a:rPr lang="en-US" b="1" smtClean="0"/>
              <a:t> </a:t>
            </a:r>
          </a:p>
        </p:txBody>
      </p:sp>
      <p:grpSp>
        <p:nvGrpSpPr>
          <p:cNvPr id="5123" name="15 Grupo"/>
          <p:cNvGrpSpPr>
            <a:grpSpLocks/>
          </p:cNvGrpSpPr>
          <p:nvPr/>
        </p:nvGrpSpPr>
        <p:grpSpPr bwMode="auto">
          <a:xfrm>
            <a:off x="469900" y="928688"/>
            <a:ext cx="6173788" cy="1000125"/>
            <a:chOff x="428596" y="785794"/>
            <a:chExt cx="8388350" cy="1428760"/>
          </a:xfrm>
        </p:grpSpPr>
        <p:pic>
          <p:nvPicPr>
            <p:cNvPr id="8" name="AutoShape 2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28596" y="785794"/>
              <a:ext cx="8388350" cy="1428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093" y="885580"/>
              <a:ext cx="8013042" cy="122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defRPr/>
              </a:pPr>
              <a:r>
                <a:rPr lang="es-CO" b="1" dirty="0">
                  <a:solidFill>
                    <a:schemeClr val="accent1">
                      <a:lumMod val="75000"/>
                    </a:schemeClr>
                  </a:solidFill>
                </a:rPr>
                <a:t>OBJETIVO</a:t>
              </a:r>
            </a:p>
            <a:p>
              <a:pPr algn="just">
                <a:defRPr/>
              </a:pPr>
              <a:r>
                <a:rPr lang="es-CO" sz="1400" dirty="0">
                  <a:solidFill>
                    <a:schemeClr val="accent6">
                      <a:lumMod val="50000"/>
                    </a:schemeClr>
                  </a:solidFill>
                </a:rPr>
                <a:t>Aumentar el conocimiento relacionado con los Sistemas de Gestión</a:t>
              </a:r>
            </a:p>
            <a:p>
              <a:pPr algn="just">
                <a:defRPr/>
              </a:pPr>
              <a:r>
                <a:rPr lang="es-CO" sz="1400" dirty="0">
                  <a:solidFill>
                    <a:schemeClr val="accent6">
                      <a:lumMod val="50000"/>
                    </a:schemeClr>
                  </a:solidFill>
                </a:rPr>
                <a:t>Integral y temas técnicos especializados en calidad, salud ocupacional, </a:t>
              </a:r>
            </a:p>
            <a:p>
              <a:pPr algn="just">
                <a:defRPr/>
              </a:pPr>
              <a:r>
                <a:rPr lang="es-CO" sz="1400" dirty="0">
                  <a:solidFill>
                    <a:schemeClr val="accent6">
                      <a:lumMod val="50000"/>
                    </a:schemeClr>
                  </a:solidFill>
                </a:rPr>
                <a:t>seguridad industrial y medio ambiente.</a:t>
              </a:r>
              <a:endParaRPr lang="es-CO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6904038" y="928688"/>
            <a:ext cx="2122487" cy="431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Responsable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black">
          <a:xfrm>
            <a:off x="6904038" y="1428750"/>
            <a:ext cx="2122487" cy="5238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Coordinadora de capacitación.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gray">
          <a:xfrm>
            <a:off x="6743700" y="2492375"/>
            <a:ext cx="1971675" cy="17795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>
                  <a:alpha val="89999"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Wingdings" pitchFamily="2" charset="2"/>
              <a:buChar char="v"/>
              <a:defRPr/>
            </a:pPr>
            <a:endParaRPr lang="es-CO" sz="1200" dirty="0">
              <a:solidFill>
                <a:srgbClr val="FFFFBD"/>
              </a:solidFill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s-CO" sz="1200" dirty="0">
                <a:solidFill>
                  <a:srgbClr val="FFFFBD"/>
                </a:solidFill>
              </a:rPr>
              <a:t>Calificar la evaluación </a:t>
            </a:r>
          </a:p>
          <a:p>
            <a:pPr marL="180975" indent="-180975">
              <a:defRPr/>
            </a:pPr>
            <a:r>
              <a:rPr lang="es-CO" sz="1200" dirty="0">
                <a:solidFill>
                  <a:srgbClr val="FFFFBD"/>
                </a:solidFill>
              </a:rPr>
              <a:t>	del conocimiento.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CO" sz="1200" dirty="0">
                <a:solidFill>
                  <a:srgbClr val="FFFFBD"/>
                </a:solidFill>
              </a:rPr>
              <a:t>Generar certificados.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CO" sz="1200" dirty="0">
                <a:solidFill>
                  <a:srgbClr val="FFFFBD"/>
                </a:solidFill>
              </a:rPr>
              <a:t>Entregar certificados.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2528888" y="3603625"/>
            <a:ext cx="1971675" cy="1779588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31765"/>
                  <a:invGamma/>
                </a:schemeClr>
              </a:gs>
              <a:gs pos="100000">
                <a:schemeClr val="tx2">
                  <a:alpha val="89999"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Generar  material.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Generar memorias.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Contratar lugar.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Preparar equipos.</a:t>
            </a: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gray">
          <a:xfrm>
            <a:off x="4643438" y="3055938"/>
            <a:ext cx="1971675" cy="1944687"/>
          </a:xfrm>
          <a:prstGeom prst="rect">
            <a:avLst/>
          </a:prstGeom>
          <a:gradFill rotWithShape="1">
            <a:gsLst>
              <a:gs pos="0">
                <a:srgbClr val="008B00"/>
              </a:gs>
              <a:gs pos="50000">
                <a:srgbClr val="00C800"/>
              </a:gs>
              <a:gs pos="100000">
                <a:srgbClr val="00EF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b">
            <a:flatTx/>
          </a:bodyPr>
          <a:lstStyle/>
          <a:p>
            <a:pPr marL="180975" indent="-180975">
              <a:buFont typeface="Wingdings" pitchFamily="2" charset="2"/>
              <a:buChar char="v"/>
            </a:pPr>
            <a:r>
              <a:rPr lang="es-CO" sz="1200">
                <a:solidFill>
                  <a:srgbClr val="FFFFBD"/>
                </a:solidFill>
              </a:rPr>
              <a:t>Ubicar equipos y material.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1200">
                <a:solidFill>
                  <a:srgbClr val="FFFFBD"/>
                </a:solidFill>
              </a:rPr>
              <a:t>Verificar la preparación</a:t>
            </a:r>
          </a:p>
          <a:p>
            <a:pPr marL="180975" indent="-180975"/>
            <a:r>
              <a:rPr lang="es-CO" sz="1200">
                <a:solidFill>
                  <a:srgbClr val="FFFFBD"/>
                </a:solidFill>
              </a:rPr>
              <a:t>	del lugar.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1200">
                <a:solidFill>
                  <a:srgbClr val="FFFFBD"/>
                </a:solidFill>
              </a:rPr>
              <a:t>Presentar planeación</a:t>
            </a:r>
          </a:p>
          <a:p>
            <a:pPr marL="180975" indent="-180975"/>
            <a:r>
              <a:rPr lang="es-CO" sz="1200">
                <a:solidFill>
                  <a:srgbClr val="FFFFBD"/>
                </a:solidFill>
              </a:rPr>
              <a:t>	del desarrollo de la </a:t>
            </a:r>
          </a:p>
          <a:p>
            <a:pPr marL="180975" indent="-180975"/>
            <a:r>
              <a:rPr lang="es-CO" sz="1200">
                <a:solidFill>
                  <a:srgbClr val="FFFFBD"/>
                </a:solidFill>
              </a:rPr>
              <a:t>	capacitación.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1200">
                <a:solidFill>
                  <a:srgbClr val="FFFFBD"/>
                </a:solidFill>
              </a:rPr>
              <a:t>Ejecutar capacitación.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1200">
                <a:solidFill>
                  <a:srgbClr val="FFFFBD"/>
                </a:solidFill>
              </a:rPr>
              <a:t>Evaluar conocimiento.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1200">
                <a:solidFill>
                  <a:srgbClr val="FFFFBD"/>
                </a:solidFill>
              </a:rPr>
              <a:t>Evaluar capacitación.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428625" y="4206875"/>
            <a:ext cx="1971675" cy="177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31765"/>
                  <a:invGamma/>
                </a:schemeClr>
              </a:gs>
              <a:gs pos="100000">
                <a:schemeClr val="accent2">
                  <a:alpha val="89999"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b">
            <a:flatTx/>
          </a:bodyPr>
          <a:lstStyle/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Definir tema de </a:t>
            </a:r>
          </a:p>
          <a:p>
            <a:pPr marL="180975" indent="-180975"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	capacitación.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Definir perfil de </a:t>
            </a:r>
          </a:p>
          <a:p>
            <a:pPr marL="180975" indent="-180975"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	</a:t>
            </a:r>
            <a:r>
              <a:rPr lang="es-ES" sz="1200" dirty="0">
                <a:solidFill>
                  <a:srgbClr val="FFFFBD"/>
                </a:solidFill>
                <a:cs typeface="Arial" charset="0"/>
              </a:rPr>
              <a:t>capacitador.</a:t>
            </a:r>
            <a:endParaRPr lang="es-ES" sz="1200" dirty="0">
              <a:solidFill>
                <a:srgbClr val="FFFFBD"/>
              </a:solidFill>
              <a:cs typeface="Arial" charset="0"/>
            </a:endParaRP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Ubicar facilitador.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Preparar material a usar</a:t>
            </a:r>
          </a:p>
          <a:p>
            <a:pPr marL="180975" indent="-180975">
              <a:defRPr/>
            </a:pPr>
            <a:r>
              <a:rPr lang="es-ES" sz="1200" dirty="0">
                <a:solidFill>
                  <a:srgbClr val="FFFFBD"/>
                </a:solidFill>
                <a:cs typeface="Arial" charset="0"/>
              </a:rPr>
              <a:t>	 en la capacitación.</a:t>
            </a:r>
          </a:p>
        </p:txBody>
      </p:sp>
      <p:sp>
        <p:nvSpPr>
          <p:cNvPr id="25" name="Freeform 8">
            <a:hlinkClick r:id="rId3" action="ppaction://hlinksldjump"/>
          </p:cNvPr>
          <p:cNvSpPr>
            <a:spLocks/>
          </p:cNvSpPr>
          <p:nvPr/>
        </p:nvSpPr>
        <p:spPr bwMode="gray">
          <a:xfrm>
            <a:off x="641350" y="3852863"/>
            <a:ext cx="1546225" cy="719137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1069" y="0"/>
              </a:cxn>
              <a:cxn ang="0">
                <a:pos x="1069" y="198"/>
              </a:cxn>
              <a:cxn ang="0">
                <a:pos x="1055" y="270"/>
              </a:cxn>
              <a:cxn ang="0">
                <a:pos x="987" y="302"/>
              </a:cxn>
              <a:cxn ang="0">
                <a:pos x="0" y="307"/>
              </a:cxn>
              <a:cxn ang="0">
                <a:pos x="0" y="89"/>
              </a:cxn>
              <a:cxn ang="0">
                <a:pos x="21" y="18"/>
              </a:cxn>
              <a:cxn ang="0">
                <a:pos x="83" y="0"/>
              </a:cxn>
            </a:cxnLst>
            <a:rect l="0" t="0" r="r" b="b"/>
            <a:pathLst>
              <a:path w="1071" h="307">
                <a:moveTo>
                  <a:pt x="83" y="0"/>
                </a:moveTo>
                <a:lnTo>
                  <a:pt x="1069" y="0"/>
                </a:lnTo>
                <a:cubicBezTo>
                  <a:pt x="1069" y="0"/>
                  <a:pt x="1069" y="99"/>
                  <a:pt x="1069" y="198"/>
                </a:cubicBezTo>
                <a:cubicBezTo>
                  <a:pt x="1069" y="198"/>
                  <a:pt x="1071" y="248"/>
                  <a:pt x="1055" y="270"/>
                </a:cubicBezTo>
                <a:cubicBezTo>
                  <a:pt x="1043" y="288"/>
                  <a:pt x="1019" y="302"/>
                  <a:pt x="987" y="302"/>
                </a:cubicBezTo>
                <a:cubicBezTo>
                  <a:pt x="488" y="303"/>
                  <a:pt x="0" y="307"/>
                  <a:pt x="0" y="307"/>
                </a:cubicBezTo>
                <a:lnTo>
                  <a:pt x="0" y="89"/>
                </a:lnTo>
                <a:cubicBezTo>
                  <a:pt x="3" y="41"/>
                  <a:pt x="7" y="33"/>
                  <a:pt x="21" y="18"/>
                </a:cubicBezTo>
                <a:cubicBezTo>
                  <a:pt x="35" y="3"/>
                  <a:pt x="66" y="1"/>
                  <a:pt x="83" y="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5400000" scaled="1"/>
          </a:gra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28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1. PREPARAR </a:t>
            </a:r>
          </a:p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CAPACITACIÓN</a:t>
            </a:r>
            <a:endParaRPr lang="es-CO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 9">
            <a:hlinkClick r:id="rId4" action="ppaction://hlinksldjump"/>
          </p:cNvPr>
          <p:cNvSpPr>
            <a:spLocks/>
          </p:cNvSpPr>
          <p:nvPr/>
        </p:nvSpPr>
        <p:spPr bwMode="ltGray">
          <a:xfrm>
            <a:off x="2814638" y="3298825"/>
            <a:ext cx="1544637" cy="487363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1069" y="0"/>
              </a:cxn>
              <a:cxn ang="0">
                <a:pos x="1069" y="198"/>
              </a:cxn>
              <a:cxn ang="0">
                <a:pos x="1055" y="270"/>
              </a:cxn>
              <a:cxn ang="0">
                <a:pos x="987" y="302"/>
              </a:cxn>
              <a:cxn ang="0">
                <a:pos x="0" y="307"/>
              </a:cxn>
              <a:cxn ang="0">
                <a:pos x="0" y="89"/>
              </a:cxn>
              <a:cxn ang="0">
                <a:pos x="21" y="18"/>
              </a:cxn>
              <a:cxn ang="0">
                <a:pos x="83" y="0"/>
              </a:cxn>
            </a:cxnLst>
            <a:rect l="0" t="0" r="r" b="b"/>
            <a:pathLst>
              <a:path w="1071" h="307">
                <a:moveTo>
                  <a:pt x="83" y="0"/>
                </a:moveTo>
                <a:lnTo>
                  <a:pt x="1069" y="0"/>
                </a:lnTo>
                <a:cubicBezTo>
                  <a:pt x="1069" y="0"/>
                  <a:pt x="1069" y="99"/>
                  <a:pt x="1069" y="198"/>
                </a:cubicBezTo>
                <a:cubicBezTo>
                  <a:pt x="1069" y="198"/>
                  <a:pt x="1071" y="248"/>
                  <a:pt x="1055" y="270"/>
                </a:cubicBezTo>
                <a:cubicBezTo>
                  <a:pt x="1043" y="288"/>
                  <a:pt x="1019" y="302"/>
                  <a:pt x="987" y="302"/>
                </a:cubicBezTo>
                <a:cubicBezTo>
                  <a:pt x="488" y="303"/>
                  <a:pt x="0" y="307"/>
                  <a:pt x="0" y="307"/>
                </a:cubicBezTo>
                <a:lnTo>
                  <a:pt x="0" y="89"/>
                </a:lnTo>
                <a:cubicBezTo>
                  <a:pt x="3" y="41"/>
                  <a:pt x="7" y="33"/>
                  <a:pt x="21" y="18"/>
                </a:cubicBezTo>
                <a:cubicBezTo>
                  <a:pt x="35" y="3"/>
                  <a:pt x="66" y="1"/>
                  <a:pt x="8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16200000" scaled="1"/>
            <a:tileRect/>
          </a:gra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28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2. COORDINAR</a:t>
            </a:r>
          </a:p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LOGÍSTICA</a:t>
            </a:r>
            <a:endParaRPr lang="es-CO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Freeform 10">
            <a:hlinkClick r:id="rId5" action="ppaction://hlinksldjump"/>
          </p:cNvPr>
          <p:cNvSpPr>
            <a:spLocks/>
          </p:cNvSpPr>
          <p:nvPr/>
        </p:nvSpPr>
        <p:spPr bwMode="gray">
          <a:xfrm>
            <a:off x="4860925" y="2744788"/>
            <a:ext cx="1546225" cy="488950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1069" y="0"/>
              </a:cxn>
              <a:cxn ang="0">
                <a:pos x="1069" y="198"/>
              </a:cxn>
              <a:cxn ang="0">
                <a:pos x="1055" y="270"/>
              </a:cxn>
              <a:cxn ang="0">
                <a:pos x="987" y="302"/>
              </a:cxn>
              <a:cxn ang="0">
                <a:pos x="0" y="307"/>
              </a:cxn>
              <a:cxn ang="0">
                <a:pos x="0" y="89"/>
              </a:cxn>
              <a:cxn ang="0">
                <a:pos x="21" y="18"/>
              </a:cxn>
              <a:cxn ang="0">
                <a:pos x="83" y="0"/>
              </a:cxn>
            </a:cxnLst>
            <a:rect l="0" t="0" r="r" b="b"/>
            <a:pathLst>
              <a:path w="1071" h="307">
                <a:moveTo>
                  <a:pt x="83" y="0"/>
                </a:moveTo>
                <a:lnTo>
                  <a:pt x="1069" y="0"/>
                </a:lnTo>
                <a:cubicBezTo>
                  <a:pt x="1069" y="0"/>
                  <a:pt x="1069" y="99"/>
                  <a:pt x="1069" y="198"/>
                </a:cubicBezTo>
                <a:cubicBezTo>
                  <a:pt x="1069" y="198"/>
                  <a:pt x="1071" y="248"/>
                  <a:pt x="1055" y="270"/>
                </a:cubicBezTo>
                <a:cubicBezTo>
                  <a:pt x="1043" y="288"/>
                  <a:pt x="1019" y="302"/>
                  <a:pt x="987" y="302"/>
                </a:cubicBezTo>
                <a:cubicBezTo>
                  <a:pt x="488" y="303"/>
                  <a:pt x="0" y="307"/>
                  <a:pt x="0" y="307"/>
                </a:cubicBezTo>
                <a:lnTo>
                  <a:pt x="0" y="89"/>
                </a:lnTo>
                <a:cubicBezTo>
                  <a:pt x="3" y="41"/>
                  <a:pt x="7" y="33"/>
                  <a:pt x="21" y="18"/>
                </a:cubicBezTo>
                <a:cubicBezTo>
                  <a:pt x="35" y="3"/>
                  <a:pt x="66" y="1"/>
                  <a:pt x="8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DE00">
                  <a:shade val="30000"/>
                  <a:satMod val="115000"/>
                </a:srgbClr>
              </a:gs>
              <a:gs pos="50000">
                <a:srgbClr val="00DE00">
                  <a:shade val="67500"/>
                  <a:satMod val="115000"/>
                </a:srgbClr>
              </a:gs>
              <a:gs pos="100000">
                <a:srgbClr val="00DE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28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3. REALIZAR</a:t>
            </a:r>
          </a:p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CAPACITACIÓN</a:t>
            </a:r>
            <a:endParaRPr lang="es-CO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 11">
            <a:hlinkClick r:id="rId6" action="ppaction://hlinksldjump"/>
          </p:cNvPr>
          <p:cNvSpPr>
            <a:spLocks/>
          </p:cNvSpPr>
          <p:nvPr/>
        </p:nvSpPr>
        <p:spPr bwMode="gray">
          <a:xfrm>
            <a:off x="6954838" y="2190750"/>
            <a:ext cx="1546225" cy="487363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1069" y="0"/>
              </a:cxn>
              <a:cxn ang="0">
                <a:pos x="1069" y="198"/>
              </a:cxn>
              <a:cxn ang="0">
                <a:pos x="1055" y="270"/>
              </a:cxn>
              <a:cxn ang="0">
                <a:pos x="987" y="302"/>
              </a:cxn>
              <a:cxn ang="0">
                <a:pos x="0" y="307"/>
              </a:cxn>
              <a:cxn ang="0">
                <a:pos x="0" y="89"/>
              </a:cxn>
              <a:cxn ang="0">
                <a:pos x="21" y="18"/>
              </a:cxn>
              <a:cxn ang="0">
                <a:pos x="83" y="0"/>
              </a:cxn>
            </a:cxnLst>
            <a:rect l="0" t="0" r="r" b="b"/>
            <a:pathLst>
              <a:path w="1071" h="307">
                <a:moveTo>
                  <a:pt x="83" y="0"/>
                </a:moveTo>
                <a:lnTo>
                  <a:pt x="1069" y="0"/>
                </a:lnTo>
                <a:cubicBezTo>
                  <a:pt x="1069" y="0"/>
                  <a:pt x="1069" y="99"/>
                  <a:pt x="1069" y="198"/>
                </a:cubicBezTo>
                <a:cubicBezTo>
                  <a:pt x="1069" y="198"/>
                  <a:pt x="1071" y="248"/>
                  <a:pt x="1055" y="270"/>
                </a:cubicBezTo>
                <a:cubicBezTo>
                  <a:pt x="1043" y="288"/>
                  <a:pt x="1019" y="302"/>
                  <a:pt x="987" y="302"/>
                </a:cubicBezTo>
                <a:cubicBezTo>
                  <a:pt x="488" y="303"/>
                  <a:pt x="0" y="307"/>
                  <a:pt x="0" y="307"/>
                </a:cubicBezTo>
                <a:lnTo>
                  <a:pt x="0" y="89"/>
                </a:lnTo>
                <a:cubicBezTo>
                  <a:pt x="3" y="41"/>
                  <a:pt x="7" y="33"/>
                  <a:pt x="21" y="18"/>
                </a:cubicBezTo>
                <a:cubicBezTo>
                  <a:pt x="35" y="3"/>
                  <a:pt x="66" y="1"/>
                  <a:pt x="83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lin ang="5400000" scaled="1"/>
          </a:gra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28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4. FINALIZAR</a:t>
            </a:r>
          </a:p>
          <a:p>
            <a:pPr algn="ctr">
              <a:defRPr/>
            </a:pPr>
            <a:r>
              <a:rPr lang="es-CO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CAPACITACIÓN</a:t>
            </a:r>
            <a:endParaRPr lang="es-CO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34" name="Picture 21" descr="Yellow_fly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8150" y="3416300"/>
            <a:ext cx="9731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22" descr="Yellow_fly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44925" y="2854325"/>
            <a:ext cx="9731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6" name="Picture 23" descr="Yellow_fly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7563" y="2290763"/>
            <a:ext cx="9731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41 Botón de acción: Información">
            <a:hlinkClick r:id="rId8" action="ppaction://hlinksldjump" highlightClick="1"/>
          </p:cNvPr>
          <p:cNvSpPr/>
          <p:nvPr/>
        </p:nvSpPr>
        <p:spPr>
          <a:xfrm>
            <a:off x="500034" y="6286520"/>
            <a:ext cx="214314" cy="214314"/>
          </a:xfrm>
          <a:prstGeom prst="actionButtonInform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3 Grupo"/>
          <p:cNvGrpSpPr/>
          <p:nvPr/>
        </p:nvGrpSpPr>
        <p:grpSpPr>
          <a:xfrm>
            <a:off x="473056" y="2892416"/>
            <a:ext cx="2241556" cy="500066"/>
            <a:chOff x="2181208" y="1460487"/>
            <a:chExt cx="1384300" cy="677862"/>
          </a:xfrm>
          <a:gradFill flip="none" rotWithShape="1">
            <a:gsLst>
              <a:gs pos="0">
                <a:srgbClr val="5D94AF">
                  <a:shade val="30000"/>
                  <a:satMod val="115000"/>
                </a:srgbClr>
              </a:gs>
              <a:gs pos="50000">
                <a:srgbClr val="5D94AF">
                  <a:shade val="67500"/>
                  <a:satMod val="115000"/>
                </a:srgbClr>
              </a:gs>
              <a:gs pos="100000">
                <a:srgbClr val="5D94AF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20858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859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Presentación</a:t>
              </a:r>
            </a:p>
          </p:txBody>
        </p:sp>
      </p:grpSp>
      <p:sp>
        <p:nvSpPr>
          <p:cNvPr id="57" name="Rectangle 2"/>
          <p:cNvSpPr txBox="1">
            <a:spLocks noChangeArrowheads="1"/>
          </p:cNvSpPr>
          <p:nvPr/>
        </p:nvSpPr>
        <p:spPr bwMode="white">
          <a:xfrm>
            <a:off x="0" y="-46038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s-ES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CAPACITACIÓN</a:t>
            </a:r>
          </a:p>
          <a:p>
            <a:pPr>
              <a:defRPr/>
            </a:pPr>
            <a:r>
              <a:rPr lang="es-ES" sz="20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1. Preparar capacitación.</a:t>
            </a:r>
            <a:endParaRPr lang="en-US" sz="32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64 Grupo"/>
          <p:cNvGrpSpPr/>
          <p:nvPr/>
        </p:nvGrpSpPr>
        <p:grpSpPr>
          <a:xfrm>
            <a:off x="357158" y="2106598"/>
            <a:ext cx="2384432" cy="679460"/>
            <a:chOff x="2181208" y="1460487"/>
            <a:chExt cx="1384300" cy="677862"/>
          </a:xfrm>
          <a:gradFill flip="none" rotWithShape="1">
            <a:gsLst>
              <a:gs pos="0">
                <a:srgbClr val="5D94AF">
                  <a:shade val="30000"/>
                  <a:satMod val="115000"/>
                </a:srgbClr>
              </a:gs>
              <a:gs pos="50000">
                <a:srgbClr val="5D94AF">
                  <a:shade val="67500"/>
                  <a:satMod val="115000"/>
                </a:srgbClr>
              </a:gs>
              <a:gs pos="100000">
                <a:srgbClr val="5D94AF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66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Hoja de vida 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del capacitador</a:t>
              </a:r>
            </a:p>
          </p:txBody>
        </p:sp>
      </p:grpSp>
      <p:sp>
        <p:nvSpPr>
          <p:cNvPr id="6149" name="Line 19"/>
          <p:cNvSpPr>
            <a:spLocks noChangeShapeType="1"/>
          </p:cNvSpPr>
          <p:nvPr/>
        </p:nvSpPr>
        <p:spPr bwMode="auto">
          <a:xfrm rot="-480000">
            <a:off x="2935288" y="2489200"/>
            <a:ext cx="374650" cy="119063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4" name="68 Grupo"/>
          <p:cNvGrpSpPr/>
          <p:nvPr/>
        </p:nvGrpSpPr>
        <p:grpSpPr>
          <a:xfrm>
            <a:off x="785786" y="4357694"/>
            <a:ext cx="2241556" cy="677862"/>
            <a:chOff x="2181208" y="1460487"/>
            <a:chExt cx="1384300" cy="677862"/>
          </a:xfrm>
          <a:gradFill flip="none" rotWithShape="1">
            <a:gsLst>
              <a:gs pos="0">
                <a:srgbClr val="5D94AF">
                  <a:shade val="30000"/>
                  <a:satMod val="115000"/>
                </a:srgbClr>
              </a:gs>
              <a:gs pos="50000">
                <a:srgbClr val="5D94AF">
                  <a:shade val="67500"/>
                  <a:satMod val="115000"/>
                </a:srgbClr>
              </a:gs>
              <a:gs pos="100000">
                <a:srgbClr val="5D94AF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70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1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GOL-FO-01 Evaluación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de capacitación</a:t>
              </a:r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rot="1440000">
            <a:off x="3722688" y="1785938"/>
            <a:ext cx="374650" cy="11747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5" name="75 Grupo"/>
          <p:cNvGrpSpPr/>
          <p:nvPr/>
        </p:nvGrpSpPr>
        <p:grpSpPr>
          <a:xfrm>
            <a:off x="428596" y="1465254"/>
            <a:ext cx="2598746" cy="534986"/>
            <a:chOff x="2181208" y="1460487"/>
            <a:chExt cx="1384300" cy="677862"/>
          </a:xfrm>
          <a:gradFill flip="none" rotWithShape="1">
            <a:gsLst>
              <a:gs pos="0">
                <a:srgbClr val="5D94AF">
                  <a:shade val="30000"/>
                  <a:satMod val="115000"/>
                </a:srgbClr>
              </a:gs>
              <a:gs pos="50000">
                <a:srgbClr val="5D94AF">
                  <a:shade val="67500"/>
                  <a:satMod val="115000"/>
                </a:srgbClr>
              </a:gs>
              <a:gs pos="100000">
                <a:srgbClr val="5D94AF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77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GOL-FO-09 Orden de servicio</a:t>
              </a:r>
            </a:p>
          </p:txBody>
        </p:sp>
      </p:grpSp>
      <p:grpSp>
        <p:nvGrpSpPr>
          <p:cNvPr id="6153" name="90 Grupo"/>
          <p:cNvGrpSpPr>
            <a:grpSpLocks/>
          </p:cNvGrpSpPr>
          <p:nvPr/>
        </p:nvGrpSpPr>
        <p:grpSpPr bwMode="auto">
          <a:xfrm>
            <a:off x="3294063" y="2103438"/>
            <a:ext cx="2590800" cy="3186112"/>
            <a:chOff x="3293538" y="2103358"/>
            <a:chExt cx="2591573" cy="3185769"/>
          </a:xfrm>
        </p:grpSpPr>
        <p:pic>
          <p:nvPicPr>
            <p:cNvPr id="6186" name="Picture 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7554" y="2226834"/>
              <a:ext cx="2527557" cy="2508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836" name="Arc 4"/>
            <p:cNvSpPr>
              <a:spLocks/>
            </p:cNvSpPr>
            <p:nvPr/>
          </p:nvSpPr>
          <p:spPr bwMode="gray">
            <a:xfrm rot="5400000" flipH="1" flipV="1">
              <a:off x="2756516" y="2840412"/>
              <a:ext cx="2498456" cy="1284670"/>
            </a:xfrm>
            <a:custGeom>
              <a:avLst/>
              <a:gdLst>
                <a:gd name="G0" fmla="+- 21592 0 0"/>
                <a:gd name="G1" fmla="+- 21600 0 0"/>
                <a:gd name="G2" fmla="+- 21600 0 0"/>
                <a:gd name="T0" fmla="*/ 0 w 43192"/>
                <a:gd name="T1" fmla="*/ 21001 h 21809"/>
                <a:gd name="T2" fmla="*/ 43191 w 43192"/>
                <a:gd name="T3" fmla="*/ 21809 h 21809"/>
                <a:gd name="T4" fmla="*/ 21592 w 43192"/>
                <a:gd name="T5" fmla="*/ 21600 h 2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2" h="21809" fill="none" extrusionOk="0">
                  <a:moveTo>
                    <a:pt x="0" y="21001"/>
                  </a:moveTo>
                  <a:cubicBezTo>
                    <a:pt x="324" y="9309"/>
                    <a:pt x="9895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cubicBezTo>
                    <a:pt x="43192" y="21669"/>
                    <a:pt x="43191" y="21739"/>
                    <a:pt x="43190" y="21808"/>
                  </a:cubicBezTo>
                </a:path>
                <a:path w="43192" h="21809" stroke="0" extrusionOk="0">
                  <a:moveTo>
                    <a:pt x="0" y="21001"/>
                  </a:moveTo>
                  <a:cubicBezTo>
                    <a:pt x="324" y="9309"/>
                    <a:pt x="9895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cubicBezTo>
                    <a:pt x="43192" y="21669"/>
                    <a:pt x="43191" y="21739"/>
                    <a:pt x="43190" y="21808"/>
                  </a:cubicBezTo>
                  <a:lnTo>
                    <a:pt x="215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6188" name="Arc 5"/>
            <p:cNvSpPr>
              <a:spLocks/>
            </p:cNvSpPr>
            <p:nvPr/>
          </p:nvSpPr>
          <p:spPr bwMode="ltGray">
            <a:xfrm rot="-5109568" flipH="1" flipV="1">
              <a:off x="3960951" y="2858641"/>
              <a:ext cx="2498554" cy="1346294"/>
            </a:xfrm>
            <a:custGeom>
              <a:avLst/>
              <a:gdLst>
                <a:gd name="T0" fmla="*/ 751126165 w 43180"/>
                <a:gd name="T1" fmla="*/ 2147483647 h 23297"/>
                <a:gd name="T2" fmla="*/ 2147483647 w 43180"/>
                <a:gd name="T3" fmla="*/ 2147483647 h 23297"/>
                <a:gd name="T4" fmla="*/ 2147483647 w 43180"/>
                <a:gd name="T5" fmla="*/ 2147483647 h 23297"/>
                <a:gd name="T6" fmla="*/ 0 60000 65536"/>
                <a:gd name="T7" fmla="*/ 0 60000 65536"/>
                <a:gd name="T8" fmla="*/ 0 60000 65536"/>
                <a:gd name="T9" fmla="*/ 0 w 43180"/>
                <a:gd name="T10" fmla="*/ 0 h 23297"/>
                <a:gd name="T11" fmla="*/ 43180 w 43180"/>
                <a:gd name="T12" fmla="*/ 23297 h 23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3297" fill="none" extrusionOk="0">
                  <a:moveTo>
                    <a:pt x="66" y="23297"/>
                  </a:moveTo>
                  <a:cubicBezTo>
                    <a:pt x="22" y="22732"/>
                    <a:pt x="0" y="221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167" y="-1"/>
                    <a:pt x="42681" y="9112"/>
                    <a:pt x="43179" y="20669"/>
                  </a:cubicBezTo>
                </a:path>
                <a:path w="43180" h="23297" stroke="0" extrusionOk="0">
                  <a:moveTo>
                    <a:pt x="66" y="23297"/>
                  </a:moveTo>
                  <a:cubicBezTo>
                    <a:pt x="22" y="22732"/>
                    <a:pt x="0" y="221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167" y="-1"/>
                    <a:pt x="42681" y="9112"/>
                    <a:pt x="43179" y="2066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98822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6189" name="Group 6"/>
            <p:cNvGrpSpPr>
              <a:grpSpLocks/>
            </p:cNvGrpSpPr>
            <p:nvPr/>
          </p:nvGrpSpPr>
          <p:grpSpPr bwMode="auto">
            <a:xfrm rot="-3733502" flipH="1" flipV="1">
              <a:off x="4089741" y="3924571"/>
              <a:ext cx="2197543" cy="531569"/>
              <a:chOff x="2532" y="1051"/>
              <a:chExt cx="893" cy="246"/>
            </a:xfrm>
          </p:grpSpPr>
          <p:grpSp>
            <p:nvGrpSpPr>
              <p:cNvPr id="6193" name="Group 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99" name="AutoShape 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200" name="AutoShape 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201" name="AutoShape 1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202" name="AutoShape 1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6194" name="Group 1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95" name="AutoShape 1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196" name="AutoShape 1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197" name="AutoShape 1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198" name="AutoShape 1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</p:grpSp>
        <p:sp>
          <p:nvSpPr>
            <p:cNvPr id="62" name="61 Rectángulo"/>
            <p:cNvSpPr/>
            <p:nvPr/>
          </p:nvSpPr>
          <p:spPr>
            <a:xfrm rot="5400000">
              <a:off x="3312480" y="3329284"/>
              <a:ext cx="2159767" cy="216064"/>
            </a:xfrm>
            <a:prstGeom prst="rect">
              <a:avLst/>
            </a:prstGeom>
            <a:noFill/>
            <a:ln>
              <a:noFill/>
            </a:ln>
          </p:spPr>
          <p:txBody>
            <a:bodyPr vert="wordArtVert" wrap="none" anchor="ctr">
              <a:prstTxWarp prst="textPlai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s-ES_tradnl" sz="1200" b="1" dirty="0">
                  <a:ln w="11430">
                    <a:solidFill>
                      <a:srgbClr val="00BC8B"/>
                    </a:solidFill>
                  </a:ln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ELABORACIÓN</a:t>
              </a:r>
              <a:endParaRPr lang="es-CO" sz="1200" b="1" dirty="0">
                <a:ln w="11430">
                  <a:solidFill>
                    <a:srgbClr val="00BC8B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3" name="62 Rectángulo"/>
            <p:cNvSpPr/>
            <p:nvPr/>
          </p:nvSpPr>
          <p:spPr>
            <a:xfrm rot="5400000">
              <a:off x="3814383" y="3329283"/>
              <a:ext cx="2159767" cy="216064"/>
            </a:xfrm>
            <a:prstGeom prst="rect">
              <a:avLst/>
            </a:prstGeom>
            <a:noFill/>
            <a:ln>
              <a:noFill/>
            </a:ln>
          </p:spPr>
          <p:txBody>
            <a:bodyPr vert="wordArtVert" wrap="none" anchor="ctr">
              <a:prstTxWarp prst="textPlai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s-ES_tradnl" sz="1200" b="1" dirty="0">
                  <a:ln w="11430">
                    <a:solidFill>
                      <a:srgbClr val="00BC8B"/>
                    </a:solidFill>
                  </a:ln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SEGUIMIENTO</a:t>
              </a:r>
              <a:endParaRPr lang="es-CO" sz="1200" b="1" dirty="0">
                <a:ln w="11430">
                  <a:solidFill>
                    <a:srgbClr val="00BC8B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192" name="Line 19"/>
            <p:cNvSpPr>
              <a:spLocks noChangeShapeType="1"/>
            </p:cNvSpPr>
            <p:nvPr/>
          </p:nvSpPr>
          <p:spPr bwMode="auto">
            <a:xfrm rot="600000">
              <a:off x="3293538" y="2103358"/>
              <a:ext cx="375225" cy="11831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6154" name="Line 19"/>
          <p:cNvSpPr>
            <a:spLocks noChangeShapeType="1"/>
          </p:cNvSpPr>
          <p:nvPr/>
        </p:nvSpPr>
        <p:spPr bwMode="auto">
          <a:xfrm rot="-720000">
            <a:off x="2903538" y="3144838"/>
            <a:ext cx="374650" cy="11747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0" name="81 Grupo"/>
          <p:cNvGrpSpPr/>
          <p:nvPr/>
        </p:nvGrpSpPr>
        <p:grpSpPr>
          <a:xfrm>
            <a:off x="500034" y="5180030"/>
            <a:ext cx="3327883" cy="534986"/>
            <a:chOff x="2181208" y="1460487"/>
            <a:chExt cx="1384300" cy="677862"/>
          </a:xfrm>
          <a:gradFill flip="none" rotWithShape="1">
            <a:gsLst>
              <a:gs pos="0">
                <a:srgbClr val="5D94AF">
                  <a:shade val="30000"/>
                  <a:satMod val="115000"/>
                </a:srgbClr>
              </a:gs>
              <a:gs pos="50000">
                <a:srgbClr val="5D94AF">
                  <a:shade val="67500"/>
                  <a:satMod val="115000"/>
                </a:srgbClr>
              </a:gs>
              <a:gs pos="100000">
                <a:srgbClr val="5D94AF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83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GOL-FO-26 Evaluación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de conocimientos</a:t>
              </a:r>
            </a:p>
          </p:txBody>
        </p:sp>
      </p:grpSp>
      <p:sp>
        <p:nvSpPr>
          <p:cNvPr id="6156" name="Line 19"/>
          <p:cNvSpPr>
            <a:spLocks noChangeShapeType="1"/>
          </p:cNvSpPr>
          <p:nvPr/>
        </p:nvSpPr>
        <p:spPr bwMode="auto">
          <a:xfrm rot="-2280000">
            <a:off x="3282950" y="4603750"/>
            <a:ext cx="374650" cy="119063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 rot="-3540000">
            <a:off x="3816351" y="5060950"/>
            <a:ext cx="374650" cy="11747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1" name="86 Grupo"/>
          <p:cNvGrpSpPr/>
          <p:nvPr/>
        </p:nvGrpSpPr>
        <p:grpSpPr>
          <a:xfrm>
            <a:off x="428596" y="3500438"/>
            <a:ext cx="2241556" cy="677862"/>
            <a:chOff x="2181208" y="1460487"/>
            <a:chExt cx="1384300" cy="677862"/>
          </a:xfrm>
          <a:gradFill flip="none" rotWithShape="1">
            <a:gsLst>
              <a:gs pos="0">
                <a:srgbClr val="5D94AF">
                  <a:shade val="30000"/>
                  <a:satMod val="115000"/>
                </a:srgbClr>
              </a:gs>
              <a:gs pos="50000">
                <a:srgbClr val="5D94AF">
                  <a:shade val="67500"/>
                  <a:satMod val="115000"/>
                </a:srgbClr>
              </a:gs>
              <a:gs pos="100000">
                <a:srgbClr val="5D94AF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88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GOL-FO-27 Taller para 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capacitación</a:t>
              </a:r>
            </a:p>
          </p:txBody>
        </p:sp>
      </p:grpSp>
      <p:sp>
        <p:nvSpPr>
          <p:cNvPr id="6159" name="Line 19"/>
          <p:cNvSpPr>
            <a:spLocks noChangeShapeType="1"/>
          </p:cNvSpPr>
          <p:nvPr/>
        </p:nvSpPr>
        <p:spPr bwMode="auto">
          <a:xfrm rot="-1680000">
            <a:off x="2863850" y="3759200"/>
            <a:ext cx="374650" cy="119063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60" name="Line 6"/>
          <p:cNvSpPr>
            <a:spLocks noChangeShapeType="1"/>
          </p:cNvSpPr>
          <p:nvPr/>
        </p:nvSpPr>
        <p:spPr bwMode="gray">
          <a:xfrm flipH="1">
            <a:off x="4978400" y="4714875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61" name="Line 7"/>
          <p:cNvSpPr>
            <a:spLocks noChangeShapeType="1"/>
          </p:cNvSpPr>
          <p:nvPr/>
        </p:nvSpPr>
        <p:spPr bwMode="gray">
          <a:xfrm flipH="1">
            <a:off x="4643438" y="2214563"/>
            <a:ext cx="450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5857875" y="2565400"/>
            <a:ext cx="180975" cy="180975"/>
            <a:chOff x="2928" y="2208"/>
            <a:chExt cx="262" cy="262"/>
          </a:xfrm>
        </p:grpSpPr>
        <p:sp>
          <p:nvSpPr>
            <p:cNvPr id="96" name="Oval 5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6185" name="Oval 51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3160AD"/>
                </a:gs>
                <a:gs pos="100000">
                  <a:srgbClr val="7C9ACB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black">
          <a:xfrm>
            <a:off x="6072188" y="2262188"/>
            <a:ext cx="3071812" cy="738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Verificar que el capacitador tenga la competencia para dar la capacitación.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6164" name="Line 6"/>
          <p:cNvSpPr>
            <a:spLocks noChangeShapeType="1"/>
          </p:cNvSpPr>
          <p:nvPr/>
        </p:nvSpPr>
        <p:spPr bwMode="gray">
          <a:xfrm flipH="1" flipV="1">
            <a:off x="5786438" y="3429000"/>
            <a:ext cx="335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962650" y="3860800"/>
            <a:ext cx="180975" cy="180975"/>
            <a:chOff x="2928" y="2208"/>
            <a:chExt cx="262" cy="262"/>
          </a:xfrm>
        </p:grpSpPr>
        <p:sp>
          <p:nvSpPr>
            <p:cNvPr id="104" name="Oval 5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6183" name="Oval 51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3160AD"/>
                </a:gs>
                <a:gs pos="100000">
                  <a:srgbClr val="7C9ACB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06" name="Rectangle 13"/>
          <p:cNvSpPr>
            <a:spLocks noChangeArrowheads="1"/>
          </p:cNvSpPr>
          <p:nvPr/>
        </p:nvSpPr>
        <p:spPr bwMode="black">
          <a:xfrm>
            <a:off x="6215063" y="3475038"/>
            <a:ext cx="2928937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Revisar que la presentación, talleres y evaluaciones correspondan con el tema requerido por el cliente.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7" name="106 Botón de acción: Hacia atrás o Anterior">
            <a:hlinkClick r:id="rId3" action="ppaction://hlinksldjump" highlightClick="1"/>
          </p:cNvPr>
          <p:cNvSpPr/>
          <p:nvPr/>
        </p:nvSpPr>
        <p:spPr>
          <a:xfrm>
            <a:off x="428596" y="6286520"/>
            <a:ext cx="214314" cy="214314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pSp>
        <p:nvGrpSpPr>
          <p:cNvPr id="14" name="107 Grupo"/>
          <p:cNvGrpSpPr/>
          <p:nvPr/>
        </p:nvGrpSpPr>
        <p:grpSpPr>
          <a:xfrm>
            <a:off x="401618" y="2892416"/>
            <a:ext cx="2241556" cy="500066"/>
            <a:chOff x="2181208" y="1460487"/>
            <a:chExt cx="1384300" cy="677862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09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0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Presentación</a:t>
              </a:r>
            </a:p>
          </p:txBody>
        </p:sp>
      </p:grpSp>
      <p:grpSp>
        <p:nvGrpSpPr>
          <p:cNvPr id="15" name="110 Grupo"/>
          <p:cNvGrpSpPr/>
          <p:nvPr/>
        </p:nvGrpSpPr>
        <p:grpSpPr>
          <a:xfrm>
            <a:off x="285720" y="2106598"/>
            <a:ext cx="2384432" cy="679460"/>
            <a:chOff x="2181208" y="1460487"/>
            <a:chExt cx="1384300" cy="677862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12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Hoja de vida 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</a:rPr>
                <a:t>del capacitador</a:t>
              </a:r>
            </a:p>
          </p:txBody>
        </p:sp>
      </p:grpSp>
      <p:grpSp>
        <p:nvGrpSpPr>
          <p:cNvPr id="16" name="113 Grupo"/>
          <p:cNvGrpSpPr/>
          <p:nvPr/>
        </p:nvGrpSpPr>
        <p:grpSpPr>
          <a:xfrm>
            <a:off x="714348" y="4357694"/>
            <a:ext cx="2241556" cy="677862"/>
            <a:chOff x="2181208" y="1460487"/>
            <a:chExt cx="1384300" cy="677862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15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4" action="ppaction://hlinkfile"/>
                </a:rPr>
                <a:t>GOL-FO-01 Evaluación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4" action="ppaction://hlinkfile"/>
                </a:rPr>
                <a:t>de capacitación</a:t>
              </a:r>
              <a:endParaRPr lang="es-CO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90 Grupo"/>
          <p:cNvGrpSpPr>
            <a:grpSpLocks/>
          </p:cNvGrpSpPr>
          <p:nvPr/>
        </p:nvGrpSpPr>
        <p:grpSpPr bwMode="auto">
          <a:xfrm>
            <a:off x="987425" y="763588"/>
            <a:ext cx="4357688" cy="593725"/>
            <a:chOff x="987400" y="764169"/>
            <a:chExt cx="4357718" cy="593129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grpSp>
          <p:nvGrpSpPr>
            <p:cNvPr id="18" name="71 Grupo"/>
            <p:cNvGrpSpPr/>
            <p:nvPr/>
          </p:nvGrpSpPr>
          <p:grpSpPr>
            <a:xfrm>
              <a:off x="987400" y="764169"/>
              <a:ext cx="4357718" cy="593129"/>
              <a:chOff x="2181208" y="1460487"/>
              <a:chExt cx="1384300" cy="677862"/>
            </a:xfrm>
            <a:grpFill/>
          </p:grpSpPr>
          <p:sp>
            <p:nvSpPr>
              <p:cNvPr id="73" name="AutoShape 26"/>
              <p:cNvSpPr>
                <a:spLocks noChangeArrowheads="1"/>
              </p:cNvSpPr>
              <p:nvPr/>
            </p:nvSpPr>
            <p:spPr bwMode="gray">
              <a:xfrm>
                <a:off x="2181208" y="1460487"/>
                <a:ext cx="1384300" cy="677862"/>
              </a:xfrm>
              <a:prstGeom prst="roundRect">
                <a:avLst>
                  <a:gd name="adj" fmla="val 50000"/>
                </a:avLst>
              </a:prstGeom>
              <a:grpFill/>
              <a:ln w="57150" algn="ctr">
                <a:noFill/>
                <a:round/>
                <a:headEnd/>
                <a:tailEnd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4" name="AutoShape 27"/>
              <p:cNvSpPr>
                <a:spLocks noChangeArrowheads="1"/>
              </p:cNvSpPr>
              <p:nvPr/>
            </p:nvSpPr>
            <p:spPr bwMode="gray">
              <a:xfrm>
                <a:off x="2222483" y="1505731"/>
                <a:ext cx="1301750" cy="587375"/>
              </a:xfrm>
              <a:prstGeom prst="roundRect">
                <a:avLst>
                  <a:gd name="adj" fmla="val 50000"/>
                </a:avLst>
              </a:prstGeom>
              <a:grpFill/>
              <a:ln w="19050" algn="ctr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CO" sz="1200" dirty="0">
                    <a:solidFill>
                      <a:schemeClr val="bg1">
                        <a:lumMod val="95000"/>
                      </a:schemeClr>
                    </a:solidFill>
                  </a:rPr>
                  <a:t>GOL-FO-12 Oferta de servicios</a:t>
                </a:r>
              </a:p>
              <a:p>
                <a:pPr algn="ctr">
                  <a:defRPr/>
                </a:pPr>
                <a:r>
                  <a:rPr lang="es-CO" sz="1200" dirty="0">
                    <a:solidFill>
                      <a:schemeClr val="bg1">
                        <a:lumMod val="95000"/>
                      </a:schemeClr>
                    </a:solidFill>
                  </a:rPr>
                  <a:t> de capacitación</a:t>
                </a:r>
              </a:p>
            </p:txBody>
          </p:sp>
        </p:grpSp>
        <p:grpSp>
          <p:nvGrpSpPr>
            <p:cNvPr id="19" name="116 Grupo"/>
            <p:cNvGrpSpPr/>
            <p:nvPr/>
          </p:nvGrpSpPr>
          <p:grpSpPr>
            <a:xfrm>
              <a:off x="1000100" y="814969"/>
              <a:ext cx="4214842" cy="500066"/>
              <a:chOff x="2181208" y="1460487"/>
              <a:chExt cx="1384300" cy="677862"/>
            </a:xfrm>
            <a:grpFill/>
          </p:grpSpPr>
          <p:sp>
            <p:nvSpPr>
              <p:cNvPr id="118" name="AutoShape 26"/>
              <p:cNvSpPr>
                <a:spLocks noChangeArrowheads="1"/>
              </p:cNvSpPr>
              <p:nvPr/>
            </p:nvSpPr>
            <p:spPr bwMode="gray">
              <a:xfrm>
                <a:off x="2181208" y="1460487"/>
                <a:ext cx="1384300" cy="677862"/>
              </a:xfrm>
              <a:prstGeom prst="roundRect">
                <a:avLst>
                  <a:gd name="adj" fmla="val 50000"/>
                </a:avLst>
              </a:prstGeom>
              <a:grpFill/>
              <a:ln w="57150" algn="ctr">
                <a:noFill/>
                <a:round/>
                <a:headEnd/>
                <a:tailEnd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9" name="AutoShape 27"/>
              <p:cNvSpPr>
                <a:spLocks noChangeArrowheads="1"/>
              </p:cNvSpPr>
              <p:nvPr/>
            </p:nvSpPr>
            <p:spPr bwMode="gray">
              <a:xfrm>
                <a:off x="2222483" y="1505731"/>
                <a:ext cx="1301750" cy="587375"/>
              </a:xfrm>
              <a:prstGeom prst="roundRect">
                <a:avLst>
                  <a:gd name="adj" fmla="val 50000"/>
                </a:avLst>
              </a:prstGeom>
              <a:grpFill/>
              <a:ln w="19050" algn="ctr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CO" sz="1200" dirty="0">
                    <a:solidFill>
                      <a:schemeClr val="bg1">
                        <a:lumMod val="95000"/>
                      </a:schemeClr>
                    </a:solidFill>
                    <a:hlinkClick r:id="rId5" action="ppaction://hlinkfile"/>
                  </a:rPr>
                  <a:t>GOL-FO-12 Oferta de servicios  de capacitación</a:t>
                </a:r>
                <a:endParaRPr lang="es-CO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20" name="119 Grupo"/>
          <p:cNvGrpSpPr/>
          <p:nvPr/>
        </p:nvGrpSpPr>
        <p:grpSpPr>
          <a:xfrm>
            <a:off x="357158" y="1428735"/>
            <a:ext cx="2598746" cy="535010"/>
            <a:chOff x="2181208" y="1460487"/>
            <a:chExt cx="1384300" cy="677893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21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2" name="AutoShape 27"/>
            <p:cNvSpPr>
              <a:spLocks noChangeArrowheads="1"/>
            </p:cNvSpPr>
            <p:nvPr/>
          </p:nvSpPr>
          <p:spPr bwMode="gray">
            <a:xfrm>
              <a:off x="2222483" y="1551005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6" action="ppaction://hlinkfile"/>
                </a:rPr>
                <a:t>GOL-FO-09 Orden de servicio</a:t>
              </a:r>
              <a:endParaRPr lang="es-CO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122 Grupo"/>
          <p:cNvGrpSpPr/>
          <p:nvPr/>
        </p:nvGrpSpPr>
        <p:grpSpPr>
          <a:xfrm>
            <a:off x="428596" y="5180030"/>
            <a:ext cx="3327883" cy="534986"/>
            <a:chOff x="2181208" y="1460487"/>
            <a:chExt cx="1384300" cy="677862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24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5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7" action="ppaction://hlinkfile"/>
                </a:rPr>
                <a:t>GOL-FO-26 Evaluación de conocimientos</a:t>
              </a:r>
              <a:endParaRPr lang="es-CO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125 Grupo"/>
          <p:cNvGrpSpPr/>
          <p:nvPr/>
        </p:nvGrpSpPr>
        <p:grpSpPr>
          <a:xfrm>
            <a:off x="357158" y="3500438"/>
            <a:ext cx="2241556" cy="677862"/>
            <a:chOff x="2181208" y="1460487"/>
            <a:chExt cx="1384300" cy="677862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27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AutoShape 27"/>
            <p:cNvSpPr>
              <a:spLocks noChangeArrowheads="1"/>
            </p:cNvSpPr>
            <p:nvPr/>
          </p:nvSpPr>
          <p:spPr bwMode="gray">
            <a:xfrm>
              <a:off x="2222483" y="1505731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8" action="ppaction://hlinkfile"/>
                </a:rPr>
                <a:t>GOL-FO-27 Taller para 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8" action="ppaction://hlinkfile"/>
                </a:rPr>
                <a:t>capacitación</a:t>
              </a:r>
              <a:endParaRPr lang="es-CO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177" name="Rectangle 13"/>
          <p:cNvSpPr>
            <a:spLocks noChangeArrowheads="1"/>
          </p:cNvSpPr>
          <p:nvPr/>
        </p:nvSpPr>
        <p:spPr bwMode="black">
          <a:xfrm>
            <a:off x="6000750" y="3071813"/>
            <a:ext cx="314325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*Durante la selección de la hoja de vida.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78" name="Rectangle 13"/>
          <p:cNvSpPr>
            <a:spLocks noChangeArrowheads="1"/>
          </p:cNvSpPr>
          <p:nvPr/>
        </p:nvSpPr>
        <p:spPr bwMode="black">
          <a:xfrm>
            <a:off x="6000750" y="4429125"/>
            <a:ext cx="314325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*Antes de imprimir el material.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gray">
          <a:xfrm>
            <a:off x="6786563" y="785813"/>
            <a:ext cx="2257425" cy="64293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31765"/>
                  <a:invGamma/>
                </a:schemeClr>
              </a:gs>
              <a:gs pos="100000">
                <a:schemeClr val="accent2">
                  <a:alpha val="89999"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>
            <a:flatTx/>
          </a:bodyPr>
          <a:lstStyle/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b="1" dirty="0">
                <a:solidFill>
                  <a:srgbClr val="FFFFBD"/>
                </a:solidFill>
                <a:cs typeface="Arial" charset="0"/>
              </a:rPr>
              <a:t>DEFINIR TEMA DE  CAPACITACIÓN.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b="1" dirty="0">
                <a:solidFill>
                  <a:srgbClr val="FFFFBD"/>
                </a:solidFill>
                <a:cs typeface="Arial" charset="0"/>
              </a:rPr>
              <a:t>DEFINIR PERFIL DE CAPACITADOR.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b="1" dirty="0">
                <a:solidFill>
                  <a:srgbClr val="FFFFBD"/>
                </a:solidFill>
                <a:cs typeface="Arial" charset="0"/>
              </a:rPr>
              <a:t>UBICAR CAPACITADOR.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b="1" dirty="0">
                <a:solidFill>
                  <a:srgbClr val="FFFFBD"/>
                </a:solidFill>
                <a:cs typeface="Arial" charset="0"/>
              </a:rPr>
              <a:t>PREPARAR MATERIAL A USAR  EN LA</a:t>
            </a:r>
          </a:p>
          <a:p>
            <a:pPr marL="180975" indent="-180975">
              <a:defRPr/>
            </a:pPr>
            <a:r>
              <a:rPr lang="es-ES" sz="800" b="1" dirty="0">
                <a:solidFill>
                  <a:srgbClr val="FFFFBD"/>
                </a:solidFill>
                <a:cs typeface="Arial" charset="0"/>
              </a:rPr>
              <a:t>	 CAPACITACIÓN.</a:t>
            </a:r>
          </a:p>
        </p:txBody>
      </p:sp>
      <p:grpSp>
        <p:nvGrpSpPr>
          <p:cNvPr id="23" name="122 Grupo"/>
          <p:cNvGrpSpPr/>
          <p:nvPr/>
        </p:nvGrpSpPr>
        <p:grpSpPr>
          <a:xfrm>
            <a:off x="1000101" y="5857892"/>
            <a:ext cx="3071833" cy="500066"/>
            <a:chOff x="2181208" y="1460487"/>
            <a:chExt cx="1384300" cy="677862"/>
          </a:xfr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87" name="AutoShape 26"/>
            <p:cNvSpPr>
              <a:spLocks noChangeArrowheads="1"/>
            </p:cNvSpPr>
            <p:nvPr/>
          </p:nvSpPr>
          <p:spPr bwMode="gray">
            <a:xfrm>
              <a:off x="2181208" y="1460487"/>
              <a:ext cx="1384300" cy="677862"/>
            </a:xfrm>
            <a:prstGeom prst="roundRect">
              <a:avLst>
                <a:gd name="adj" fmla="val 50000"/>
              </a:avLst>
            </a:prstGeom>
            <a:grpFill/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s-CO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AutoShape 27"/>
            <p:cNvSpPr>
              <a:spLocks noChangeArrowheads="1"/>
            </p:cNvSpPr>
            <p:nvPr/>
          </p:nvSpPr>
          <p:spPr bwMode="gray">
            <a:xfrm>
              <a:off x="2222483" y="1531925"/>
              <a:ext cx="1301750" cy="587375"/>
            </a:xfrm>
            <a:prstGeom prst="roundRect">
              <a:avLst>
                <a:gd name="adj" fmla="val 50000"/>
              </a:avLst>
            </a:prstGeom>
            <a:grpFill/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>
                      <a:lumMod val="95000"/>
                    </a:schemeClr>
                  </a:solidFill>
                  <a:hlinkClick r:id="rId9" action="ppaction://hlinkfile"/>
                </a:rPr>
                <a:t>GOL-FO-08 Curso de capacitación</a:t>
              </a:r>
              <a:endParaRPr lang="es-CO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181" name="Line 19"/>
          <p:cNvSpPr>
            <a:spLocks noChangeShapeType="1"/>
          </p:cNvSpPr>
          <p:nvPr/>
        </p:nvSpPr>
        <p:spPr bwMode="auto">
          <a:xfrm rot="-4620000">
            <a:off x="4127501" y="5637212"/>
            <a:ext cx="374650" cy="11747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oShape 9"/>
          <p:cNvSpPr>
            <a:spLocks noChangeArrowheads="1"/>
          </p:cNvSpPr>
          <p:nvPr/>
        </p:nvSpPr>
        <p:spPr bwMode="gray">
          <a:xfrm>
            <a:off x="500034" y="1214422"/>
            <a:ext cx="4929222" cy="4714908"/>
          </a:xfrm>
          <a:prstGeom prst="flowChartDelay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white">
          <a:xfrm>
            <a:off x="0" y="-46038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s-ES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CAPACITACIÓN</a:t>
            </a:r>
          </a:p>
          <a:p>
            <a:pPr>
              <a:defRPr/>
            </a:pPr>
            <a:r>
              <a:rPr lang="es-ES" sz="20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2. Coordinar logística.</a:t>
            </a:r>
            <a:endParaRPr lang="en-US" sz="32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4" name="Oval 4"/>
          <p:cNvSpPr>
            <a:spLocks noChangeArrowheads="1"/>
          </p:cNvSpPr>
          <p:nvPr/>
        </p:nvSpPr>
        <p:spPr bwMode="gray">
          <a:xfrm>
            <a:off x="2184400" y="3060700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gray">
          <a:xfrm>
            <a:off x="1747838" y="3836988"/>
            <a:ext cx="1198562" cy="80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gray">
          <a:xfrm>
            <a:off x="2260600" y="269875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gray">
          <a:xfrm flipH="1">
            <a:off x="2462213" y="4222750"/>
            <a:ext cx="712787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gray">
          <a:xfrm flipV="1">
            <a:off x="3556000" y="2836863"/>
            <a:ext cx="192088" cy="85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gray">
          <a:xfrm>
            <a:off x="2822575" y="3451225"/>
            <a:ext cx="895350" cy="8953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gray">
          <a:xfrm>
            <a:off x="1346200" y="1708150"/>
            <a:ext cx="1146175" cy="1154113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381125" y="1744663"/>
            <a:ext cx="1079500" cy="1347787"/>
            <a:chOff x="3975" y="1593"/>
            <a:chExt cx="931" cy="1163"/>
          </a:xfrm>
        </p:grpSpPr>
        <p:pic>
          <p:nvPicPr>
            <p:cNvPr id="7373" name="Picture 1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" name="Oval 15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rgbClr val="9CECC0">
                <a:alpha val="49804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b="1" dirty="0">
                  <a:solidFill>
                    <a:schemeClr val="accent6">
                      <a:lumMod val="50000"/>
                    </a:schemeClr>
                  </a:solidFill>
                </a:rPr>
                <a:t>Presentación</a:t>
              </a:r>
            </a:p>
          </p:txBody>
        </p:sp>
        <p:pic>
          <p:nvPicPr>
            <p:cNvPr id="7375" name="Picture 16" descr="light_shadow1"/>
            <p:cNvPicPr>
              <a:picLocks noChangeAspect="1" noChangeArrowheads="1"/>
            </p:cNvPicPr>
            <p:nvPr/>
          </p:nvPicPr>
          <p:blipFill>
            <a:blip r:embed="rId3" cstate="print"/>
            <a:srcRect t="14285"/>
            <a:stretch>
              <a:fillRect/>
            </a:stretch>
          </p:blipFill>
          <p:spPr bwMode="gray">
            <a:xfrm>
              <a:off x="3984" y="1632"/>
              <a:ext cx="682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376" name="Group 17"/>
            <p:cNvGrpSpPr>
              <a:grpSpLocks/>
            </p:cNvGrpSpPr>
            <p:nvPr/>
          </p:nvGrpSpPr>
          <p:grpSpPr bwMode="auto">
            <a:xfrm rot="-3733502" flipH="1" flipV="1">
              <a:off x="4250" y="2244"/>
              <a:ext cx="821" cy="191"/>
              <a:chOff x="2528" y="1060"/>
              <a:chExt cx="894" cy="236"/>
            </a:xfrm>
          </p:grpSpPr>
          <p:grpSp>
            <p:nvGrpSpPr>
              <p:cNvPr id="7377" name="Group 1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33" name="AutoShape 19"/>
                <p:cNvSpPr>
                  <a:spLocks noChangeArrowheads="1"/>
                </p:cNvSpPr>
                <p:nvPr/>
              </p:nvSpPr>
              <p:spPr bwMode="white">
                <a:xfrm rot="5263130">
                  <a:off x="1850" y="2288"/>
                  <a:ext cx="226" cy="81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4" name="AutoShape 20"/>
                <p:cNvSpPr>
                  <a:spLocks noChangeArrowheads="1"/>
                </p:cNvSpPr>
                <p:nvPr/>
              </p:nvSpPr>
              <p:spPr bwMode="white">
                <a:xfrm rot="6078281">
                  <a:off x="1988" y="2288"/>
                  <a:ext cx="226" cy="820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5" name="AutoShape 21"/>
                <p:cNvSpPr>
                  <a:spLocks noChangeArrowheads="1"/>
                </p:cNvSpPr>
                <p:nvPr/>
              </p:nvSpPr>
              <p:spPr bwMode="white">
                <a:xfrm rot="6373927">
                  <a:off x="2063" y="2310"/>
                  <a:ext cx="228" cy="820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6" name="AutoShape 22"/>
                <p:cNvSpPr>
                  <a:spLocks noChangeArrowheads="1"/>
                </p:cNvSpPr>
                <p:nvPr/>
              </p:nvSpPr>
              <p:spPr bwMode="white">
                <a:xfrm rot="6906312">
                  <a:off x="2153" y="2342"/>
                  <a:ext cx="226" cy="81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378" name="Group 2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9" name="AutoShape 24"/>
                <p:cNvSpPr>
                  <a:spLocks noChangeArrowheads="1"/>
                </p:cNvSpPr>
                <p:nvPr/>
              </p:nvSpPr>
              <p:spPr bwMode="white">
                <a:xfrm rot="5263130">
                  <a:off x="1862" y="2283"/>
                  <a:ext cx="226" cy="81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0" name="AutoShape 25"/>
                <p:cNvSpPr>
                  <a:spLocks noChangeArrowheads="1"/>
                </p:cNvSpPr>
                <p:nvPr/>
              </p:nvSpPr>
              <p:spPr bwMode="white">
                <a:xfrm rot="6078281">
                  <a:off x="1998" y="2288"/>
                  <a:ext cx="226" cy="81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1" name="AutoShape 26"/>
                <p:cNvSpPr>
                  <a:spLocks noChangeArrowheads="1"/>
                </p:cNvSpPr>
                <p:nvPr/>
              </p:nvSpPr>
              <p:spPr bwMode="white">
                <a:xfrm rot="6373927">
                  <a:off x="2074" y="2307"/>
                  <a:ext cx="226" cy="81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2" name="AutoShape 27"/>
                <p:cNvSpPr>
                  <a:spLocks noChangeArrowheads="1"/>
                </p:cNvSpPr>
                <p:nvPr/>
              </p:nvSpPr>
              <p:spPr bwMode="white">
                <a:xfrm rot="6906312">
                  <a:off x="2165" y="2339"/>
                  <a:ext cx="226" cy="818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s-CO" sz="1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7182" name="Group 28"/>
          <p:cNvGrpSpPr>
            <a:grpSpLocks/>
          </p:cNvGrpSpPr>
          <p:nvPr/>
        </p:nvGrpSpPr>
        <p:grpSpPr bwMode="auto">
          <a:xfrm rot="-3733502" flipH="1" flipV="1">
            <a:off x="1820069" y="2496344"/>
            <a:ext cx="836612" cy="203200"/>
            <a:chOff x="2532" y="1051"/>
            <a:chExt cx="893" cy="246"/>
          </a:xfrm>
        </p:grpSpPr>
        <p:grpSp>
          <p:nvGrpSpPr>
            <p:cNvPr id="7363" name="Group 29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7369" name="AutoShape 30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70" name="AutoShape 31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71" name="AutoShape 32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72" name="AutoShape 33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364" name="Group 34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7365" name="AutoShape 35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66" name="AutoShape 36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67" name="AutoShape 37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68" name="AutoShape 38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  <p:sp>
        <p:nvSpPr>
          <p:cNvPr id="7183" name="Oval 41"/>
          <p:cNvSpPr>
            <a:spLocks noChangeArrowheads="1"/>
          </p:cNvSpPr>
          <p:nvPr/>
        </p:nvSpPr>
        <p:spPr bwMode="gray">
          <a:xfrm>
            <a:off x="642938" y="3105150"/>
            <a:ext cx="1146175" cy="1154113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7184" name="Group 42"/>
          <p:cNvGrpSpPr>
            <a:grpSpLocks/>
          </p:cNvGrpSpPr>
          <p:nvPr/>
        </p:nvGrpSpPr>
        <p:grpSpPr bwMode="auto">
          <a:xfrm>
            <a:off x="677863" y="3141663"/>
            <a:ext cx="1079500" cy="1341437"/>
            <a:chOff x="3975" y="1593"/>
            <a:chExt cx="931" cy="1157"/>
          </a:xfrm>
        </p:grpSpPr>
        <p:pic>
          <p:nvPicPr>
            <p:cNvPr id="7350" name="Picture 4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" name="Oval 44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rgbClr val="1C86D6">
                <a:alpha val="49804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4" action="ppaction://hlinkfile"/>
                </a:rPr>
                <a:t>GOL-FO-01 </a:t>
              </a:r>
            </a:p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4" action="ppaction://hlinkfile"/>
                </a:rPr>
                <a:t>Evaluación </a:t>
              </a:r>
            </a:p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4" action="ppaction://hlinkfile"/>
                </a:rPr>
                <a:t>de </a:t>
              </a:r>
            </a:p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4" action="ppaction://hlinkfile"/>
                </a:rPr>
                <a:t>capacitación</a:t>
              </a:r>
              <a:endParaRPr lang="es-CO" sz="11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7352" name="Group 46"/>
            <p:cNvGrpSpPr>
              <a:grpSpLocks/>
            </p:cNvGrpSpPr>
            <p:nvPr/>
          </p:nvGrpSpPr>
          <p:grpSpPr bwMode="auto">
            <a:xfrm rot="-3733502" flipH="1" flipV="1">
              <a:off x="4250" y="2244"/>
              <a:ext cx="821" cy="191"/>
              <a:chOff x="2528" y="1060"/>
              <a:chExt cx="894" cy="236"/>
            </a:xfrm>
          </p:grpSpPr>
          <p:grpSp>
            <p:nvGrpSpPr>
              <p:cNvPr id="7353" name="Group 47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7359" name="AutoShape 4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60" name="AutoShape 4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61" name="AutoShape 5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62" name="AutoShape 5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7354" name="Group 5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7355" name="AutoShape 5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56" name="AutoShape 5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57" name="AutoShape 5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58" name="AutoShape 5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</p:grpSp>
      </p:grpSp>
      <p:grpSp>
        <p:nvGrpSpPr>
          <p:cNvPr id="7185" name="Group 57"/>
          <p:cNvGrpSpPr>
            <a:grpSpLocks/>
          </p:cNvGrpSpPr>
          <p:nvPr/>
        </p:nvGrpSpPr>
        <p:grpSpPr bwMode="auto">
          <a:xfrm rot="-3733502" flipH="1" flipV="1">
            <a:off x="1116807" y="3893344"/>
            <a:ext cx="836612" cy="203200"/>
            <a:chOff x="2532" y="1051"/>
            <a:chExt cx="893" cy="246"/>
          </a:xfrm>
        </p:grpSpPr>
        <p:grpSp>
          <p:nvGrpSpPr>
            <p:cNvPr id="7340" name="Group 58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7346" name="AutoShape 59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47" name="AutoShape 60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48" name="AutoShape 61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49" name="AutoShape 62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341" name="Group 63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7342" name="AutoShape 64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43" name="AutoShape 65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44" name="AutoShape 66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45" name="AutoShape 67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  <p:sp>
        <p:nvSpPr>
          <p:cNvPr id="7186" name="Oval 70"/>
          <p:cNvSpPr>
            <a:spLocks noChangeArrowheads="1"/>
          </p:cNvSpPr>
          <p:nvPr/>
        </p:nvSpPr>
        <p:spPr bwMode="gray">
          <a:xfrm>
            <a:off x="1319213" y="4622800"/>
            <a:ext cx="1146175" cy="1154113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7187" name="Group 71"/>
          <p:cNvGrpSpPr>
            <a:grpSpLocks/>
          </p:cNvGrpSpPr>
          <p:nvPr/>
        </p:nvGrpSpPr>
        <p:grpSpPr bwMode="auto">
          <a:xfrm>
            <a:off x="1239838" y="4578350"/>
            <a:ext cx="1193800" cy="1422400"/>
            <a:chOff x="3877" y="1523"/>
            <a:chExt cx="1029" cy="1227"/>
          </a:xfrm>
        </p:grpSpPr>
        <p:pic>
          <p:nvPicPr>
            <p:cNvPr id="7326" name="Picture 72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27" name="Oval 73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rgbClr val="1C8C89">
                <a:alpha val="49803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1200" b="1">
                  <a:hlinkClick r:id="rId5" action="ppaction://hlinkfile"/>
                </a:rPr>
                <a:t>GOL-FO-26</a:t>
              </a:r>
            </a:p>
            <a:p>
              <a:pPr algn="ctr"/>
              <a:r>
                <a:rPr lang="es-CO" sz="1200" b="1">
                  <a:hlinkClick r:id="rId5" action="ppaction://hlinkfile"/>
                </a:rPr>
                <a:t>Evaluación de </a:t>
              </a:r>
            </a:p>
            <a:p>
              <a:pPr algn="ctr"/>
              <a:r>
                <a:rPr lang="es-CO" sz="1200" b="1">
                  <a:hlinkClick r:id="rId5" action="ppaction://hlinkfile"/>
                </a:rPr>
                <a:t>conocimientos</a:t>
              </a:r>
              <a:endParaRPr lang="es-CO" sz="1200" b="1"/>
            </a:p>
          </p:txBody>
        </p:sp>
        <p:pic>
          <p:nvPicPr>
            <p:cNvPr id="7328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lum contrast="20000"/>
            </a:blip>
            <a:srcRect t="14285"/>
            <a:stretch>
              <a:fillRect/>
            </a:stretch>
          </p:blipFill>
          <p:spPr bwMode="gray">
            <a:xfrm>
              <a:off x="3877" y="1523"/>
              <a:ext cx="682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329" name="Group 75"/>
            <p:cNvGrpSpPr>
              <a:grpSpLocks/>
            </p:cNvGrpSpPr>
            <p:nvPr/>
          </p:nvGrpSpPr>
          <p:grpSpPr bwMode="auto">
            <a:xfrm rot="-3733502" flipH="1" flipV="1">
              <a:off x="4250" y="2244"/>
              <a:ext cx="821" cy="191"/>
              <a:chOff x="2528" y="1060"/>
              <a:chExt cx="894" cy="236"/>
            </a:xfrm>
          </p:grpSpPr>
          <p:grpSp>
            <p:nvGrpSpPr>
              <p:cNvPr id="7330" name="Group 76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7336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37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38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39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7331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7332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33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34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335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</p:grpSp>
      </p:grpSp>
      <p:grpSp>
        <p:nvGrpSpPr>
          <p:cNvPr id="7188" name="Group 86"/>
          <p:cNvGrpSpPr>
            <a:grpSpLocks/>
          </p:cNvGrpSpPr>
          <p:nvPr/>
        </p:nvGrpSpPr>
        <p:grpSpPr bwMode="auto">
          <a:xfrm rot="-3733502" flipH="1" flipV="1">
            <a:off x="1793082" y="5410994"/>
            <a:ext cx="836612" cy="203200"/>
            <a:chOff x="2532" y="1051"/>
            <a:chExt cx="893" cy="246"/>
          </a:xfrm>
        </p:grpSpPr>
        <p:grpSp>
          <p:nvGrpSpPr>
            <p:cNvPr id="7316" name="Group 87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7322" name="AutoShape 8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23" name="AutoShape 8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24" name="AutoShape 9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25" name="AutoShape 9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317" name="Group 92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7318" name="AutoShape 9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19" name="AutoShape 9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20" name="AutoShape 9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21" name="AutoShape 9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  <p:grpSp>
        <p:nvGrpSpPr>
          <p:cNvPr id="7189" name="Group 104"/>
          <p:cNvGrpSpPr>
            <a:grpSpLocks/>
          </p:cNvGrpSpPr>
          <p:nvPr/>
        </p:nvGrpSpPr>
        <p:grpSpPr bwMode="auto">
          <a:xfrm rot="-3733502" flipH="1" flipV="1">
            <a:off x="4067969" y="4785519"/>
            <a:ext cx="952500" cy="220662"/>
            <a:chOff x="2528" y="1060"/>
            <a:chExt cx="894" cy="236"/>
          </a:xfrm>
        </p:grpSpPr>
        <p:grpSp>
          <p:nvGrpSpPr>
            <p:cNvPr id="7306" name="Group 105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216" name="AutoShape 106"/>
              <p:cNvSpPr>
                <a:spLocks noChangeArrowheads="1"/>
              </p:cNvSpPr>
              <p:nvPr/>
            </p:nvSpPr>
            <p:spPr bwMode="white">
              <a:xfrm rot="5263130">
                <a:off x="1841" y="2288"/>
                <a:ext cx="234" cy="815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AutoShape 107"/>
              <p:cNvSpPr>
                <a:spLocks noChangeArrowheads="1"/>
              </p:cNvSpPr>
              <p:nvPr/>
            </p:nvSpPr>
            <p:spPr bwMode="white">
              <a:xfrm rot="6078281">
                <a:off x="1982" y="2289"/>
                <a:ext cx="232" cy="815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8" name="AutoShape 108"/>
              <p:cNvSpPr>
                <a:spLocks noChangeArrowheads="1"/>
              </p:cNvSpPr>
              <p:nvPr/>
            </p:nvSpPr>
            <p:spPr bwMode="white">
              <a:xfrm rot="6373927">
                <a:off x="2066" y="2309"/>
                <a:ext cx="229" cy="817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9" name="AutoShape 109"/>
              <p:cNvSpPr>
                <a:spLocks noChangeArrowheads="1"/>
              </p:cNvSpPr>
              <p:nvPr/>
            </p:nvSpPr>
            <p:spPr bwMode="white">
              <a:xfrm rot="6906312">
                <a:off x="2150" y="2345"/>
                <a:ext cx="229" cy="815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307" name="Group 110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212" name="AutoShape 111"/>
              <p:cNvSpPr>
                <a:spLocks noChangeArrowheads="1"/>
              </p:cNvSpPr>
              <p:nvPr/>
            </p:nvSpPr>
            <p:spPr bwMode="white">
              <a:xfrm rot="5263130">
                <a:off x="1858" y="2288"/>
                <a:ext cx="229" cy="815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AutoShape 112"/>
              <p:cNvSpPr>
                <a:spLocks noChangeArrowheads="1"/>
              </p:cNvSpPr>
              <p:nvPr/>
            </p:nvSpPr>
            <p:spPr bwMode="white">
              <a:xfrm rot="6078281">
                <a:off x="1998" y="2289"/>
                <a:ext cx="229" cy="817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4" name="AutoShape 113"/>
              <p:cNvSpPr>
                <a:spLocks noChangeArrowheads="1"/>
              </p:cNvSpPr>
              <p:nvPr/>
            </p:nvSpPr>
            <p:spPr bwMode="white">
              <a:xfrm rot="6373927">
                <a:off x="2069" y="2310"/>
                <a:ext cx="232" cy="817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AutoShape 114"/>
              <p:cNvSpPr>
                <a:spLocks noChangeArrowheads="1"/>
              </p:cNvSpPr>
              <p:nvPr/>
            </p:nvSpPr>
            <p:spPr bwMode="white">
              <a:xfrm rot="6906312">
                <a:off x="2159" y="2342"/>
                <a:ext cx="232" cy="815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s-CO" sz="1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190" name="219 Grupo"/>
          <p:cNvGrpSpPr>
            <a:grpSpLocks/>
          </p:cNvGrpSpPr>
          <p:nvPr/>
        </p:nvGrpSpPr>
        <p:grpSpPr bwMode="auto">
          <a:xfrm>
            <a:off x="3500438" y="3994150"/>
            <a:ext cx="1571625" cy="1292225"/>
            <a:chOff x="3500430" y="3994150"/>
            <a:chExt cx="1400183" cy="1179513"/>
          </a:xfrm>
        </p:grpSpPr>
        <p:sp>
          <p:nvSpPr>
            <p:cNvPr id="7291" name="Line 8"/>
            <p:cNvSpPr>
              <a:spLocks noChangeShapeType="1"/>
            </p:cNvSpPr>
            <p:nvPr/>
          </p:nvSpPr>
          <p:spPr bwMode="gray">
            <a:xfrm>
              <a:off x="3556000" y="4146550"/>
              <a:ext cx="2286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292" name="Oval 99"/>
            <p:cNvSpPr>
              <a:spLocks noChangeArrowheads="1"/>
            </p:cNvSpPr>
            <p:nvPr/>
          </p:nvSpPr>
          <p:spPr bwMode="gray">
            <a:xfrm>
              <a:off x="3714750" y="3994150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pic>
          <p:nvPicPr>
            <p:cNvPr id="7293" name="Picture 101" descr="circuler_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749675" y="4030663"/>
              <a:ext cx="1071563" cy="108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" name="Oval 102"/>
            <p:cNvSpPr>
              <a:spLocks noChangeArrowheads="1"/>
            </p:cNvSpPr>
            <p:nvPr/>
          </p:nvSpPr>
          <p:spPr bwMode="gray">
            <a:xfrm>
              <a:off x="3749351" y="4030376"/>
              <a:ext cx="1079130" cy="1086775"/>
            </a:xfrm>
            <a:prstGeom prst="ellipse">
              <a:avLst/>
            </a:prstGeom>
            <a:solidFill>
              <a:srgbClr val="004F9E">
                <a:alpha val="49804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7" action="ppaction://hlinkfile"/>
                </a:rPr>
                <a:t>GOL-FO-18 </a:t>
              </a:r>
            </a:p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7" action="ppaction://hlinkfile"/>
                </a:rPr>
                <a:t>Solicitud </a:t>
              </a:r>
            </a:p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7" action="ppaction://hlinkfile"/>
                </a:rPr>
                <a:t>requerimiento </a:t>
              </a:r>
            </a:p>
            <a:p>
              <a:pPr algn="ctr">
                <a:defRPr/>
              </a:pPr>
              <a:r>
                <a:rPr lang="es-CO" sz="1150" b="1" dirty="0">
                  <a:solidFill>
                    <a:schemeClr val="accent6">
                      <a:lumMod val="50000"/>
                    </a:schemeClr>
                  </a:solidFill>
                  <a:hlinkClick r:id="rId7" action="ppaction://hlinkfile"/>
                </a:rPr>
                <a:t>de capacitación</a:t>
              </a:r>
              <a:endParaRPr lang="es-CO" sz="11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295" name="Picture 103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lum bright="-10000" contrast="10000"/>
            </a:blip>
            <a:srcRect t="14285"/>
            <a:stretch>
              <a:fillRect/>
            </a:stretch>
          </p:blipFill>
          <p:spPr bwMode="gray">
            <a:xfrm>
              <a:off x="3500430" y="4179898"/>
              <a:ext cx="790575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96" name="Group 116"/>
            <p:cNvGrpSpPr>
              <a:grpSpLocks/>
            </p:cNvGrpSpPr>
            <p:nvPr/>
          </p:nvGrpSpPr>
          <p:grpSpPr bwMode="auto">
            <a:xfrm rot="-3733502" flipH="1" flipV="1">
              <a:off x="4309269" y="4749007"/>
              <a:ext cx="695325" cy="153987"/>
              <a:chOff x="1565" y="2568"/>
              <a:chExt cx="1118" cy="279"/>
            </a:xfrm>
          </p:grpSpPr>
          <p:sp>
            <p:nvSpPr>
              <p:cNvPr id="7302" name="AutoShape 117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03" name="AutoShape 118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04" name="AutoShape 119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05" name="AutoShape 120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297" name="Group 121"/>
            <p:cNvGrpSpPr>
              <a:grpSpLocks/>
            </p:cNvGrpSpPr>
            <p:nvPr/>
          </p:nvGrpSpPr>
          <p:grpSpPr bwMode="auto">
            <a:xfrm rot="-2379962" flipH="1" flipV="1">
              <a:off x="4205288" y="4856163"/>
              <a:ext cx="695325" cy="153987"/>
              <a:chOff x="1565" y="2568"/>
              <a:chExt cx="1118" cy="279"/>
            </a:xfrm>
          </p:grpSpPr>
          <p:sp>
            <p:nvSpPr>
              <p:cNvPr id="7298" name="AutoShape 122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99" name="AutoShape 123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00" name="AutoShape 124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301" name="AutoShape 125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  <p:sp>
        <p:nvSpPr>
          <p:cNvPr id="7191" name="Oval 128"/>
          <p:cNvSpPr>
            <a:spLocks noChangeArrowheads="1"/>
          </p:cNvSpPr>
          <p:nvPr/>
        </p:nvSpPr>
        <p:spPr bwMode="gray">
          <a:xfrm>
            <a:off x="3208338" y="1760538"/>
            <a:ext cx="1146175" cy="1154112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7192" name="Picture 130" descr="circuler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243263" y="1797050"/>
            <a:ext cx="107315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86" name="Oval 131"/>
          <p:cNvSpPr>
            <a:spLocks noChangeArrowheads="1"/>
          </p:cNvSpPr>
          <p:nvPr/>
        </p:nvSpPr>
        <p:spPr bwMode="gray">
          <a:xfrm>
            <a:off x="3243263" y="1797050"/>
            <a:ext cx="1079500" cy="1085850"/>
          </a:xfrm>
          <a:prstGeom prst="ellipse">
            <a:avLst/>
          </a:prstGeom>
          <a:solidFill>
            <a:schemeClr val="accent1">
              <a:lumMod val="75000"/>
              <a:alpha val="50195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O" sz="1200" b="1" dirty="0">
                <a:hlinkClick r:id="rId8" action="ppaction://hlinkfile"/>
              </a:rPr>
              <a:t>GOL-FO-27</a:t>
            </a:r>
          </a:p>
          <a:p>
            <a:pPr algn="ctr">
              <a:defRPr/>
            </a:pPr>
            <a:r>
              <a:rPr lang="es-CO" sz="1200" b="1" dirty="0">
                <a:hlinkClick r:id="rId8" action="ppaction://hlinkfile"/>
              </a:rPr>
              <a:t>Taller de </a:t>
            </a:r>
          </a:p>
          <a:p>
            <a:pPr algn="ctr">
              <a:defRPr/>
            </a:pPr>
            <a:r>
              <a:rPr lang="es-CO" sz="1200" b="1" dirty="0">
                <a:hlinkClick r:id="rId8" action="ppaction://hlinkfile"/>
              </a:rPr>
              <a:t>capacitación</a:t>
            </a:r>
            <a:endParaRPr lang="es-CO" sz="1200" b="1" dirty="0"/>
          </a:p>
        </p:txBody>
      </p:sp>
      <p:pic>
        <p:nvPicPr>
          <p:cNvPr id="7194" name="Picture 132" descr="light_shadow1"/>
          <p:cNvPicPr>
            <a:picLocks noChangeAspect="1" noChangeArrowheads="1"/>
          </p:cNvPicPr>
          <p:nvPr/>
        </p:nvPicPr>
        <p:blipFill>
          <a:blip r:embed="rId3" cstate="print">
            <a:lum bright="10000" contrast="-30000"/>
          </a:blip>
          <a:srcRect t="14285"/>
          <a:stretch>
            <a:fillRect/>
          </a:stretch>
        </p:blipFill>
        <p:spPr bwMode="gray">
          <a:xfrm>
            <a:off x="3176588" y="1765300"/>
            <a:ext cx="79057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95" name="Group 133"/>
          <p:cNvGrpSpPr>
            <a:grpSpLocks/>
          </p:cNvGrpSpPr>
          <p:nvPr/>
        </p:nvGrpSpPr>
        <p:grpSpPr bwMode="auto">
          <a:xfrm rot="-3733502" flipH="1" flipV="1">
            <a:off x="3561557" y="2551906"/>
            <a:ext cx="952500" cy="220663"/>
            <a:chOff x="2528" y="1060"/>
            <a:chExt cx="894" cy="236"/>
          </a:xfrm>
        </p:grpSpPr>
        <p:grpSp>
          <p:nvGrpSpPr>
            <p:cNvPr id="7281" name="Group 134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7287" name="AutoShape 135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88" name="AutoShape 136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89" name="AutoShape 137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90" name="AutoShape 138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282" name="Group 139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7283" name="AutoShape 140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84" name="AutoShape 141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85" name="AutoShape 142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2" name="AutoShape 143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  <p:grpSp>
        <p:nvGrpSpPr>
          <p:cNvPr id="7196" name="Group 144"/>
          <p:cNvGrpSpPr>
            <a:grpSpLocks/>
          </p:cNvGrpSpPr>
          <p:nvPr/>
        </p:nvGrpSpPr>
        <p:grpSpPr bwMode="auto">
          <a:xfrm rot="-3733502" flipH="1" flipV="1">
            <a:off x="3682206" y="2548732"/>
            <a:ext cx="836613" cy="203200"/>
            <a:chOff x="2532" y="1051"/>
            <a:chExt cx="893" cy="246"/>
          </a:xfrm>
        </p:grpSpPr>
        <p:grpSp>
          <p:nvGrpSpPr>
            <p:cNvPr id="7271" name="Group 145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7277" name="AutoShape 146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78" name="AutoShape 147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79" name="AutoShape 148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80" name="AutoShape 149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272" name="Group 150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7273" name="AutoShape 151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74" name="AutoShape 152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75" name="AutoShape 153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76" name="AutoShape 154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  <p:grpSp>
        <p:nvGrpSpPr>
          <p:cNvPr id="7197" name="Group 156"/>
          <p:cNvGrpSpPr>
            <a:grpSpLocks/>
          </p:cNvGrpSpPr>
          <p:nvPr/>
        </p:nvGrpSpPr>
        <p:grpSpPr bwMode="auto">
          <a:xfrm rot="4976862" flipH="1">
            <a:off x="3009900" y="3625850"/>
            <a:ext cx="673100" cy="647700"/>
            <a:chOff x="1944" y="1111"/>
            <a:chExt cx="204" cy="196"/>
          </a:xfrm>
        </p:grpSpPr>
        <p:pic>
          <p:nvPicPr>
            <p:cNvPr id="7256" name="Picture 157" descr="circuler_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2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grpSp>
          <p:nvGrpSpPr>
            <p:cNvPr id="7258" name="Group 159"/>
            <p:cNvGrpSpPr>
              <a:grpSpLocks/>
            </p:cNvGrpSpPr>
            <p:nvPr/>
          </p:nvGrpSpPr>
          <p:grpSpPr bwMode="auto">
            <a:xfrm rot="1297425" flipV="1">
              <a:off x="1969" y="1253"/>
              <a:ext cx="150" cy="36"/>
              <a:chOff x="2528" y="1060"/>
              <a:chExt cx="894" cy="236"/>
            </a:xfrm>
          </p:grpSpPr>
          <p:grpSp>
            <p:nvGrpSpPr>
              <p:cNvPr id="7261" name="Group 160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7267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68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69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70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7262" name="Group 165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7263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64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65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66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</p:grpSp>
        <p:sp>
          <p:nvSpPr>
            <p:cNvPr id="7259" name="Arc 170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0 h 43155"/>
                <a:gd name="T2" fmla="*/ 0 w 43200"/>
                <a:gd name="T3" fmla="*/ 0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s-CO"/>
            </a:p>
          </p:txBody>
        </p:sp>
        <p:pic>
          <p:nvPicPr>
            <p:cNvPr id="7260" name="Picture 171" descr="light_shadow1"/>
            <p:cNvPicPr>
              <a:picLocks noChangeAspect="1" noChangeArrowheads="1"/>
            </p:cNvPicPr>
            <p:nvPr/>
          </p:nvPicPr>
          <p:blipFill>
            <a:blip r:embed="rId10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98" name="Line 7"/>
          <p:cNvSpPr>
            <a:spLocks noChangeShapeType="1"/>
          </p:cNvSpPr>
          <p:nvPr/>
        </p:nvSpPr>
        <p:spPr bwMode="gray">
          <a:xfrm flipH="1" flipV="1">
            <a:off x="4286250" y="1571625"/>
            <a:ext cx="485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7381" name="Group 49"/>
          <p:cNvGrpSpPr>
            <a:grpSpLocks/>
          </p:cNvGrpSpPr>
          <p:nvPr/>
        </p:nvGrpSpPr>
        <p:grpSpPr bwMode="auto">
          <a:xfrm>
            <a:off x="5195888" y="1743075"/>
            <a:ext cx="180975" cy="180975"/>
            <a:chOff x="2928" y="2208"/>
            <a:chExt cx="262" cy="262"/>
          </a:xfrm>
        </p:grpSpPr>
        <p:sp>
          <p:nvSpPr>
            <p:cNvPr id="165" name="Oval 5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7255" name="Oval 51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3160AD"/>
                </a:gs>
                <a:gs pos="100000">
                  <a:srgbClr val="7C9ACB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67" name="Rectangle 13"/>
          <p:cNvSpPr>
            <a:spLocks noChangeArrowheads="1"/>
          </p:cNvSpPr>
          <p:nvPr/>
        </p:nvSpPr>
        <p:spPr bwMode="black">
          <a:xfrm>
            <a:off x="5500688" y="1571625"/>
            <a:ext cx="36433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Verificar funcionalidad del material magnético.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7201" name="Line 6"/>
          <p:cNvSpPr>
            <a:spLocks noChangeShapeType="1"/>
          </p:cNvSpPr>
          <p:nvPr/>
        </p:nvSpPr>
        <p:spPr bwMode="gray">
          <a:xfrm flipH="1" flipV="1">
            <a:off x="5143500" y="2454275"/>
            <a:ext cx="400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202" name="Rectangle 13"/>
          <p:cNvSpPr>
            <a:spLocks noChangeArrowheads="1"/>
          </p:cNvSpPr>
          <p:nvPr/>
        </p:nvSpPr>
        <p:spPr bwMode="black">
          <a:xfrm>
            <a:off x="6000750" y="2143125"/>
            <a:ext cx="314325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*Al quemar los CD’s de las memorias.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5" name="174 Rectángulo"/>
          <p:cNvSpPr/>
          <p:nvPr/>
        </p:nvSpPr>
        <p:spPr>
          <a:xfrm>
            <a:off x="500035" y="1252823"/>
            <a:ext cx="31432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ELABORACIÓN</a:t>
            </a:r>
          </a:p>
        </p:txBody>
      </p:sp>
      <p:sp>
        <p:nvSpPr>
          <p:cNvPr id="176" name="Rectangle 13"/>
          <p:cNvSpPr>
            <a:spLocks noChangeArrowheads="1"/>
          </p:cNvSpPr>
          <p:nvPr/>
        </p:nvSpPr>
        <p:spPr bwMode="black">
          <a:xfrm>
            <a:off x="5857875" y="2500313"/>
            <a:ext cx="3286125" cy="738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Realizar conteo del material impreso el cual debe concordar con la cantidad de participantes esperados.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grpSp>
        <p:nvGrpSpPr>
          <p:cNvPr id="7382" name="Group 49"/>
          <p:cNvGrpSpPr>
            <a:grpSpLocks/>
          </p:cNvGrpSpPr>
          <p:nvPr/>
        </p:nvGrpSpPr>
        <p:grpSpPr bwMode="auto">
          <a:xfrm>
            <a:off x="5553075" y="2779713"/>
            <a:ext cx="180975" cy="180975"/>
            <a:chOff x="2928" y="2208"/>
            <a:chExt cx="262" cy="262"/>
          </a:xfrm>
        </p:grpSpPr>
        <p:sp>
          <p:nvSpPr>
            <p:cNvPr id="178" name="Oval 5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7253" name="Oval 51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3160AD"/>
                </a:gs>
                <a:gs pos="100000">
                  <a:srgbClr val="7C9ACB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7206" name="Line 6"/>
          <p:cNvSpPr>
            <a:spLocks noChangeShapeType="1"/>
          </p:cNvSpPr>
          <p:nvPr/>
        </p:nvSpPr>
        <p:spPr bwMode="gray">
          <a:xfrm flipH="1" flipV="1">
            <a:off x="5435600" y="3857625"/>
            <a:ext cx="370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207" name="Rectangle 13"/>
          <p:cNvSpPr>
            <a:spLocks noChangeArrowheads="1"/>
          </p:cNvSpPr>
          <p:nvPr/>
        </p:nvSpPr>
        <p:spPr bwMode="black">
          <a:xfrm>
            <a:off x="6000750" y="3324225"/>
            <a:ext cx="3143250" cy="461963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*Al finalizar la impresión y organización del material.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2" name="Rectangle 5"/>
          <p:cNvSpPr>
            <a:spLocks noChangeArrowheads="1"/>
          </p:cNvSpPr>
          <p:nvPr/>
        </p:nvSpPr>
        <p:spPr bwMode="ltGray">
          <a:xfrm>
            <a:off x="7072313" y="785813"/>
            <a:ext cx="1971675" cy="5715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31765"/>
                  <a:invGamma/>
                </a:schemeClr>
              </a:gs>
              <a:gs pos="100000">
                <a:schemeClr val="tx2">
                  <a:alpha val="89999"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>
            <a:flatTx/>
          </a:bodyPr>
          <a:lstStyle/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dirty="0">
                <a:solidFill>
                  <a:srgbClr val="FFFFBD"/>
                </a:solidFill>
                <a:cs typeface="Arial" charset="0"/>
              </a:rPr>
              <a:t>GENERAR MATERIAL.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dirty="0">
                <a:solidFill>
                  <a:srgbClr val="FFFFBD"/>
                </a:solidFill>
                <a:cs typeface="Arial" charset="0"/>
              </a:rPr>
              <a:t>GENERAR MEMORIAS.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dirty="0">
                <a:solidFill>
                  <a:srgbClr val="FFFFBD"/>
                </a:solidFill>
                <a:cs typeface="Arial" charset="0"/>
              </a:rPr>
              <a:t>CONTRATAR LUGAR.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ES" sz="800" dirty="0">
                <a:solidFill>
                  <a:srgbClr val="FFFFBD"/>
                </a:solidFill>
                <a:cs typeface="Arial" charset="0"/>
              </a:rPr>
              <a:t>PREPARAR EQUIPOS.</a:t>
            </a:r>
          </a:p>
        </p:txBody>
      </p:sp>
      <p:grpSp>
        <p:nvGrpSpPr>
          <p:cNvPr id="7383" name="Group 49"/>
          <p:cNvGrpSpPr>
            <a:grpSpLocks/>
          </p:cNvGrpSpPr>
          <p:nvPr/>
        </p:nvGrpSpPr>
        <p:grpSpPr bwMode="auto">
          <a:xfrm>
            <a:off x="5553075" y="4208463"/>
            <a:ext cx="180975" cy="180975"/>
            <a:chOff x="2928" y="2208"/>
            <a:chExt cx="262" cy="262"/>
          </a:xfrm>
        </p:grpSpPr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7251" name="Oval 51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3160AD"/>
                </a:gs>
                <a:gs pos="100000">
                  <a:srgbClr val="7C9ACB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7210" name="Line 6"/>
          <p:cNvSpPr>
            <a:spLocks noChangeShapeType="1"/>
          </p:cNvSpPr>
          <p:nvPr/>
        </p:nvSpPr>
        <p:spPr bwMode="gray">
          <a:xfrm flipH="1" flipV="1">
            <a:off x="4786313" y="5072063"/>
            <a:ext cx="4357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211" name="Rectangle 13"/>
          <p:cNvSpPr>
            <a:spLocks noChangeArrowheads="1"/>
          </p:cNvSpPr>
          <p:nvPr/>
        </p:nvSpPr>
        <p:spPr bwMode="black">
          <a:xfrm>
            <a:off x="5500688" y="4714875"/>
            <a:ext cx="3643312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*Antes de contratar el lugar.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9" name="Rectangle 13"/>
          <p:cNvSpPr>
            <a:spLocks noChangeArrowheads="1"/>
          </p:cNvSpPr>
          <p:nvPr/>
        </p:nvSpPr>
        <p:spPr bwMode="black">
          <a:xfrm>
            <a:off x="5857875" y="3929063"/>
            <a:ext cx="3286125" cy="738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Revisar que el lugar seleccionado es apto para las condiciones del cliente y de la capacitación.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grpSp>
        <p:nvGrpSpPr>
          <p:cNvPr id="7384" name="Group 49"/>
          <p:cNvGrpSpPr>
            <a:grpSpLocks/>
          </p:cNvGrpSpPr>
          <p:nvPr/>
        </p:nvGrpSpPr>
        <p:grpSpPr bwMode="auto">
          <a:xfrm>
            <a:off x="5195888" y="5243513"/>
            <a:ext cx="180975" cy="180975"/>
            <a:chOff x="2928" y="2208"/>
            <a:chExt cx="262" cy="262"/>
          </a:xfrm>
        </p:grpSpPr>
        <p:sp>
          <p:nvSpPr>
            <p:cNvPr id="191" name="Oval 5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7249" name="Oval 51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3160AD"/>
                </a:gs>
                <a:gs pos="100000">
                  <a:srgbClr val="7C9ACB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7214" name="Line 6"/>
          <p:cNvSpPr>
            <a:spLocks noChangeShapeType="1"/>
          </p:cNvSpPr>
          <p:nvPr/>
        </p:nvSpPr>
        <p:spPr bwMode="gray">
          <a:xfrm flipH="1" flipV="1">
            <a:off x="3214688" y="5916613"/>
            <a:ext cx="478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215" name="Rectangle 13"/>
          <p:cNvSpPr>
            <a:spLocks noChangeArrowheads="1"/>
          </p:cNvSpPr>
          <p:nvPr/>
        </p:nvSpPr>
        <p:spPr bwMode="black">
          <a:xfrm>
            <a:off x="4714875" y="5572125"/>
            <a:ext cx="3643313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*2 días antes de ejecutar la capacitación.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95" name="Rectangle 13"/>
          <p:cNvSpPr>
            <a:spLocks noChangeArrowheads="1"/>
          </p:cNvSpPr>
          <p:nvPr/>
        </p:nvSpPr>
        <p:spPr bwMode="black">
          <a:xfrm>
            <a:off x="5857875" y="5072063"/>
            <a:ext cx="32861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Constatar la funcionalidad de los equipos que se van a usar.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96" name="195 Botón de acción: Hacia atrás o Anterior">
            <a:hlinkClick r:id="rId11" action="ppaction://hlinksldjump" highlightClick="1"/>
          </p:cNvPr>
          <p:cNvSpPr/>
          <p:nvPr/>
        </p:nvSpPr>
        <p:spPr>
          <a:xfrm>
            <a:off x="428596" y="6286520"/>
            <a:ext cx="214314" cy="214314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220" name="Line 9"/>
          <p:cNvSpPr>
            <a:spLocks noChangeShapeType="1"/>
          </p:cNvSpPr>
          <p:nvPr/>
        </p:nvSpPr>
        <p:spPr bwMode="gray">
          <a:xfrm rot="3120000" flipV="1">
            <a:off x="3941763" y="3197225"/>
            <a:ext cx="192088" cy="85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221" name="Oval 70"/>
          <p:cNvSpPr>
            <a:spLocks noChangeArrowheads="1"/>
          </p:cNvSpPr>
          <p:nvPr/>
        </p:nvSpPr>
        <p:spPr bwMode="gray">
          <a:xfrm>
            <a:off x="4286250" y="2786063"/>
            <a:ext cx="1146175" cy="1154112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7222" name="Group 71"/>
          <p:cNvGrpSpPr>
            <a:grpSpLocks/>
          </p:cNvGrpSpPr>
          <p:nvPr/>
        </p:nvGrpSpPr>
        <p:grpSpPr bwMode="auto">
          <a:xfrm>
            <a:off x="4206875" y="2741613"/>
            <a:ext cx="1193800" cy="1422400"/>
            <a:chOff x="3877" y="1523"/>
            <a:chExt cx="1029" cy="1227"/>
          </a:xfrm>
        </p:grpSpPr>
        <p:pic>
          <p:nvPicPr>
            <p:cNvPr id="7234" name="Picture 72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35" name="Oval 73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rgbClr val="2F9160">
                <a:alpha val="49411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1200" b="1">
                  <a:hlinkClick r:id="rId12" action="ppaction://hlinkfile"/>
                </a:rPr>
                <a:t>GOL-FO-09</a:t>
              </a:r>
            </a:p>
            <a:p>
              <a:pPr algn="ctr"/>
              <a:r>
                <a:rPr lang="es-CO" sz="1200" b="1">
                  <a:hlinkClick r:id="rId12" action="ppaction://hlinkfile"/>
                </a:rPr>
                <a:t>Orden de</a:t>
              </a:r>
            </a:p>
            <a:p>
              <a:pPr algn="ctr"/>
              <a:r>
                <a:rPr lang="es-CO" sz="1200" b="1">
                  <a:hlinkClick r:id="rId12" action="ppaction://hlinkfile"/>
                </a:rPr>
                <a:t>servicio</a:t>
              </a:r>
              <a:endParaRPr lang="es-CO" sz="1200" b="1"/>
            </a:p>
          </p:txBody>
        </p:sp>
        <p:pic>
          <p:nvPicPr>
            <p:cNvPr id="7236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lum contrast="20000"/>
            </a:blip>
            <a:srcRect t="14285"/>
            <a:stretch>
              <a:fillRect/>
            </a:stretch>
          </p:blipFill>
          <p:spPr bwMode="gray">
            <a:xfrm>
              <a:off x="3877" y="1523"/>
              <a:ext cx="682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37" name="Group 75"/>
            <p:cNvGrpSpPr>
              <a:grpSpLocks/>
            </p:cNvGrpSpPr>
            <p:nvPr/>
          </p:nvGrpSpPr>
          <p:grpSpPr bwMode="auto">
            <a:xfrm rot="-3733502" flipH="1" flipV="1">
              <a:off x="4252" y="2241"/>
              <a:ext cx="821" cy="191"/>
              <a:chOff x="2527" y="1060"/>
              <a:chExt cx="895" cy="236"/>
            </a:xfrm>
          </p:grpSpPr>
          <p:grpSp>
            <p:nvGrpSpPr>
              <p:cNvPr id="7238" name="Group 76"/>
              <p:cNvGrpSpPr>
                <a:grpSpLocks/>
              </p:cNvGrpSpPr>
              <p:nvPr/>
            </p:nvGrpSpPr>
            <p:grpSpPr bwMode="auto">
              <a:xfrm>
                <a:off x="2527" y="1060"/>
                <a:ext cx="742" cy="186"/>
                <a:chOff x="1565" y="2568"/>
                <a:chExt cx="1118" cy="279"/>
              </a:xfrm>
            </p:grpSpPr>
            <p:sp>
              <p:nvSpPr>
                <p:cNvPr id="7244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45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46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47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7239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7240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41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42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7243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</p:grpSp>
      </p:grpSp>
      <p:grpSp>
        <p:nvGrpSpPr>
          <p:cNvPr id="7223" name="Group 86"/>
          <p:cNvGrpSpPr>
            <a:grpSpLocks/>
          </p:cNvGrpSpPr>
          <p:nvPr/>
        </p:nvGrpSpPr>
        <p:grpSpPr bwMode="auto">
          <a:xfrm rot="-3733502" flipH="1" flipV="1">
            <a:off x="4760118" y="3574257"/>
            <a:ext cx="836613" cy="203200"/>
            <a:chOff x="2532" y="1051"/>
            <a:chExt cx="893" cy="246"/>
          </a:xfrm>
        </p:grpSpPr>
        <p:grpSp>
          <p:nvGrpSpPr>
            <p:cNvPr id="7224" name="Group 87"/>
            <p:cNvGrpSpPr>
              <a:grpSpLocks/>
            </p:cNvGrpSpPr>
            <p:nvPr/>
          </p:nvGrpSpPr>
          <p:grpSpPr bwMode="auto">
            <a:xfrm>
              <a:off x="2527" y="1060"/>
              <a:ext cx="742" cy="186"/>
              <a:chOff x="1565" y="2568"/>
              <a:chExt cx="1118" cy="279"/>
            </a:xfrm>
          </p:grpSpPr>
          <p:sp>
            <p:nvSpPr>
              <p:cNvPr id="7230" name="AutoShape 8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31" name="AutoShape 8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32" name="AutoShape 9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33" name="AutoShape 9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grpSp>
          <p:nvGrpSpPr>
            <p:cNvPr id="7225" name="Group 92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7226" name="AutoShape 9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27" name="AutoShape 9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28" name="AutoShape 9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7229" name="AutoShape 9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072330" y="1785926"/>
            <a:ext cx="1857388" cy="693749"/>
            <a:chOff x="3745" y="1818"/>
            <a:chExt cx="382" cy="382"/>
          </a:xfrm>
          <a:gradFill flip="none" rotWithShape="1">
            <a:gsLst>
              <a:gs pos="0">
                <a:srgbClr val="33CCCC">
                  <a:shade val="30000"/>
                  <a:satMod val="115000"/>
                </a:srgbClr>
              </a:gs>
              <a:gs pos="50000">
                <a:srgbClr val="33CCCC">
                  <a:shade val="67500"/>
                  <a:satMod val="115000"/>
                </a:srgbClr>
              </a:gs>
              <a:gs pos="100000">
                <a:srgbClr val="33CCCC">
                  <a:shade val="100000"/>
                  <a:satMod val="115000"/>
                </a:srgbClr>
              </a:gs>
            </a:gsLst>
            <a:lin ang="5400000" scaled="1"/>
            <a:tileRect/>
          </a:gradFill>
        </p:grpSpPr>
        <p:sp>
          <p:nvSpPr>
            <p:cNvPr id="228" name="Oval 26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pFill/>
            <a:ln w="6350">
              <a:solidFill>
                <a:schemeClr val="hlink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29" name="Oval 27"/>
            <p:cNvSpPr>
              <a:spLocks noChangeArrowheads="1"/>
            </p:cNvSpPr>
            <p:nvPr/>
          </p:nvSpPr>
          <p:spPr bwMode="gray">
            <a:xfrm>
              <a:off x="3756" y="1829"/>
              <a:ext cx="357" cy="360"/>
            </a:xfrm>
            <a:prstGeom prst="ellipse">
              <a:avLst/>
            </a:prstGeom>
            <a:grpFill/>
            <a:ln w="9525">
              <a:solidFill>
                <a:schemeClr val="hlink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</p:grpSp>
      <p:sp>
        <p:nvSpPr>
          <p:cNvPr id="57" name="Rectangle 2"/>
          <p:cNvSpPr txBox="1">
            <a:spLocks noChangeArrowheads="1"/>
          </p:cNvSpPr>
          <p:nvPr/>
        </p:nvSpPr>
        <p:spPr bwMode="white">
          <a:xfrm>
            <a:off x="0" y="-46038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s-ES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CAPACITACIÓN</a:t>
            </a:r>
          </a:p>
          <a:p>
            <a:pPr>
              <a:defRPr/>
            </a:pPr>
            <a:r>
              <a:rPr lang="es-ES" sz="20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3. Realizar capacitación.</a:t>
            </a:r>
            <a:endParaRPr lang="en-US" sz="32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6" name="195 Botón de acción: Hacia atrás o Anterior">
            <a:hlinkClick r:id="rId2" action="ppaction://hlinksldjump" highlightClick="1"/>
          </p:cNvPr>
          <p:cNvSpPr/>
          <p:nvPr/>
        </p:nvSpPr>
        <p:spPr>
          <a:xfrm>
            <a:off x="428596" y="6286520"/>
            <a:ext cx="214314" cy="214314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gray">
          <a:xfrm>
            <a:off x="6572250" y="714375"/>
            <a:ext cx="2571750" cy="928688"/>
          </a:xfrm>
          <a:prstGeom prst="rect">
            <a:avLst/>
          </a:prstGeom>
          <a:gradFill rotWithShape="1">
            <a:gsLst>
              <a:gs pos="0">
                <a:srgbClr val="008B00"/>
              </a:gs>
              <a:gs pos="50000">
                <a:srgbClr val="00C800"/>
              </a:gs>
              <a:gs pos="100000">
                <a:srgbClr val="00EF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>
            <a:flatTx/>
          </a:bodyPr>
          <a:lstStyle/>
          <a:p>
            <a:pPr marL="180975" indent="-180975">
              <a:buFont typeface="Wingdings" pitchFamily="2" charset="2"/>
              <a:buChar char="v"/>
            </a:pPr>
            <a:r>
              <a:rPr lang="es-CO" sz="800">
                <a:solidFill>
                  <a:srgbClr val="FFFFBD"/>
                </a:solidFill>
              </a:rPr>
              <a:t>UBICAR EQUIPOS Y MATERIAL.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800">
                <a:solidFill>
                  <a:srgbClr val="FFFFBD"/>
                </a:solidFill>
              </a:rPr>
              <a:t>VERIFICAR LA PREPARACIÓN DEL LUGAR.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800">
                <a:solidFill>
                  <a:srgbClr val="FFFFBD"/>
                </a:solidFill>
              </a:rPr>
              <a:t>PRESENTAR PLANEACIÓN DEL DESARROLLO</a:t>
            </a:r>
          </a:p>
          <a:p>
            <a:pPr marL="180975" indent="-180975"/>
            <a:r>
              <a:rPr lang="es-CO" sz="800">
                <a:solidFill>
                  <a:srgbClr val="FFFFBD"/>
                </a:solidFill>
              </a:rPr>
              <a:t>	DE LA CAPACITACIÓN.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800">
                <a:solidFill>
                  <a:srgbClr val="FFFFBD"/>
                </a:solidFill>
              </a:rPr>
              <a:t>EJECUTAR CAPACITACIÓN.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800">
                <a:solidFill>
                  <a:srgbClr val="FFFFBD"/>
                </a:solidFill>
              </a:rPr>
              <a:t>EVALUAR CONOCIMIENTO.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CO" sz="800">
                <a:solidFill>
                  <a:srgbClr val="FFFFBD"/>
                </a:solidFill>
              </a:rPr>
              <a:t>EVALUAR CAPACITACIÓN.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gray">
          <a:xfrm rot="19560000" flipV="1">
            <a:off x="7693025" y="2719388"/>
            <a:ext cx="828675" cy="1044575"/>
          </a:xfrm>
          <a:prstGeom prst="line">
            <a:avLst/>
          </a:prstGeom>
          <a:noFill/>
          <a:ln w="38100" cap="rnd">
            <a:solidFill>
              <a:srgbClr val="4D4D4D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s-CO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gray">
          <a:xfrm rot="3600000">
            <a:off x="7781925" y="4341813"/>
            <a:ext cx="966787" cy="46038"/>
          </a:xfrm>
          <a:prstGeom prst="line">
            <a:avLst/>
          </a:prstGeom>
          <a:noFill/>
          <a:ln w="38100" cap="rnd">
            <a:solidFill>
              <a:srgbClr val="4D4D4D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s-CO"/>
          </a:p>
        </p:txBody>
      </p:sp>
      <p:grpSp>
        <p:nvGrpSpPr>
          <p:cNvPr id="8202" name="Group 13"/>
          <p:cNvGrpSpPr>
            <a:grpSpLocks/>
          </p:cNvGrpSpPr>
          <p:nvPr/>
        </p:nvGrpSpPr>
        <p:grpSpPr bwMode="auto">
          <a:xfrm rot="540000" flipH="1">
            <a:off x="6878638" y="2973388"/>
            <a:ext cx="1295400" cy="2133600"/>
            <a:chOff x="2880" y="2126"/>
            <a:chExt cx="1111" cy="1344"/>
          </a:xfrm>
        </p:grpSpPr>
        <p:sp>
          <p:nvSpPr>
            <p:cNvPr id="8230" name="Line 14"/>
            <p:cNvSpPr>
              <a:spLocks noChangeShapeType="1"/>
            </p:cNvSpPr>
            <p:nvPr/>
          </p:nvSpPr>
          <p:spPr bwMode="gray">
            <a:xfrm flipV="1">
              <a:off x="2887" y="2126"/>
              <a:ext cx="912" cy="658"/>
            </a:xfrm>
            <a:prstGeom prst="line">
              <a:avLst/>
            </a:prstGeom>
            <a:noFill/>
            <a:ln w="38100" cap="rnd">
              <a:solidFill>
                <a:srgbClr val="4D4D4D"/>
              </a:solidFill>
              <a:prstDash val="sysDot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" name="Line 15"/>
            <p:cNvSpPr>
              <a:spLocks noChangeShapeType="1"/>
            </p:cNvSpPr>
            <p:nvPr/>
          </p:nvSpPr>
          <p:spPr bwMode="gray">
            <a:xfrm flipV="1">
              <a:off x="2887" y="2784"/>
              <a:ext cx="1104" cy="0"/>
            </a:xfrm>
            <a:prstGeom prst="line">
              <a:avLst/>
            </a:prstGeom>
            <a:noFill/>
            <a:ln w="38100" cap="rnd">
              <a:solidFill>
                <a:srgbClr val="4D4D4D"/>
              </a:solidFill>
              <a:prstDash val="sysDot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232" name="Line 16"/>
            <p:cNvSpPr>
              <a:spLocks noChangeShapeType="1"/>
            </p:cNvSpPr>
            <p:nvPr/>
          </p:nvSpPr>
          <p:spPr bwMode="gray">
            <a:xfrm>
              <a:off x="2880" y="2791"/>
              <a:ext cx="878" cy="679"/>
            </a:xfrm>
            <a:prstGeom prst="line">
              <a:avLst/>
            </a:prstGeom>
            <a:noFill/>
            <a:ln w="38100" cap="rnd">
              <a:solidFill>
                <a:srgbClr val="4D4D4D"/>
              </a:solidFill>
              <a:prstDash val="sysDot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8203" name="Group 17"/>
          <p:cNvGrpSpPr>
            <a:grpSpLocks/>
          </p:cNvGrpSpPr>
          <p:nvPr/>
        </p:nvGrpSpPr>
        <p:grpSpPr bwMode="auto">
          <a:xfrm>
            <a:off x="7604125" y="3398838"/>
            <a:ext cx="998538" cy="936625"/>
            <a:chOff x="384" y="1776"/>
            <a:chExt cx="1488" cy="1488"/>
          </a:xfrm>
        </p:grpSpPr>
        <p:sp>
          <p:nvSpPr>
            <p:cNvPr id="220" name="Oval 18"/>
            <p:cNvSpPr>
              <a:spLocks noChangeArrowheads="1"/>
            </p:cNvSpPr>
            <p:nvPr/>
          </p:nvSpPr>
          <p:spPr bwMode="gray">
            <a:xfrm>
              <a:off x="384" y="1776"/>
              <a:ext cx="1488" cy="1488"/>
            </a:xfrm>
            <a:prstGeom prst="ellipse">
              <a:avLst/>
            </a:prstGeom>
            <a:gradFill rotWithShape="1">
              <a:gsLst>
                <a:gs pos="0">
                  <a:srgbClr val="0383F7">
                    <a:gamma/>
                    <a:tint val="10196"/>
                    <a:invGamma/>
                  </a:srgbClr>
                </a:gs>
                <a:gs pos="50000">
                  <a:srgbClr val="0383F7"/>
                </a:gs>
                <a:gs pos="100000">
                  <a:srgbClr val="0383F7">
                    <a:gamma/>
                    <a:tint val="10196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383F7"/>
              </a:solidFill>
              <a:round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" name="Oval 19"/>
            <p:cNvSpPr>
              <a:spLocks noChangeArrowheads="1"/>
            </p:cNvSpPr>
            <p:nvPr/>
          </p:nvSpPr>
          <p:spPr bwMode="gray">
            <a:xfrm>
              <a:off x="407" y="1799"/>
              <a:ext cx="1434" cy="1434"/>
            </a:xfrm>
            <a:prstGeom prst="ellipse">
              <a:avLst/>
            </a:prstGeom>
            <a:gradFill rotWithShape="1">
              <a:gsLst>
                <a:gs pos="0">
                  <a:srgbClr val="A7D4FC"/>
                </a:gs>
                <a:gs pos="50000">
                  <a:srgbClr val="0383F7"/>
                </a:gs>
                <a:gs pos="100000">
                  <a:srgbClr val="A7D4FC"/>
                </a:gs>
              </a:gsLst>
              <a:lin ang="5400000" scaled="1"/>
            </a:gradFill>
            <a:ln w="19050">
              <a:solidFill>
                <a:srgbClr val="0383F7">
                  <a:alpha val="2000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8204" name="Text Box 21"/>
          <p:cNvSpPr txBox="1">
            <a:spLocks noChangeArrowheads="1"/>
          </p:cNvSpPr>
          <p:nvPr/>
        </p:nvSpPr>
        <p:spPr bwMode="gray">
          <a:xfrm>
            <a:off x="7000875" y="1928813"/>
            <a:ext cx="195897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cs typeface="Arial" charset="0"/>
                <a:hlinkClick r:id="rId3" action="ppaction://hlinkfile"/>
              </a:rPr>
              <a:t>GOL-FO-19 Personal Capacitado</a:t>
            </a:r>
            <a:endParaRPr lang="en-US" sz="800" b="1">
              <a:cs typeface="Arial" charset="0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786314" y="4643447"/>
            <a:ext cx="2144711" cy="673092"/>
            <a:chOff x="3745" y="1818"/>
            <a:chExt cx="382" cy="382"/>
          </a:xfrm>
          <a:gradFill flip="none" rotWithShape="1">
            <a:gsLst>
              <a:gs pos="0">
                <a:srgbClr val="00C462">
                  <a:shade val="30000"/>
                  <a:satMod val="115000"/>
                </a:srgbClr>
              </a:gs>
              <a:gs pos="50000">
                <a:srgbClr val="00C462">
                  <a:shade val="67500"/>
                  <a:satMod val="115000"/>
                </a:srgbClr>
              </a:gs>
              <a:gs pos="100000">
                <a:srgbClr val="00C46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31" name="Oval 29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pFill/>
            <a:ln w="6350">
              <a:solidFill>
                <a:schemeClr val="folHlink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32" name="Oval 30"/>
            <p:cNvSpPr>
              <a:spLocks noChangeArrowheads="1"/>
            </p:cNvSpPr>
            <p:nvPr/>
          </p:nvSpPr>
          <p:spPr bwMode="gray">
            <a:xfrm>
              <a:off x="3756" y="1818"/>
              <a:ext cx="357" cy="360"/>
            </a:xfrm>
            <a:prstGeom prst="ellipse">
              <a:avLst/>
            </a:prstGeom>
            <a:grpFill/>
            <a:ln w="9525">
              <a:solidFill>
                <a:schemeClr val="folHlink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572132" y="2432040"/>
            <a:ext cx="1857389" cy="568332"/>
            <a:chOff x="3745" y="1818"/>
            <a:chExt cx="382" cy="382"/>
          </a:xfrm>
          <a:gradFill flip="none" rotWithShape="1">
            <a:gsLst>
              <a:gs pos="0">
                <a:srgbClr val="33CCFF">
                  <a:shade val="30000"/>
                  <a:satMod val="115000"/>
                </a:srgbClr>
              </a:gs>
              <a:gs pos="50000">
                <a:srgbClr val="33CCFF">
                  <a:shade val="67500"/>
                  <a:satMod val="115000"/>
                </a:srgbClr>
              </a:gs>
              <a:gs pos="100000">
                <a:srgbClr val="33CCFF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234" name="Oval 32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pFill/>
            <a:ln w="6350">
              <a:solidFill>
                <a:schemeClr val="accent2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35" name="Oval 33"/>
            <p:cNvSpPr>
              <a:spLocks noChangeArrowheads="1"/>
            </p:cNvSpPr>
            <p:nvPr/>
          </p:nvSpPr>
          <p:spPr bwMode="gray">
            <a:xfrm>
              <a:off x="3756" y="1829"/>
              <a:ext cx="357" cy="360"/>
            </a:xfrm>
            <a:prstGeom prst="ellipse">
              <a:avLst/>
            </a:prstGeom>
            <a:grpFill/>
            <a:ln w="9525">
              <a:solidFill>
                <a:schemeClr val="accent2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929190" y="3571876"/>
            <a:ext cx="1928826" cy="577848"/>
            <a:chOff x="3600" y="1279"/>
            <a:chExt cx="288" cy="288"/>
          </a:xfrm>
          <a:gradFill flip="none" rotWithShape="1">
            <a:gsLst>
              <a:gs pos="0">
                <a:srgbClr val="A4DE00">
                  <a:shade val="30000"/>
                  <a:satMod val="115000"/>
                </a:srgbClr>
              </a:gs>
              <a:gs pos="50000">
                <a:srgbClr val="A4DE00">
                  <a:shade val="67500"/>
                  <a:satMod val="115000"/>
                </a:srgbClr>
              </a:gs>
              <a:gs pos="100000">
                <a:srgbClr val="A4DE00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40" name="Oval 41"/>
            <p:cNvSpPr>
              <a:spLocks noChangeArrowheads="1"/>
            </p:cNvSpPr>
            <p:nvPr/>
          </p:nvSpPr>
          <p:spPr bwMode="gray">
            <a:xfrm>
              <a:off x="3600" y="1279"/>
              <a:ext cx="288" cy="288"/>
            </a:xfrm>
            <a:prstGeom prst="ellipse">
              <a:avLst/>
            </a:prstGeom>
            <a:grpFill/>
            <a:ln w="6350">
              <a:solidFill>
                <a:srgbClr val="99CC00"/>
              </a:solidFill>
              <a:round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8231" name="Oval 42"/>
            <p:cNvSpPr>
              <a:spLocks noChangeArrowheads="1"/>
            </p:cNvSpPr>
            <p:nvPr/>
          </p:nvSpPr>
          <p:spPr bwMode="gray">
            <a:xfrm>
              <a:off x="3615" y="1294"/>
              <a:ext cx="256" cy="256"/>
            </a:xfrm>
            <a:prstGeom prst="ellipse">
              <a:avLst/>
            </a:prstGeom>
            <a:grpFill/>
            <a:ln w="19050">
              <a:solidFill>
                <a:srgbClr val="99CC00">
                  <a:alpha val="2000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</p:grpSp>
      <p:sp>
        <p:nvSpPr>
          <p:cNvPr id="8208" name="Text Box 21"/>
          <p:cNvSpPr txBox="1">
            <a:spLocks noChangeArrowheads="1"/>
          </p:cNvSpPr>
          <p:nvPr/>
        </p:nvSpPr>
        <p:spPr bwMode="gray">
          <a:xfrm>
            <a:off x="4929188" y="3643313"/>
            <a:ext cx="195897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cs typeface="Arial" charset="0"/>
                <a:hlinkClick r:id="rId4" action="ppaction://hlinkfile"/>
              </a:rPr>
              <a:t>GOL-FO-01 Evaluación de capacitación</a:t>
            </a:r>
            <a:endParaRPr lang="en-US" sz="800" b="1">
              <a:cs typeface="Arial" charset="0"/>
            </a:endParaRPr>
          </a:p>
        </p:txBody>
      </p:sp>
      <p:sp>
        <p:nvSpPr>
          <p:cNvPr id="8209" name="Line 7"/>
          <p:cNvSpPr>
            <a:spLocks noChangeShapeType="1"/>
          </p:cNvSpPr>
          <p:nvPr/>
        </p:nvSpPr>
        <p:spPr bwMode="gray">
          <a:xfrm flipH="1">
            <a:off x="561975" y="157162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47" name="Rectangle 13"/>
          <p:cNvSpPr>
            <a:spLocks noChangeArrowheads="1"/>
          </p:cNvSpPr>
          <p:nvPr/>
        </p:nvSpPr>
        <p:spPr bwMode="black">
          <a:xfrm>
            <a:off x="776288" y="1571625"/>
            <a:ext cx="44291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Examinar la distribución del lugar y disponibilidad del material y de los equipos.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8211" name="Rectangle 13"/>
          <p:cNvSpPr>
            <a:spLocks noChangeArrowheads="1"/>
          </p:cNvSpPr>
          <p:nvPr/>
        </p:nvSpPr>
        <p:spPr bwMode="black">
          <a:xfrm>
            <a:off x="561975" y="214312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*Antes del ingreso del público a capacitar.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12" name="Line 7"/>
          <p:cNvSpPr>
            <a:spLocks noChangeShapeType="1"/>
          </p:cNvSpPr>
          <p:nvPr/>
        </p:nvSpPr>
        <p:spPr bwMode="gray">
          <a:xfrm flipH="1">
            <a:off x="490538" y="2500313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50" name="Rectangle 13"/>
          <p:cNvSpPr>
            <a:spLocks noChangeArrowheads="1"/>
          </p:cNvSpPr>
          <p:nvPr/>
        </p:nvSpPr>
        <p:spPr bwMode="black">
          <a:xfrm>
            <a:off x="776288" y="2571750"/>
            <a:ext cx="3714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Revisar y ajustar de ser necesario el programa de actividades de la capacitación.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8214" name="Rectangle 13"/>
          <p:cNvSpPr>
            <a:spLocks noChangeArrowheads="1"/>
          </p:cNvSpPr>
          <p:nvPr/>
        </p:nvSpPr>
        <p:spPr bwMode="black">
          <a:xfrm>
            <a:off x="561975" y="3143250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*Antes de iniciar la capacitación.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15" name="Line 7"/>
          <p:cNvSpPr>
            <a:spLocks noChangeShapeType="1"/>
          </p:cNvSpPr>
          <p:nvPr/>
        </p:nvSpPr>
        <p:spPr bwMode="gray">
          <a:xfrm flipH="1">
            <a:off x="490538" y="3500438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53" name="Rectangle 13"/>
          <p:cNvSpPr>
            <a:spLocks noChangeArrowheads="1"/>
          </p:cNvSpPr>
          <p:nvPr/>
        </p:nvSpPr>
        <p:spPr bwMode="black">
          <a:xfrm>
            <a:off x="776288" y="3571875"/>
            <a:ext cx="3714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Hacer seguimiento al cumplimiento de los horarios propuestos.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8217" name="Rectangle 13"/>
          <p:cNvSpPr>
            <a:spLocks noChangeArrowheads="1"/>
          </p:cNvSpPr>
          <p:nvPr/>
        </p:nvSpPr>
        <p:spPr bwMode="black">
          <a:xfrm>
            <a:off x="561975" y="414337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*Durante la ejecución de la capacitación.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18" name="Line 7"/>
          <p:cNvSpPr>
            <a:spLocks noChangeShapeType="1"/>
          </p:cNvSpPr>
          <p:nvPr/>
        </p:nvSpPr>
        <p:spPr bwMode="gray">
          <a:xfrm flipH="1">
            <a:off x="490538" y="4500563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57" name="Rectangle 13"/>
          <p:cNvSpPr>
            <a:spLocks noChangeArrowheads="1"/>
          </p:cNvSpPr>
          <p:nvPr/>
        </p:nvSpPr>
        <p:spPr bwMode="black">
          <a:xfrm>
            <a:off x="561975" y="4572000"/>
            <a:ext cx="3714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Verificar el </a:t>
            </a: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nivel de conocimiento obtenido de </a:t>
            </a: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la capacitación.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8220" name="Rectangle 13"/>
          <p:cNvSpPr>
            <a:spLocks noChangeArrowheads="1"/>
          </p:cNvSpPr>
          <p:nvPr/>
        </p:nvSpPr>
        <p:spPr bwMode="black">
          <a:xfrm>
            <a:off x="904875" y="510222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*Al finalizar la capacitación.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21" name="Line 7"/>
          <p:cNvSpPr>
            <a:spLocks noChangeShapeType="1"/>
          </p:cNvSpPr>
          <p:nvPr/>
        </p:nvSpPr>
        <p:spPr bwMode="gray">
          <a:xfrm flipH="1">
            <a:off x="409575" y="5429250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61" name="Rectangle 13"/>
          <p:cNvSpPr>
            <a:spLocks noChangeArrowheads="1"/>
          </p:cNvSpPr>
          <p:nvPr/>
        </p:nvSpPr>
        <p:spPr bwMode="black">
          <a:xfrm>
            <a:off x="785813" y="5500688"/>
            <a:ext cx="3714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Verificar la satisfacción del </a:t>
            </a: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asistente frente </a:t>
            </a: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al desarrollo de la actividad.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8223" name="Rectangle 13"/>
          <p:cNvSpPr>
            <a:spLocks noChangeArrowheads="1"/>
          </p:cNvSpPr>
          <p:nvPr/>
        </p:nvSpPr>
        <p:spPr bwMode="black">
          <a:xfrm>
            <a:off x="928688" y="601027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*Al finalizar la capacitación.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215206" y="4857750"/>
            <a:ext cx="1785950" cy="785828"/>
            <a:chOff x="3600" y="1279"/>
            <a:chExt cx="288" cy="288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237" name="Oval 35"/>
            <p:cNvSpPr>
              <a:spLocks noChangeArrowheads="1"/>
            </p:cNvSpPr>
            <p:nvPr/>
          </p:nvSpPr>
          <p:spPr bwMode="gray">
            <a:xfrm>
              <a:off x="3600" y="1279"/>
              <a:ext cx="288" cy="288"/>
            </a:xfrm>
            <a:prstGeom prst="ellipse">
              <a:avLst/>
            </a:prstGeom>
            <a:grpFill/>
            <a:ln w="6350">
              <a:solidFill>
                <a:srgbClr val="99CC00"/>
              </a:solidFill>
              <a:round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8229" name="Oval 36"/>
            <p:cNvSpPr>
              <a:spLocks noChangeArrowheads="1"/>
            </p:cNvSpPr>
            <p:nvPr/>
          </p:nvSpPr>
          <p:spPr bwMode="gray">
            <a:xfrm>
              <a:off x="3615" y="1294"/>
              <a:ext cx="256" cy="256"/>
            </a:xfrm>
            <a:prstGeom prst="ellipse">
              <a:avLst/>
            </a:prstGeom>
            <a:grpFill/>
            <a:ln w="19050">
              <a:solidFill>
                <a:srgbClr val="99CC00">
                  <a:alpha val="2000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</p:grpSp>
      <p:sp>
        <p:nvSpPr>
          <p:cNvPr id="8225" name="Text Box 7"/>
          <p:cNvSpPr txBox="1">
            <a:spLocks noChangeArrowheads="1"/>
          </p:cNvSpPr>
          <p:nvPr/>
        </p:nvSpPr>
        <p:spPr bwMode="gray">
          <a:xfrm>
            <a:off x="5500688" y="2500313"/>
            <a:ext cx="195897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cs typeface="Arial" charset="0"/>
                <a:hlinkClick r:id="rId5" action="ppaction://hlinkfile"/>
              </a:rPr>
              <a:t>GCS-FO-10 Registro de asistencia</a:t>
            </a:r>
            <a:endParaRPr lang="es-ES" sz="1200" b="1">
              <a:cs typeface="Arial" charset="0"/>
            </a:endParaRPr>
          </a:p>
        </p:txBody>
      </p:sp>
      <p:sp>
        <p:nvSpPr>
          <p:cNvPr id="8226" name="Text Box 8"/>
          <p:cNvSpPr txBox="1">
            <a:spLocks noChangeArrowheads="1"/>
          </p:cNvSpPr>
          <p:nvPr/>
        </p:nvSpPr>
        <p:spPr bwMode="gray">
          <a:xfrm flipH="1">
            <a:off x="4786313" y="4752975"/>
            <a:ext cx="2252662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cs typeface="Arial" charset="0"/>
                <a:hlinkClick r:id="rId6" action="ppaction://hlinkfile"/>
              </a:rPr>
              <a:t>GOL-FO-26 Evaluación de Conocimientos</a:t>
            </a:r>
            <a:endParaRPr lang="es-ES" sz="800" b="1">
              <a:cs typeface="Arial" charset="0"/>
            </a:endParaRPr>
          </a:p>
        </p:txBody>
      </p:sp>
      <p:sp>
        <p:nvSpPr>
          <p:cNvPr id="8227" name="Text Box 21"/>
          <p:cNvSpPr txBox="1">
            <a:spLocks noChangeArrowheads="1"/>
          </p:cNvSpPr>
          <p:nvPr/>
        </p:nvSpPr>
        <p:spPr bwMode="gray">
          <a:xfrm flipH="1">
            <a:off x="7286625" y="5000625"/>
            <a:ext cx="16430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cs typeface="Arial" charset="0"/>
                <a:hlinkClick r:id="rId7" action="ppaction://hlinkfile"/>
              </a:rPr>
              <a:t>GOL-FO-27 Taller para capacitación</a:t>
            </a:r>
            <a:endParaRPr lang="en-US" sz="800" b="1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 txBox="1">
            <a:spLocks noChangeArrowheads="1"/>
          </p:cNvSpPr>
          <p:nvPr/>
        </p:nvSpPr>
        <p:spPr bwMode="white">
          <a:xfrm>
            <a:off x="0" y="-46038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s-ES" sz="3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CAPACITACIÓN</a:t>
            </a:r>
          </a:p>
          <a:p>
            <a:pPr>
              <a:defRPr/>
            </a:pPr>
            <a:r>
              <a:rPr lang="es-ES" sz="20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4. Finalizar capacitación.</a:t>
            </a:r>
            <a:endParaRPr lang="en-US" sz="32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gray">
          <a:xfrm>
            <a:off x="6357938" y="785813"/>
            <a:ext cx="2714625" cy="5000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>
                  <a:alpha val="89999"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>
              <a:buFont typeface="Wingdings" pitchFamily="2" charset="2"/>
              <a:buChar char="v"/>
              <a:defRPr/>
            </a:pPr>
            <a:r>
              <a:rPr lang="es-CO" sz="800" dirty="0">
                <a:solidFill>
                  <a:srgbClr val="FFFFBD"/>
                </a:solidFill>
              </a:rPr>
              <a:t>CALIFICAR LA EVALUACIÓN DEL CONOCIMIENTO.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CO" sz="800" dirty="0">
                <a:solidFill>
                  <a:srgbClr val="FFFFBD"/>
                </a:solidFill>
              </a:rPr>
              <a:t>GENERAR CERTIFICADOS.</a:t>
            </a:r>
          </a:p>
          <a:p>
            <a:pPr marL="180975" indent="-180975">
              <a:buFont typeface="Wingdings" pitchFamily="2" charset="2"/>
              <a:buChar char="v"/>
              <a:defRPr/>
            </a:pPr>
            <a:r>
              <a:rPr lang="es-CO" sz="800" dirty="0">
                <a:solidFill>
                  <a:srgbClr val="FFFFBD"/>
                </a:solidFill>
              </a:rPr>
              <a:t>ENTREGAR CERTIFICADOS.</a:t>
            </a:r>
          </a:p>
        </p:txBody>
      </p:sp>
      <p:grpSp>
        <p:nvGrpSpPr>
          <p:cNvPr id="9220" name="Group 23"/>
          <p:cNvGrpSpPr>
            <a:grpSpLocks/>
          </p:cNvGrpSpPr>
          <p:nvPr/>
        </p:nvGrpSpPr>
        <p:grpSpPr bwMode="auto">
          <a:xfrm>
            <a:off x="546100" y="3530600"/>
            <a:ext cx="522288" cy="398463"/>
            <a:chOff x="2180" y="1267"/>
            <a:chExt cx="1350" cy="1030"/>
          </a:xfrm>
        </p:grpSpPr>
        <p:sp>
          <p:nvSpPr>
            <p:cNvPr id="81" name="Oval 24"/>
            <p:cNvSpPr>
              <a:spLocks noChangeArrowheads="1"/>
            </p:cNvSpPr>
            <p:nvPr/>
          </p:nvSpPr>
          <p:spPr bwMode="gray">
            <a:xfrm>
              <a:off x="2299" y="1267"/>
              <a:ext cx="1022" cy="1030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grpSp>
          <p:nvGrpSpPr>
            <p:cNvPr id="9252" name="Group 25"/>
            <p:cNvGrpSpPr>
              <a:grpSpLocks/>
            </p:cNvGrpSpPr>
            <p:nvPr/>
          </p:nvGrpSpPr>
          <p:grpSpPr bwMode="auto">
            <a:xfrm rot="10082854">
              <a:off x="2183" y="2008"/>
              <a:ext cx="927" cy="229"/>
              <a:chOff x="2591" y="1040"/>
              <a:chExt cx="958" cy="234"/>
            </a:xfrm>
          </p:grpSpPr>
          <p:grpSp>
            <p:nvGrpSpPr>
              <p:cNvPr id="9276" name="Group 26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9288" name="Group 27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9294" name="AutoShape 2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95" name="AutoShape 2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96" name="AutoShape 3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97" name="AutoShape 3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  <p:grpSp>
              <p:nvGrpSpPr>
                <p:cNvPr id="9289" name="Group 32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9290" name="AutoShape 3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91" name="AutoShape 3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92" name="AutoShape 3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93" name="AutoShape 3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9277" name="Group 37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9278" name="Group 38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9284" name="AutoShape 3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85" name="AutoShape 4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86" name="AutoShape 4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87" name="AutoShape 4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  <p:grpSp>
              <p:nvGrpSpPr>
                <p:cNvPr id="9279" name="Group 43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9280" name="AutoShape 4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81" name="AutoShape 4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82" name="AutoShape 4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83" name="AutoShape 4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</p:grpSp>
        </p:grpSp>
        <p:grpSp>
          <p:nvGrpSpPr>
            <p:cNvPr id="9253" name="Group 48"/>
            <p:cNvGrpSpPr>
              <a:grpSpLocks/>
            </p:cNvGrpSpPr>
            <p:nvPr/>
          </p:nvGrpSpPr>
          <p:grpSpPr bwMode="auto">
            <a:xfrm>
              <a:off x="2597" y="1373"/>
              <a:ext cx="927" cy="229"/>
              <a:chOff x="2591" y="1040"/>
              <a:chExt cx="958" cy="234"/>
            </a:xfrm>
          </p:grpSpPr>
          <p:grpSp>
            <p:nvGrpSpPr>
              <p:cNvPr id="9254" name="Group 49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9266" name="Group 50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9272" name="AutoShape 5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73" name="AutoShape 5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74" name="AutoShape 5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75" name="AutoShape 5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  <p:grpSp>
              <p:nvGrpSpPr>
                <p:cNvPr id="9267" name="Group 55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9268" name="AutoShape 5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69" name="AutoShape 5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70" name="AutoShape 5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71" name="AutoShape 5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9255" name="Group 60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9256" name="Group 61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9262" name="AutoShape 6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63" name="AutoShape 6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64" name="AutoShape 6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65" name="AutoShape 6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  <p:grpSp>
              <p:nvGrpSpPr>
                <p:cNvPr id="9257" name="Group 6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9258" name="AutoShape 6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59" name="AutoShape 6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60" name="AutoShape 6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  <p:sp>
                <p:nvSpPr>
                  <p:cNvPr id="9261" name="AutoShape 7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O"/>
                  </a:p>
                </p:txBody>
              </p:sp>
            </p:grpSp>
          </p:grpSp>
        </p:grpSp>
      </p:grpSp>
      <p:cxnSp>
        <p:nvCxnSpPr>
          <p:cNvPr id="9221" name="AutoShape 71"/>
          <p:cNvCxnSpPr>
            <a:cxnSpLocks noChangeShapeType="1"/>
            <a:stCxn id="9260" idx="2"/>
          </p:cNvCxnSpPr>
          <p:nvPr/>
        </p:nvCxnSpPr>
        <p:spPr bwMode="auto">
          <a:xfrm rot="5400000" flipH="1" flipV="1">
            <a:off x="307182" y="2453481"/>
            <a:ext cx="1668462" cy="5873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222" name="AutoShape 72"/>
          <p:cNvCxnSpPr>
            <a:cxnSpLocks noChangeShapeType="1"/>
            <a:stCxn id="9261" idx="1"/>
          </p:cNvCxnSpPr>
          <p:nvPr/>
        </p:nvCxnSpPr>
        <p:spPr bwMode="auto">
          <a:xfrm>
            <a:off x="952500" y="3643313"/>
            <a:ext cx="414338" cy="4651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223" name="150 Grupo"/>
          <p:cNvGrpSpPr>
            <a:grpSpLocks/>
          </p:cNvGrpSpPr>
          <p:nvPr/>
        </p:nvGrpSpPr>
        <p:grpSpPr bwMode="auto">
          <a:xfrm>
            <a:off x="1366838" y="1676400"/>
            <a:ext cx="2239962" cy="609600"/>
            <a:chOff x="1214414" y="1000108"/>
            <a:chExt cx="2239962" cy="609612"/>
          </a:xfrm>
        </p:grpSpPr>
        <p:sp>
          <p:nvSpPr>
            <p:cNvPr id="132" name="AutoShape 75"/>
            <p:cNvSpPr>
              <a:spLocks noChangeArrowheads="1"/>
            </p:cNvSpPr>
            <p:nvPr/>
          </p:nvSpPr>
          <p:spPr bwMode="ltGray">
            <a:xfrm>
              <a:off x="1214414" y="1000108"/>
              <a:ext cx="2239962" cy="60961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/>
                  </a:solidFill>
                </a:rPr>
                <a:t>Carta entrega de certificados</a:t>
              </a:r>
            </a:p>
          </p:txBody>
        </p:sp>
        <p:pic>
          <p:nvPicPr>
            <p:cNvPr id="9250" name="Picture 76" descr="Picture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281135" y="1044100"/>
              <a:ext cx="647659" cy="384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24" name="151 Grupo"/>
          <p:cNvGrpSpPr>
            <a:grpSpLocks/>
          </p:cNvGrpSpPr>
          <p:nvPr/>
        </p:nvGrpSpPr>
        <p:grpSpPr bwMode="auto">
          <a:xfrm>
            <a:off x="1366838" y="2749550"/>
            <a:ext cx="2239962" cy="536575"/>
            <a:chOff x="1217589" y="2035171"/>
            <a:chExt cx="2239962" cy="536573"/>
          </a:xfrm>
        </p:grpSpPr>
        <p:sp>
          <p:nvSpPr>
            <p:cNvPr id="134" name="AutoShape 78"/>
            <p:cNvSpPr>
              <a:spLocks noChangeArrowheads="1"/>
            </p:cNvSpPr>
            <p:nvPr/>
          </p:nvSpPr>
          <p:spPr bwMode="ltGray">
            <a:xfrm>
              <a:off x="1217589" y="2035171"/>
              <a:ext cx="2239962" cy="5365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b="1" dirty="0">
                  <a:solidFill>
                    <a:schemeClr val="bg1"/>
                  </a:solidFill>
                  <a:hlinkClick r:id="rId3" action="ppaction://hlinkfile"/>
                </a:rPr>
                <a:t>GOL-FO-19 Personal</a:t>
              </a:r>
            </a:p>
            <a:p>
              <a:pPr algn="ctr">
                <a:defRPr/>
              </a:pPr>
              <a:r>
                <a:rPr lang="es-CO" sz="1200" b="1" dirty="0">
                  <a:solidFill>
                    <a:schemeClr val="bg1"/>
                  </a:solidFill>
                  <a:hlinkClick r:id="rId3" action="ppaction://hlinkfile"/>
                </a:rPr>
                <a:t>capacitado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9248" name="Picture 79" descr="Picture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285852" y="2071682"/>
              <a:ext cx="647700" cy="338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225" name="AutoShape 71"/>
          <p:cNvCxnSpPr>
            <a:cxnSpLocks noChangeShapeType="1"/>
            <a:stCxn id="9259" idx="2"/>
            <a:endCxn id="134" idx="1"/>
          </p:cNvCxnSpPr>
          <p:nvPr/>
        </p:nvCxnSpPr>
        <p:spPr bwMode="auto">
          <a:xfrm rot="5400000" flipH="1" flipV="1">
            <a:off x="821532" y="3029744"/>
            <a:ext cx="557212" cy="5334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226" name="149 Grupo"/>
          <p:cNvGrpSpPr>
            <a:grpSpLocks/>
          </p:cNvGrpSpPr>
          <p:nvPr/>
        </p:nvGrpSpPr>
        <p:grpSpPr bwMode="auto">
          <a:xfrm>
            <a:off x="1366838" y="3857625"/>
            <a:ext cx="2239962" cy="500063"/>
            <a:chOff x="1428728" y="4357694"/>
            <a:chExt cx="2239962" cy="1127125"/>
          </a:xfrm>
        </p:grpSpPr>
        <p:grpSp>
          <p:nvGrpSpPr>
            <p:cNvPr id="20" name="Group 80"/>
            <p:cNvGrpSpPr>
              <a:grpSpLocks/>
            </p:cNvGrpSpPr>
            <p:nvPr/>
          </p:nvGrpSpPr>
          <p:grpSpPr bwMode="auto">
            <a:xfrm>
              <a:off x="1428728" y="4357694"/>
              <a:ext cx="2239962" cy="1127125"/>
              <a:chOff x="2293" y="3198"/>
              <a:chExt cx="1335" cy="672"/>
            </a:xfrm>
            <a:solidFill>
              <a:srgbClr val="6666FF"/>
            </a:solidFill>
          </p:grpSpPr>
          <p:pic>
            <p:nvPicPr>
              <p:cNvPr id="138" name="Picture 82" descr="Picture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ltGray">
              <a:xfrm>
                <a:off x="2313" y="3216"/>
                <a:ext cx="386" cy="42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7" name="AutoShape 81"/>
              <p:cNvSpPr>
                <a:spLocks noChangeArrowheads="1"/>
              </p:cNvSpPr>
              <p:nvPr/>
            </p:nvSpPr>
            <p:spPr bwMode="ltGray">
              <a:xfrm>
                <a:off x="2293" y="3198"/>
                <a:ext cx="1335" cy="672"/>
              </a:xfrm>
              <a:prstGeom prst="roundRect">
                <a:avLst>
                  <a:gd name="adj" fmla="val 11921"/>
                </a:avLst>
              </a:prstGeom>
              <a:grpFill/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CO" sz="1200" dirty="0">
                    <a:solidFill>
                      <a:schemeClr val="bg1"/>
                    </a:solidFill>
                    <a:hlinkClick r:id="rId4" action="ppaction://hlinkfile"/>
                  </a:rPr>
                  <a:t>GOL-FO-21 Diploma de </a:t>
                </a:r>
              </a:p>
              <a:p>
                <a:pPr algn="ctr">
                  <a:defRPr/>
                </a:pPr>
                <a:r>
                  <a:rPr lang="es-CO" sz="1200" dirty="0">
                    <a:solidFill>
                      <a:schemeClr val="bg1"/>
                    </a:solidFill>
                    <a:hlinkClick r:id="rId4" action="ppaction://hlinkfile"/>
                  </a:rPr>
                  <a:t>capacitación</a:t>
                </a:r>
                <a:endParaRPr lang="es-CO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246" name="Picture 76" descr="Picture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500166" y="4429132"/>
              <a:ext cx="647659" cy="384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80"/>
          <p:cNvGrpSpPr>
            <a:grpSpLocks/>
          </p:cNvGrpSpPr>
          <p:nvPr/>
        </p:nvGrpSpPr>
        <p:grpSpPr bwMode="auto">
          <a:xfrm>
            <a:off x="1377959" y="4857761"/>
            <a:ext cx="2239961" cy="500065"/>
            <a:chOff x="2293" y="3198"/>
            <a:chExt cx="1335" cy="672"/>
          </a:xfrm>
          <a:gradFill flip="none" rotWithShape="1">
            <a:gsLst>
              <a:gs pos="0">
                <a:srgbClr val="0060C0">
                  <a:shade val="30000"/>
                  <a:satMod val="115000"/>
                </a:srgbClr>
              </a:gs>
              <a:gs pos="50000">
                <a:srgbClr val="0060C0">
                  <a:shade val="67500"/>
                  <a:satMod val="115000"/>
                </a:srgbClr>
              </a:gs>
              <a:gs pos="100000">
                <a:srgbClr val="0060C0">
                  <a:shade val="100000"/>
                  <a:satMod val="115000"/>
                </a:srgbClr>
              </a:gs>
            </a:gsLst>
            <a:lin ang="5400000" scaled="1"/>
            <a:tileRect/>
          </a:gradFill>
        </p:grpSpPr>
        <p:pic>
          <p:nvPicPr>
            <p:cNvPr id="159" name="Picture 82" descr="Picture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2313" y="3216"/>
              <a:ext cx="386" cy="4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160" name="AutoShape 81"/>
            <p:cNvSpPr>
              <a:spLocks noChangeArrowheads="1"/>
            </p:cNvSpPr>
            <p:nvPr/>
          </p:nvSpPr>
          <p:spPr bwMode="ltGray">
            <a:xfrm>
              <a:off x="2293" y="3198"/>
              <a:ext cx="1335" cy="672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s-CO" sz="1200" dirty="0">
                  <a:solidFill>
                    <a:schemeClr val="bg1"/>
                  </a:solidFill>
                  <a:hlinkClick r:id="rId5" action="ppaction://hlinkfile"/>
                </a:rPr>
                <a:t>GOL-FO-04 Consolidado </a:t>
              </a:r>
            </a:p>
            <a:p>
              <a:pPr algn="ctr">
                <a:defRPr/>
              </a:pPr>
              <a:r>
                <a:rPr lang="es-CO" sz="1200" dirty="0">
                  <a:solidFill>
                    <a:schemeClr val="bg1"/>
                  </a:solidFill>
                  <a:hlinkClick r:id="rId5" action="ppaction://hlinkfile"/>
                </a:rPr>
                <a:t>diplomas de capacitación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28" name="Picture 76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1449388" y="4351338"/>
            <a:ext cx="6477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29" name="AutoShape 72"/>
          <p:cNvCxnSpPr>
            <a:cxnSpLocks noChangeShapeType="1"/>
            <a:stCxn id="81" idx="4"/>
          </p:cNvCxnSpPr>
          <p:nvPr/>
        </p:nvCxnSpPr>
        <p:spPr bwMode="auto">
          <a:xfrm rot="16200000" flipH="1">
            <a:off x="494507" y="4225131"/>
            <a:ext cx="1179512" cy="5873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230" name="Line 7"/>
          <p:cNvSpPr>
            <a:spLocks noChangeShapeType="1"/>
          </p:cNvSpPr>
          <p:nvPr/>
        </p:nvSpPr>
        <p:spPr bwMode="gray">
          <a:xfrm flipH="1">
            <a:off x="3730625" y="1714500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88" name="Rectangle 13"/>
          <p:cNvSpPr>
            <a:spLocks noChangeArrowheads="1"/>
          </p:cNvSpPr>
          <p:nvPr/>
        </p:nvSpPr>
        <p:spPr bwMode="black">
          <a:xfrm>
            <a:off x="4054475" y="1762125"/>
            <a:ext cx="45005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Revisar que las respuestas sean correctas con respecto al modelo inicial diseñado.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9232" name="Rectangle 13"/>
          <p:cNvSpPr>
            <a:spLocks noChangeArrowheads="1"/>
          </p:cNvSpPr>
          <p:nvPr/>
        </p:nvSpPr>
        <p:spPr bwMode="black">
          <a:xfrm>
            <a:off x="5572125" y="229552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*Durante la calificación de los exámenes.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233" name="Line 7"/>
          <p:cNvSpPr>
            <a:spLocks noChangeShapeType="1"/>
          </p:cNvSpPr>
          <p:nvPr/>
        </p:nvSpPr>
        <p:spPr bwMode="gray">
          <a:xfrm flipH="1">
            <a:off x="3730625" y="264318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92" name="Rectangle 13"/>
          <p:cNvSpPr>
            <a:spLocks noChangeArrowheads="1"/>
          </p:cNvSpPr>
          <p:nvPr/>
        </p:nvSpPr>
        <p:spPr bwMode="black">
          <a:xfrm>
            <a:off x="4054475" y="3786188"/>
            <a:ext cx="4500563" cy="738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Revisar que las respuestas sean correctas con respecto al modelo de evaluación inicialmente diseñado.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9235" name="Rectangle 13"/>
          <p:cNvSpPr>
            <a:spLocks noChangeArrowheads="1"/>
          </p:cNvSpPr>
          <p:nvPr/>
        </p:nvSpPr>
        <p:spPr bwMode="black">
          <a:xfrm>
            <a:off x="5572125" y="3357563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*Durante la calificación de los exámenes.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gray">
          <a:xfrm flipH="1">
            <a:off x="3873500" y="3714750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95" name="Rectangle 13"/>
          <p:cNvSpPr>
            <a:spLocks noChangeArrowheads="1"/>
          </p:cNvSpPr>
          <p:nvPr/>
        </p:nvSpPr>
        <p:spPr bwMode="black">
          <a:xfrm>
            <a:off x="4054475" y="2714625"/>
            <a:ext cx="45005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Verificar que todo el personal asistente </a:t>
            </a: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haya </a:t>
            </a: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realizado la evaluación de conocimientos.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9238" name="Rectangle 13"/>
          <p:cNvSpPr>
            <a:spLocks noChangeArrowheads="1"/>
          </p:cNvSpPr>
          <p:nvPr/>
        </p:nvSpPr>
        <p:spPr bwMode="black">
          <a:xfrm>
            <a:off x="5715000" y="442912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*Durante la calificación de los exámenes.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02" name="Rectangle 13"/>
          <p:cNvSpPr>
            <a:spLocks noChangeArrowheads="1"/>
          </p:cNvSpPr>
          <p:nvPr/>
        </p:nvSpPr>
        <p:spPr bwMode="black">
          <a:xfrm>
            <a:off x="4054475" y="4857750"/>
            <a:ext cx="450056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CO" sz="1400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Verificar que el nombre se encuentre escrito acorde al registro de asistencia.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9240" name="Line 7"/>
          <p:cNvSpPr>
            <a:spLocks noChangeShapeType="1"/>
          </p:cNvSpPr>
          <p:nvPr/>
        </p:nvSpPr>
        <p:spPr bwMode="gray">
          <a:xfrm flipH="1">
            <a:off x="3873500" y="4786313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241" name="Rectangle 13"/>
          <p:cNvSpPr>
            <a:spLocks noChangeArrowheads="1"/>
          </p:cNvSpPr>
          <p:nvPr/>
        </p:nvSpPr>
        <p:spPr bwMode="black">
          <a:xfrm>
            <a:off x="5357813" y="5400675"/>
            <a:ext cx="3429000" cy="276225"/>
          </a:xfrm>
          <a:prstGeom prst="rect">
            <a:avLst/>
          </a:prstGeom>
          <a:gradFill rotWithShape="1">
            <a:gsLst>
              <a:gs pos="0">
                <a:srgbClr val="31319C"/>
              </a:gs>
              <a:gs pos="50000">
                <a:srgbClr val="4B4BE0"/>
              </a:gs>
              <a:gs pos="100000">
                <a:srgbClr val="5B5B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s-CO" sz="1200" b="1">
                <a:solidFill>
                  <a:schemeClr val="bg1"/>
                </a:solidFill>
                <a:cs typeface="Arial" charset="0"/>
              </a:rPr>
              <a:t>*Antes de imprimir el diploma.</a:t>
            </a:r>
            <a:endParaRPr lang="en-US" sz="12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13" name="212 Botón de acción: Información">
            <a:hlinkClick r:id="rId6" action="ppaction://hlinksldjump" highlightClick="1"/>
          </p:cNvPr>
          <p:cNvSpPr/>
          <p:nvPr/>
        </p:nvSpPr>
        <p:spPr>
          <a:xfrm>
            <a:off x="500034" y="6286520"/>
            <a:ext cx="214314" cy="214314"/>
          </a:xfrm>
          <a:prstGeom prst="actionButtonInform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(wWw.TheDanieX.CoM)">
  <a:themeElements>
    <a:clrScheme name="Personalizado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9DEAEA"/>
      </a:hlink>
      <a:folHlink>
        <a:srgbClr val="97C2E4"/>
      </a:folHlink>
    </a:clrScheme>
    <a:fontScheme name="cdb2004138l(wWw.TheDanieX.CoM)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38l(wWw.TheDanieX.CoM)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(wWw.TheDanieX.CoM)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(wWw.TheDanieX.CoM)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cdb2004138l(wWw.TheDanieX.CoM)</Template>
  <TotalTime>1042</TotalTime>
  <Words>613</Words>
  <Application>Microsoft Office PowerPoint</Application>
  <PresentationFormat>Presentación en pantalla (4:3)</PresentationFormat>
  <Paragraphs>167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Verdana</vt:lpstr>
      <vt:lpstr>Wingdings</vt:lpstr>
      <vt:lpstr>Calibri</vt:lpstr>
      <vt:lpstr>Times New Roman</vt:lpstr>
      <vt:lpstr>Gulim</vt:lpstr>
      <vt:lpstr>Monotype Corsiva</vt:lpstr>
      <vt:lpstr>cdb2004138l(wWw.TheDanieX.CoM)</vt:lpstr>
      <vt:lpstr>Adobe Photoshop Image</vt:lpstr>
      <vt:lpstr>Diapositiva 1</vt:lpstr>
      <vt:lpstr>ÍNDICE</vt:lpstr>
      <vt:lpstr>CAPACITACIÓN </vt:lpstr>
      <vt:lpstr>Diapositiva 4</vt:lpstr>
      <vt:lpstr>Diapositiva 5</vt:lpstr>
      <vt:lpstr>Diapositiva 6</vt:lpstr>
      <vt:lpstr>Diapositiva 7</vt:lpstr>
      <vt:lpstr>Diapositiva 8</vt:lpstr>
    </vt:vector>
  </TitlesOfParts>
  <Company>SIG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Asist QHSE</dc:creator>
  <cp:lastModifiedBy>SIG-Oper3</cp:lastModifiedBy>
  <cp:revision>61</cp:revision>
  <dcterms:created xsi:type="dcterms:W3CDTF">2010-02-17T14:49:25Z</dcterms:created>
  <dcterms:modified xsi:type="dcterms:W3CDTF">2012-08-09T13:06:32Z</dcterms:modified>
</cp:coreProperties>
</file>