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7"/>
  </p:notesMasterIdLst>
  <p:handoutMasterIdLst>
    <p:handoutMasterId r:id="rId18"/>
  </p:handoutMasterIdLst>
  <p:sldIdLst>
    <p:sldId id="258" r:id="rId5"/>
    <p:sldId id="284" r:id="rId6"/>
    <p:sldId id="261" r:id="rId7"/>
    <p:sldId id="262" r:id="rId8"/>
    <p:sldId id="263" r:id="rId9"/>
    <p:sldId id="264" r:id="rId10"/>
    <p:sldId id="266" r:id="rId11"/>
    <p:sldId id="274" r:id="rId12"/>
    <p:sldId id="267" r:id="rId13"/>
    <p:sldId id="268" r:id="rId14"/>
    <p:sldId id="278"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47" d="100"/>
          <a:sy n="47" d="100"/>
        </p:scale>
        <p:origin x="72" y="696"/>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10/3/2021</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10/3/2021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873833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244564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4166621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2848468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4083601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273750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06CCCA68-47B9-4796-808E-BB632F0339F3}" type="datetime1">
              <a:rPr lang="en-US" noProof="0" smtClean="0"/>
              <a:t>10/3/2021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Technocolabs</a:t>
            </a:r>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48C631F-B869-437C-80C5-5EC2259D9717}" type="datetime1">
              <a:rPr lang="en-US" noProof="0" smtClean="0"/>
              <a:t>10/3/2021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CDAA98D8-D437-4BBE-B93D-BAADC3FB42BB}" type="datetime1">
              <a:rPr lang="en-US" smtClean="0"/>
              <a:t>10/3/2021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Technocolabs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77AADC6A-1516-44F6-A2AE-FA602AEC894C}" type="datetime1">
              <a:rPr lang="en-US" noProof="0" smtClean="0"/>
              <a:t>10/3/2021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3958EA6-0797-4398-8035-23CFCFAA4938}" type="datetime1">
              <a:rPr lang="en-US" noProof="0" smtClean="0"/>
              <a:t>10/3/2021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AD0EE14E-177C-4A0C-993A-F5FC84BEC683}" type="datetime1">
              <a:rPr lang="en-US" noProof="0" smtClean="0"/>
              <a:t>10/3/2021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CDC8F55E-FFB7-4932-849C-33AC86C8E358}" type="datetime1">
              <a:rPr lang="en-US" noProof="0" smtClean="0"/>
              <a:t>10/3/2021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77F240BB-2EA0-4470-9DC1-4861DF3B7BED}" type="datetime1">
              <a:rPr lang="en-US" noProof="0" smtClean="0"/>
              <a:t>10/3/2021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C14045C2-B2D5-43D1-ACF3-D4C35D5264D9}" type="datetime1">
              <a:rPr lang="en-US" noProof="0" smtClean="0"/>
              <a:t>10/3/2021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B1E2BFA-B790-4373-A1F9-4BC52875CB4D}" type="datetime1">
              <a:rPr lang="en-US" noProof="0" smtClean="0"/>
              <a:t>10/3/2021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a:t>Technocolabs</a:t>
            </a:r>
            <a:endParaRPr lang="en-US" noProof="0"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64436B09-5B0A-4D92-B130-36223F585FD8}" type="datetime1">
              <a:rPr lang="en-US" smtClean="0"/>
              <a:t>10/3/2021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Technocolabs</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C581D73E-F366-4332-88B9-4034CC1034C7}" type="datetime1">
              <a:rPr lang="en-US" noProof="0" smtClean="0"/>
              <a:t>10/3/2021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Technocolabs</a:t>
            </a:r>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06A69A30-13BC-4186-857A-4248046F4A29}" type="datetime1">
              <a:rPr lang="en-US" noProof="0" smtClean="0"/>
              <a:t>10/3/2021</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a:t>Technocolabs</a:t>
            </a:r>
            <a:endParaRPr lang="en-US" noProof="0"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054C9363-5C5F-4328-893A-39E3D90ABE28}" type="datetime1">
              <a:rPr lang="en-US" smtClean="0"/>
              <a:t>10/3/2021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Technocolabs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4518C928-B10E-4068-8525-D5713354A157}" type="datetime1">
              <a:rPr lang="en-US" noProof="0" smtClean="0"/>
              <a:t>10/3/2021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03C3E141-8F28-48BB-B4A3-1D9B16782837}" type="datetime1">
              <a:rPr lang="en-US" noProof="0" smtClean="0"/>
              <a:t>10/3/2021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0943C514-51EB-42E1-84FA-ED59FB8F9088}" type="datetime1">
              <a:rPr lang="en-US" smtClean="0"/>
              <a:t>10/3/2021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Technocolabs</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6351F176-7A5B-4FF3-BFBF-EAB675F08E75}" type="datetime1">
              <a:rPr lang="en-US" smtClean="0"/>
              <a:t>10/3/2021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Technocolabs</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247A5D77-8418-4247-AD23-D747411E6BA9}" type="datetime1">
              <a:rPr lang="en-US" smtClean="0"/>
              <a:t>10/3/2021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Technocolabs</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A31EE3E-7DBF-46F5-9996-0DC438073BFD}" type="datetime1">
              <a:rPr lang="en-US" noProof="0" smtClean="0"/>
              <a:t>10/3/2021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Technocolabs</a:t>
            </a:r>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C40F121F-620A-4EDC-B948-BE1716DB8700}" type="datetime1">
              <a:rPr lang="en-US" noProof="0" smtClean="0"/>
              <a:t>10/3/2021</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a:t>Technocolabs</a:t>
            </a:r>
            <a:endParaRPr lang="en-US" noProof="0" dirty="0"/>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a:bodyPr>
          <a:lstStyle/>
          <a:p>
            <a:r>
              <a:rPr lang="en-US" b="1" i="0" dirty="0"/>
              <a:t>Corporate </a:t>
            </a:r>
            <a:br>
              <a:rPr lang="en-US" b="1" i="0" dirty="0"/>
            </a:br>
            <a:r>
              <a:rPr lang="en-US" b="1" i="0" dirty="0"/>
              <a:t>Bankruptcy </a:t>
            </a:r>
            <a:br>
              <a:rPr lang="en-US" b="1" i="0" dirty="0"/>
            </a:br>
            <a:r>
              <a:rPr lang="en-US" b="1" i="0" dirty="0"/>
              <a:t>Prediction</a:t>
            </a:r>
            <a:endParaRPr lang="en-US" sz="11500" cap="all" dirty="0">
              <a:solidFill>
                <a:schemeClr val="tx2"/>
              </a:solidFill>
              <a:latin typeface="+mj-lt"/>
            </a:endParaRP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p:txBody>
          <a:bodyPr/>
          <a:lstStyle/>
          <a:p>
            <a:r>
              <a:rPr lang="en-US" dirty="0">
                <a:latin typeface="+mj-lt"/>
              </a:rPr>
              <a:t>Shaik </a:t>
            </a:r>
            <a:r>
              <a:rPr lang="en-US" dirty="0" err="1">
                <a:latin typeface="+mj-lt"/>
              </a:rPr>
              <a:t>sumair</a:t>
            </a:r>
            <a:r>
              <a:rPr lang="en-US" dirty="0">
                <a:latin typeface="+mj-lt"/>
              </a:rPr>
              <a:t> pasha</a:t>
            </a:r>
          </a:p>
        </p:txBody>
      </p:sp>
      <p:sp>
        <p:nvSpPr>
          <p:cNvPr id="5" name="Slide Number Placeholder 4">
            <a:extLst>
              <a:ext uri="{FF2B5EF4-FFF2-40B4-BE49-F238E27FC236}">
                <a16:creationId xmlns:a16="http://schemas.microsoft.com/office/drawing/2014/main" id="{D8EB228E-B4A5-49D3-8647-9111D1B86980}"/>
              </a:ext>
            </a:extLst>
          </p:cNvPr>
          <p:cNvSpPr>
            <a:spLocks noGrp="1"/>
          </p:cNvSpPr>
          <p:nvPr>
            <p:ph type="sldNum" sz="quarter" idx="12"/>
          </p:nvPr>
        </p:nvSpPr>
        <p:spPr/>
        <p:txBody>
          <a:bodyPr/>
          <a:lstStyle/>
          <a:p>
            <a:fld id="{3A98EE3D-8CD1-4C3F-BD1C-C98C9596463C}" type="slidenum">
              <a:rPr lang="en-US" noProof="0" smtClean="0"/>
              <a:t>1</a:t>
            </a:fld>
            <a:endParaRPr lang="en-US" noProof="0" dirty="0"/>
          </a:p>
        </p:txBody>
      </p:sp>
      <p:sp>
        <p:nvSpPr>
          <p:cNvPr id="7" name="Footer Placeholder 6">
            <a:extLst>
              <a:ext uri="{FF2B5EF4-FFF2-40B4-BE49-F238E27FC236}">
                <a16:creationId xmlns:a16="http://schemas.microsoft.com/office/drawing/2014/main" id="{AEC2AAA1-3525-43F6-BDC1-DB87F594E7B4}"/>
              </a:ext>
            </a:extLst>
          </p:cNvPr>
          <p:cNvSpPr>
            <a:spLocks noGrp="1"/>
          </p:cNvSpPr>
          <p:nvPr>
            <p:ph type="ftr" sz="quarter" idx="11"/>
          </p:nvPr>
        </p:nvSpPr>
        <p:spPr/>
        <p:txBody>
          <a:bodyPr/>
          <a:lstStyle/>
          <a:p>
            <a:r>
              <a:rPr lang="en-US" noProof="0"/>
              <a:t>Technocolabs</a:t>
            </a:r>
            <a:endParaRPr lang="en-US" noProof="0" dirty="0"/>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D271A235-34C2-433A-B42E-F0DDC2EA4D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0198" y="2311624"/>
            <a:ext cx="7334973" cy="3631976"/>
          </a:xfrm>
        </p:spPr>
      </p:pic>
      <p:sp>
        <p:nvSpPr>
          <p:cNvPr id="9" name="Slide Number Placeholder 8">
            <a:extLst>
              <a:ext uri="{FF2B5EF4-FFF2-40B4-BE49-F238E27FC236}">
                <a16:creationId xmlns:a16="http://schemas.microsoft.com/office/drawing/2014/main" id="{29EDDEE6-0E5E-4735-824E-98278C8BBC5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0" name="Footer Placeholder 9">
            <a:extLst>
              <a:ext uri="{FF2B5EF4-FFF2-40B4-BE49-F238E27FC236}">
                <a16:creationId xmlns:a16="http://schemas.microsoft.com/office/drawing/2014/main" id="{44E0996E-161D-43FE-8BFD-CAD0E8D4C2E1}"/>
              </a:ext>
            </a:extLst>
          </p:cNvPr>
          <p:cNvSpPr>
            <a:spLocks noGrp="1"/>
          </p:cNvSpPr>
          <p:nvPr>
            <p:ph type="ftr" sz="quarter" idx="11"/>
          </p:nvPr>
        </p:nvSpPr>
        <p:spPr/>
        <p:txBody>
          <a:bodyPr/>
          <a:lstStyle/>
          <a:p>
            <a:r>
              <a:rPr lang="en-US"/>
              <a:t>Technocolabs</a:t>
            </a:r>
            <a:endParaRPr lang="en-US" dirty="0"/>
          </a:p>
        </p:txBody>
      </p:sp>
    </p:spTree>
    <p:extLst>
      <p:ext uri="{BB962C8B-B14F-4D97-AF65-F5344CB8AC3E}">
        <p14:creationId xmlns:p14="http://schemas.microsoft.com/office/powerpoint/2010/main" val="128420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69451528-0368-45CE-A13E-EDB97BE9583E}"/>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latin typeface="+mj-lt"/>
              </a:rPr>
              <a:t>CONCLUSION</a:t>
            </a:r>
          </a:p>
        </p:txBody>
      </p:sp>
      <p:pic>
        <p:nvPicPr>
          <p:cNvPr id="10" name="Picture Placeholder 9" descr="A group of people posing for the camera&#10;">
            <a:extLst>
              <a:ext uri="{FF2B5EF4-FFF2-40B4-BE49-F238E27FC236}">
                <a16:creationId xmlns:a16="http://schemas.microsoft.com/office/drawing/2014/main" id="{802F584E-7FE7-4EA7-A8B5-FD96F72F29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15729"/>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9B328BF-1AD6-4365-B1FE-A5A396732871}"/>
              </a:ext>
            </a:extLst>
          </p:cNvPr>
          <p:cNvSpPr>
            <a:spLocks noGrp="1"/>
          </p:cNvSpPr>
          <p:nvPr>
            <p:ph idx="1"/>
          </p:nvPr>
        </p:nvSpPr>
        <p:spPr>
          <a:xfrm>
            <a:off x="5172074" y="2108201"/>
            <a:ext cx="5983606" cy="3760891"/>
          </a:xfrm>
        </p:spPr>
        <p:txBody>
          <a:bodyPr vert="horz" lIns="0" tIns="45720" rIns="0" bIns="45720" rtlCol="0">
            <a:normAutofit/>
          </a:bodyPr>
          <a:lstStyle/>
          <a:p>
            <a:pPr marL="0" indent="0">
              <a:buNone/>
            </a:pPr>
            <a:r>
              <a:rPr lang="en-US" sz="2400" cap="all" dirty="0"/>
              <a:t>The SVM, Logistic regression and Neural network performs very well in terms of accuracy on train data as well as on test data. Surprisingly, we observed that ensemble models performed well on train data but their accuracy on test data is very low.</a:t>
            </a:r>
          </a:p>
          <a:p>
            <a:pPr marL="0" indent="0">
              <a:buNone/>
            </a:pPr>
            <a:endParaRPr lang="en-US" dirty="0">
              <a:latin typeface="+mj-lt"/>
            </a:endParaRPr>
          </a:p>
        </p:txBody>
      </p:sp>
      <p:sp>
        <p:nvSpPr>
          <p:cNvPr id="3" name="Slide Number Placeholder 2">
            <a:extLst>
              <a:ext uri="{FF2B5EF4-FFF2-40B4-BE49-F238E27FC236}">
                <a16:creationId xmlns:a16="http://schemas.microsoft.com/office/drawing/2014/main" id="{18983542-2CBD-46D6-A92B-2AE3E498CC91}"/>
              </a:ext>
            </a:extLst>
          </p:cNvPr>
          <p:cNvSpPr>
            <a:spLocks noGrp="1"/>
          </p:cNvSpPr>
          <p:nvPr>
            <p:ph type="sldNum" sz="quarter" idx="12"/>
          </p:nvPr>
        </p:nvSpPr>
        <p:spPr/>
        <p:txBody>
          <a:bodyPr/>
          <a:lstStyle/>
          <a:p>
            <a:fld id="{3A98EE3D-8CD1-4C3F-BD1C-C98C9596463C}" type="slidenum">
              <a:rPr lang="en-US" noProof="0" smtClean="0"/>
              <a:pPr/>
              <a:t>11</a:t>
            </a:fld>
            <a:endParaRPr lang="en-US" noProof="0" dirty="0"/>
          </a:p>
        </p:txBody>
      </p:sp>
      <p:sp>
        <p:nvSpPr>
          <p:cNvPr id="4" name="Footer Placeholder 3">
            <a:extLst>
              <a:ext uri="{FF2B5EF4-FFF2-40B4-BE49-F238E27FC236}">
                <a16:creationId xmlns:a16="http://schemas.microsoft.com/office/drawing/2014/main" id="{BD0A4F99-832E-4C71-8CEC-97FD3B84EB05}"/>
              </a:ext>
            </a:extLst>
          </p:cNvPr>
          <p:cNvSpPr>
            <a:spLocks noGrp="1"/>
          </p:cNvSpPr>
          <p:nvPr>
            <p:ph type="ftr" sz="quarter" idx="11"/>
          </p:nvPr>
        </p:nvSpPr>
        <p:spPr/>
        <p:txBody>
          <a:bodyPr/>
          <a:lstStyle/>
          <a:p>
            <a:r>
              <a:rPr lang="en-US" noProof="0"/>
              <a:t>Technocolabs</a:t>
            </a:r>
            <a:endParaRPr lang="en-US" noProof="0" dirty="0"/>
          </a:p>
        </p:txBody>
      </p:sp>
    </p:spTree>
    <p:extLst>
      <p:ext uri="{BB962C8B-B14F-4D97-AF65-F5344CB8AC3E}">
        <p14:creationId xmlns:p14="http://schemas.microsoft.com/office/powerpoint/2010/main" val="110850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a:p>
            <a:pPr marL="0" indent="0">
              <a:buNone/>
            </a:pPr>
            <a:r>
              <a:rPr lang="en-US" sz="2400" cap="all" spc="200" dirty="0">
                <a:solidFill>
                  <a:srgbClr val="FFFFFF"/>
                </a:solidFill>
              </a:rPr>
              <a:t>SHAIKSUMAIRPASHA3030@GMAIL.COM</a:t>
            </a:r>
          </a:p>
        </p:txBody>
      </p:sp>
      <p:sp>
        <p:nvSpPr>
          <p:cNvPr id="3" name="Slide Number Placeholder 2">
            <a:extLst>
              <a:ext uri="{FF2B5EF4-FFF2-40B4-BE49-F238E27FC236}">
                <a16:creationId xmlns:a16="http://schemas.microsoft.com/office/drawing/2014/main" id="{7B4B8F3E-AB40-4742-ADC7-178CA13A5E05}"/>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Footer Placeholder 3">
            <a:extLst>
              <a:ext uri="{FF2B5EF4-FFF2-40B4-BE49-F238E27FC236}">
                <a16:creationId xmlns:a16="http://schemas.microsoft.com/office/drawing/2014/main" id="{84149B8F-E15D-4F2B-8C77-AC9E6076F60D}"/>
              </a:ext>
            </a:extLst>
          </p:cNvPr>
          <p:cNvSpPr>
            <a:spLocks noGrp="1"/>
          </p:cNvSpPr>
          <p:nvPr>
            <p:ph type="ftr" sz="quarter" idx="11"/>
          </p:nvPr>
        </p:nvSpPr>
        <p:spPr/>
        <p:txBody>
          <a:bodyPr/>
          <a:lstStyle/>
          <a:p>
            <a:r>
              <a:rPr lang="en-US"/>
              <a:t>Technocolabs</a:t>
            </a:r>
            <a:endParaRPr lang="en-US" dirty="0"/>
          </a:p>
        </p:txBody>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Agenda</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4642517"/>
          </a:xfrm>
        </p:spPr>
        <p:txBody>
          <a:bodyPr numCol="2">
            <a:normAutofit/>
          </a:bodyPr>
          <a:lstStyle/>
          <a:p>
            <a:pPr marL="0" indent="0">
              <a:spcBef>
                <a:spcPts val="0"/>
              </a:spcBef>
              <a:spcAft>
                <a:spcPts val="0"/>
              </a:spcAft>
              <a:buNone/>
            </a:pPr>
            <a:r>
              <a:rPr lang="en-US" b="1" dirty="0"/>
              <a:t>About the Project</a:t>
            </a:r>
          </a:p>
          <a:p>
            <a:pPr marL="0" indent="0">
              <a:spcBef>
                <a:spcPts val="0"/>
              </a:spcBef>
              <a:spcAft>
                <a:spcPts val="0"/>
              </a:spcAft>
              <a:buNone/>
            </a:pPr>
            <a:r>
              <a:rPr lang="en-US" dirty="0"/>
              <a:t>Corporate bankruptcy prediction with ensemble models</a:t>
            </a:r>
          </a:p>
          <a:p>
            <a:pPr marL="0" indent="0">
              <a:spcBef>
                <a:spcPts val="0"/>
              </a:spcBef>
              <a:spcAft>
                <a:spcPts val="0"/>
              </a:spcAft>
              <a:buNone/>
            </a:pPr>
            <a:endParaRPr lang="en-US" b="1" dirty="0"/>
          </a:p>
          <a:p>
            <a:pPr marL="0" indent="0">
              <a:spcBef>
                <a:spcPts val="0"/>
              </a:spcBef>
              <a:spcAft>
                <a:spcPts val="0"/>
              </a:spcAft>
              <a:buNone/>
            </a:pPr>
            <a:endParaRPr lang="en-US" b="1" dirty="0"/>
          </a:p>
          <a:p>
            <a:pPr marL="0" indent="0">
              <a:spcBef>
                <a:spcPts val="0"/>
              </a:spcBef>
              <a:spcAft>
                <a:spcPts val="0"/>
              </a:spcAft>
              <a:buNone/>
            </a:pPr>
            <a:r>
              <a:rPr lang="en-US" b="1" dirty="0"/>
              <a:t>Features</a:t>
            </a:r>
          </a:p>
          <a:p>
            <a:pPr marL="0" lvl="0" indent="0">
              <a:spcBef>
                <a:spcPts val="0"/>
              </a:spcBef>
              <a:spcAft>
                <a:spcPts val="0"/>
              </a:spcAft>
              <a:buNone/>
            </a:pPr>
            <a:r>
              <a:rPr lang="en-US" sz="1600" dirty="0">
                <a:latin typeface="+mj-lt"/>
              </a:rPr>
              <a:t>Performance</a:t>
            </a:r>
          </a:p>
          <a:p>
            <a:pPr marL="0" lvl="0" indent="0">
              <a:spcBef>
                <a:spcPts val="0"/>
              </a:spcBef>
              <a:spcAft>
                <a:spcPts val="0"/>
              </a:spcAft>
              <a:buNone/>
            </a:pPr>
            <a:r>
              <a:rPr lang="en-US" sz="1600" dirty="0">
                <a:latin typeface="+mj-lt"/>
              </a:rPr>
              <a:t>Survey Results</a:t>
            </a:r>
          </a:p>
          <a:p>
            <a:pPr marL="0" lvl="0" indent="0">
              <a:spcBef>
                <a:spcPts val="0"/>
              </a:spcBef>
              <a:spcAft>
                <a:spcPts val="0"/>
              </a:spcAft>
              <a:buNone/>
            </a:pPr>
            <a:endParaRPr lang="en-US" dirty="0"/>
          </a:p>
          <a:p>
            <a:pPr marL="0" lvl="0" indent="0">
              <a:spcBef>
                <a:spcPts val="0"/>
              </a:spcBef>
              <a:spcAft>
                <a:spcPts val="0"/>
              </a:spcAft>
              <a:buNone/>
            </a:pPr>
            <a:endParaRPr lang="en-US" dirty="0"/>
          </a:p>
          <a:p>
            <a:pPr marL="0" indent="0">
              <a:spcBef>
                <a:spcPts val="0"/>
              </a:spcBef>
              <a:spcAft>
                <a:spcPts val="0"/>
              </a:spcAft>
              <a:buNone/>
            </a:pPr>
            <a:r>
              <a:rPr lang="en-US" b="1" dirty="0"/>
              <a:t>Results</a:t>
            </a:r>
          </a:p>
          <a:p>
            <a:pPr marL="0" indent="0">
              <a:spcBef>
                <a:spcPts val="0"/>
              </a:spcBef>
              <a:spcAft>
                <a:spcPts val="0"/>
              </a:spcAft>
              <a:buNone/>
            </a:pPr>
            <a:r>
              <a:rPr lang="en-US" sz="1600" dirty="0">
                <a:latin typeface="+mj-lt"/>
              </a:rPr>
              <a:t>Performance of the ensemble models on the training data and test data.</a:t>
            </a:r>
            <a:endParaRPr lang="en-US" dirty="0"/>
          </a:p>
          <a:p>
            <a:pPr marL="533400" indent="0">
              <a:spcBef>
                <a:spcPts val="0"/>
              </a:spcBef>
              <a:spcAft>
                <a:spcPts val="0"/>
              </a:spcAft>
              <a:buNone/>
            </a:pPr>
            <a:r>
              <a:rPr lang="en-US" b="1" dirty="0"/>
              <a:t>Closing</a:t>
            </a:r>
          </a:p>
          <a:p>
            <a:pPr marL="533400" indent="0">
              <a:spcBef>
                <a:spcPts val="0"/>
              </a:spcBef>
              <a:spcAft>
                <a:spcPts val="0"/>
              </a:spcAft>
              <a:buNone/>
            </a:pPr>
            <a:r>
              <a:rPr lang="en-US" sz="1600" dirty="0">
                <a:latin typeface="+mj-lt"/>
              </a:rPr>
              <a:t>Conclusion</a:t>
            </a:r>
          </a:p>
        </p:txBody>
      </p:sp>
      <p:sp>
        <p:nvSpPr>
          <p:cNvPr id="27" name="Rectangle 26" descr="Handshake">
            <a:extLst>
              <a:ext uri="{FF2B5EF4-FFF2-40B4-BE49-F238E27FC236}">
                <a16:creationId xmlns:a16="http://schemas.microsoft.com/office/drawing/2014/main" id="{BEF34E1C-44B9-4EFC-8126-D51A3EA9BF40}"/>
              </a:ext>
            </a:extLst>
          </p:cNvPr>
          <p:cNvSpPr/>
          <p:nvPr/>
        </p:nvSpPr>
        <p:spPr>
          <a:xfrm>
            <a:off x="5493983" y="783112"/>
            <a:ext cx="499424" cy="49942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8" name="Rectangle 27" descr="Bar chart">
            <a:extLst>
              <a:ext uri="{FF2B5EF4-FFF2-40B4-BE49-F238E27FC236}">
                <a16:creationId xmlns:a16="http://schemas.microsoft.com/office/drawing/2014/main" id="{7810A56D-FB7B-429D-835B-7A0CD7BCB96A}"/>
              </a:ext>
            </a:extLst>
          </p:cNvPr>
          <p:cNvSpPr/>
          <p:nvPr/>
        </p:nvSpPr>
        <p:spPr>
          <a:xfrm>
            <a:off x="5493983" y="2682400"/>
            <a:ext cx="499424" cy="49942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332956"/>
              <a:satOff val="-147"/>
              <a:lumOff val="392"/>
              <a:alphaOff val="0"/>
            </a:schemeClr>
          </a:effectRef>
          <a:fontRef idx="minor">
            <a:schemeClr val="lt1"/>
          </a:fontRef>
        </p:style>
        <p:txBody>
          <a:bodyPr/>
          <a:lstStyle/>
          <a:p>
            <a:endParaRPr lang="en-US" dirty="0"/>
          </a:p>
        </p:txBody>
      </p:sp>
      <p:sp>
        <p:nvSpPr>
          <p:cNvPr id="29" name="Rectangle 28" descr="Checkmark">
            <a:extLst>
              <a:ext uri="{FF2B5EF4-FFF2-40B4-BE49-F238E27FC236}">
                <a16:creationId xmlns:a16="http://schemas.microsoft.com/office/drawing/2014/main" id="{9C6EFB52-3349-4B07-BB85-12C3EA673CEA}"/>
              </a:ext>
            </a:extLst>
          </p:cNvPr>
          <p:cNvSpPr/>
          <p:nvPr/>
        </p:nvSpPr>
        <p:spPr>
          <a:xfrm>
            <a:off x="5654865" y="4225230"/>
            <a:ext cx="373900" cy="394492"/>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txBody>
          <a:bodyPr/>
          <a:lstStyle/>
          <a:p>
            <a:endParaRPr lang="en-US" dirty="0"/>
          </a:p>
        </p:txBody>
      </p:sp>
      <p:sp>
        <p:nvSpPr>
          <p:cNvPr id="31" name="Rectangle 30" descr="Help">
            <a:extLst>
              <a:ext uri="{FF2B5EF4-FFF2-40B4-BE49-F238E27FC236}">
                <a16:creationId xmlns:a16="http://schemas.microsoft.com/office/drawing/2014/main" id="{B15A1DA1-0781-4F05-ADA9-ADBE27A12E44}"/>
              </a:ext>
            </a:extLst>
          </p:cNvPr>
          <p:cNvSpPr/>
          <p:nvPr/>
        </p:nvSpPr>
        <p:spPr>
          <a:xfrm>
            <a:off x="8664313" y="723900"/>
            <a:ext cx="499424" cy="49942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3" name="Slide Number Placeholder 2">
            <a:extLst>
              <a:ext uri="{FF2B5EF4-FFF2-40B4-BE49-F238E27FC236}">
                <a16:creationId xmlns:a16="http://schemas.microsoft.com/office/drawing/2014/main" id="{1B99A414-7FA1-4DAC-8A09-DF731F2B56F2}"/>
              </a:ext>
            </a:extLst>
          </p:cNvPr>
          <p:cNvSpPr>
            <a:spLocks noGrp="1"/>
          </p:cNvSpPr>
          <p:nvPr>
            <p:ph type="sldNum" sz="quarter" idx="12"/>
          </p:nvPr>
        </p:nvSpPr>
        <p:spPr/>
        <p:txBody>
          <a:bodyPr/>
          <a:lstStyle/>
          <a:p>
            <a:fld id="{3A98EE3D-8CD1-4C3F-BD1C-C98C9596463C}" type="slidenum">
              <a:rPr lang="en-US" noProof="0" smtClean="0"/>
              <a:pPr/>
              <a:t>2</a:t>
            </a:fld>
            <a:endParaRPr lang="en-US" noProof="0" dirty="0"/>
          </a:p>
        </p:txBody>
      </p:sp>
      <p:sp>
        <p:nvSpPr>
          <p:cNvPr id="4" name="Footer Placeholder 3">
            <a:extLst>
              <a:ext uri="{FF2B5EF4-FFF2-40B4-BE49-F238E27FC236}">
                <a16:creationId xmlns:a16="http://schemas.microsoft.com/office/drawing/2014/main" id="{F58C8358-6009-4BCE-97F3-A1EDA604F645}"/>
              </a:ext>
            </a:extLst>
          </p:cNvPr>
          <p:cNvSpPr>
            <a:spLocks noGrp="1"/>
          </p:cNvSpPr>
          <p:nvPr>
            <p:ph type="ftr" sz="quarter" idx="11"/>
          </p:nvPr>
        </p:nvSpPr>
        <p:spPr/>
        <p:txBody>
          <a:bodyPr/>
          <a:lstStyle/>
          <a:p>
            <a:r>
              <a:rPr lang="en-US" noProof="0"/>
              <a:t>Technocolabs</a:t>
            </a:r>
            <a:endParaRPr lang="en-US" noProof="0" dirty="0"/>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normAutofit fontScale="90000"/>
          </a:bodyPr>
          <a:lstStyle/>
          <a:p>
            <a:r>
              <a:rPr lang="en-US" dirty="0"/>
              <a:t>About</a:t>
            </a:r>
            <a:br>
              <a:rPr lang="en-US" dirty="0"/>
            </a:br>
            <a:r>
              <a:rPr lang="en-US" dirty="0"/>
              <a:t>Corporate Bankruptcy</a:t>
            </a:r>
            <a:br>
              <a:rPr lang="en-US" dirty="0"/>
            </a:br>
            <a:r>
              <a:rPr lang="en-US" dirty="0"/>
              <a:t>Prediction</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p:txBody>
          <a:bodyPr/>
          <a:lstStyle/>
          <a:p>
            <a:r>
              <a:rPr lang="en-US" dirty="0"/>
              <a:t>Introduction to Bankruptcy</a:t>
            </a:r>
          </a:p>
          <a:p>
            <a:r>
              <a:rPr lang="en-US" dirty="0"/>
              <a:t>Dataset Information</a:t>
            </a:r>
          </a:p>
          <a:p>
            <a:r>
              <a:rPr lang="en-US" dirty="0"/>
              <a:t>About Features</a:t>
            </a:r>
          </a:p>
          <a:p>
            <a:r>
              <a:rPr lang="en-US" dirty="0"/>
              <a:t>Development of the Model</a:t>
            </a:r>
          </a:p>
          <a:p>
            <a:r>
              <a:rPr lang="en-US" dirty="0"/>
              <a:t>Results and Conclusion</a:t>
            </a: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781967"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
        <p:nvSpPr>
          <p:cNvPr id="9" name="Slide Number Placeholder 8">
            <a:extLst>
              <a:ext uri="{FF2B5EF4-FFF2-40B4-BE49-F238E27FC236}">
                <a16:creationId xmlns:a16="http://schemas.microsoft.com/office/drawing/2014/main" id="{0E4EEBAA-8DF8-41F2-9DA2-772B5410B9FB}"/>
              </a:ext>
            </a:extLst>
          </p:cNvPr>
          <p:cNvSpPr>
            <a:spLocks noGrp="1"/>
          </p:cNvSpPr>
          <p:nvPr>
            <p:ph type="sldNum" sz="quarter" idx="12"/>
          </p:nvPr>
        </p:nvSpPr>
        <p:spPr/>
        <p:txBody>
          <a:bodyPr/>
          <a:lstStyle/>
          <a:p>
            <a:fld id="{3A98EE3D-8CD1-4C3F-BD1C-C98C9596463C}" type="slidenum">
              <a:rPr lang="en-US" noProof="0" smtClean="0"/>
              <a:pPr/>
              <a:t>3</a:t>
            </a:fld>
            <a:endParaRPr lang="en-US" noProof="0" dirty="0"/>
          </a:p>
        </p:txBody>
      </p:sp>
      <p:sp>
        <p:nvSpPr>
          <p:cNvPr id="14" name="Footer Placeholder 13">
            <a:extLst>
              <a:ext uri="{FF2B5EF4-FFF2-40B4-BE49-F238E27FC236}">
                <a16:creationId xmlns:a16="http://schemas.microsoft.com/office/drawing/2014/main" id="{5CDD245C-F0C5-4ADD-BA47-A7765BE68FBD}"/>
              </a:ext>
            </a:extLst>
          </p:cNvPr>
          <p:cNvSpPr>
            <a:spLocks noGrp="1"/>
          </p:cNvSpPr>
          <p:nvPr>
            <p:ph type="ftr" sz="quarter" idx="11"/>
          </p:nvPr>
        </p:nvSpPr>
        <p:spPr/>
        <p:txBody>
          <a:bodyPr/>
          <a:lstStyle/>
          <a:p>
            <a:r>
              <a:rPr lang="en-US" noProof="0"/>
              <a:t>Technocolabs</a:t>
            </a:r>
            <a:endParaRPr lang="en-US" noProof="0" dirty="0"/>
          </a:p>
        </p:txBody>
      </p:sp>
      <p:pic>
        <p:nvPicPr>
          <p:cNvPr id="16" name="Picture 15">
            <a:extLst>
              <a:ext uri="{FF2B5EF4-FFF2-40B4-BE49-F238E27FC236}">
                <a16:creationId xmlns:a16="http://schemas.microsoft.com/office/drawing/2014/main" id="{B2A164F1-B82E-4235-BA0E-829EF7161A1A}"/>
              </a:ext>
            </a:extLst>
          </p:cNvPr>
          <p:cNvPicPr>
            <a:picLocks noChangeAspect="1"/>
          </p:cNvPicPr>
          <p:nvPr/>
        </p:nvPicPr>
        <p:blipFill>
          <a:blip r:embed="rId3"/>
          <a:stretch>
            <a:fillRect/>
          </a:stretch>
        </p:blipFill>
        <p:spPr>
          <a:xfrm>
            <a:off x="0" y="0"/>
            <a:ext cx="4654296" cy="5936150"/>
          </a:xfrm>
          <a:prstGeom prst="rect">
            <a:avLst/>
          </a:prstGeom>
        </p:spPr>
      </p:pic>
    </p:spTree>
    <p:extLst>
      <p:ext uri="{BB962C8B-B14F-4D97-AF65-F5344CB8AC3E}">
        <p14:creationId xmlns:p14="http://schemas.microsoft.com/office/powerpoint/2010/main" val="105670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Introduction</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172074" y="2108201"/>
            <a:ext cx="5983606" cy="3760891"/>
          </a:xfrm>
        </p:spPr>
        <p:txBody>
          <a:bodyPr vert="horz" lIns="0" tIns="45720" rIns="0" bIns="45720" rtlCol="0">
            <a:normAutofit fontScale="92500"/>
          </a:bodyPr>
          <a:lstStyle/>
          <a:p>
            <a:r>
              <a:rPr lang="en-US" dirty="0"/>
              <a:t>Bankruptcy is the inability of a person or a business to pay their debts.</a:t>
            </a:r>
          </a:p>
          <a:p>
            <a:r>
              <a:rPr lang="en-US" dirty="0"/>
              <a:t>It involves the sale of property and some other arrangement to pay as much as possible of the money a person or business entity owe.</a:t>
            </a:r>
          </a:p>
          <a:p>
            <a:r>
              <a:rPr lang="en-US" dirty="0"/>
              <a:t>When a company declares bankruptcy, it’s a sign that it is no longer able to pay the debts as originally agreed and it can seriously damage the company’s credit history for more than 10 years.</a:t>
            </a:r>
          </a:p>
          <a:p>
            <a:endParaRPr lang="en-US" dirty="0"/>
          </a:p>
        </p:txBody>
      </p:sp>
      <p:sp>
        <p:nvSpPr>
          <p:cNvPr id="3" name="Slide Number Placeholder 2">
            <a:extLst>
              <a:ext uri="{FF2B5EF4-FFF2-40B4-BE49-F238E27FC236}">
                <a16:creationId xmlns:a16="http://schemas.microsoft.com/office/drawing/2014/main" id="{87D4B0C2-3C3C-4C8E-BD70-9B9CBA1BA9FA}"/>
              </a:ext>
            </a:extLst>
          </p:cNvPr>
          <p:cNvSpPr>
            <a:spLocks noGrp="1"/>
          </p:cNvSpPr>
          <p:nvPr>
            <p:ph type="sldNum" sz="quarter" idx="12"/>
          </p:nvPr>
        </p:nvSpPr>
        <p:spPr/>
        <p:txBody>
          <a:bodyPr/>
          <a:lstStyle/>
          <a:p>
            <a:fld id="{3A98EE3D-8CD1-4C3F-BD1C-C98C9596463C}" type="slidenum">
              <a:rPr lang="en-US" noProof="0" smtClean="0"/>
              <a:pPr/>
              <a:t>4</a:t>
            </a:fld>
            <a:endParaRPr lang="en-US" noProof="0" dirty="0"/>
          </a:p>
        </p:txBody>
      </p:sp>
      <p:sp>
        <p:nvSpPr>
          <p:cNvPr id="4" name="Footer Placeholder 3">
            <a:extLst>
              <a:ext uri="{FF2B5EF4-FFF2-40B4-BE49-F238E27FC236}">
                <a16:creationId xmlns:a16="http://schemas.microsoft.com/office/drawing/2014/main" id="{9C5F3BC2-2299-49D8-AC23-EFC23C61E12A}"/>
              </a:ext>
            </a:extLst>
          </p:cNvPr>
          <p:cNvSpPr>
            <a:spLocks noGrp="1"/>
          </p:cNvSpPr>
          <p:nvPr>
            <p:ph type="ftr" sz="quarter" idx="11"/>
          </p:nvPr>
        </p:nvSpPr>
        <p:spPr/>
        <p:txBody>
          <a:bodyPr/>
          <a:lstStyle/>
          <a:p>
            <a:r>
              <a:rPr lang="en-US" noProof="0"/>
              <a:t>Technocolabs</a:t>
            </a:r>
            <a:endParaRPr lang="en-US" noProof="0" dirty="0"/>
          </a:p>
        </p:txBody>
      </p:sp>
    </p:spTree>
    <p:extLst>
      <p:ext uri="{BB962C8B-B14F-4D97-AF65-F5344CB8AC3E}">
        <p14:creationId xmlns:p14="http://schemas.microsoft.com/office/powerpoint/2010/main" val="180767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800" dirty="0">
                <a:solidFill>
                  <a:schemeClr val="tx1"/>
                </a:solidFill>
              </a:rPr>
              <a:t>Mission</a:t>
            </a:r>
          </a:p>
        </p:txBody>
      </p:sp>
      <p:cxnSp>
        <p:nvCxnSpPr>
          <p:cNvPr id="31" name="Straight Connector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92371" y="2790855"/>
            <a:ext cx="3084844" cy="3311766"/>
          </a:xfrm>
        </p:spPr>
        <p:txBody>
          <a:bodyPr vert="horz" lIns="0" tIns="45720" rIns="0" bIns="45720" rtlCol="0">
            <a:normAutofit/>
          </a:bodyPr>
          <a:lstStyle/>
          <a:p>
            <a:r>
              <a:rPr lang="en-US" dirty="0">
                <a:latin typeface="+mj-lt"/>
              </a:rPr>
              <a:t>To evaluate the performance and accuracy we rely on raw datasets.</a:t>
            </a:r>
          </a:p>
          <a:p>
            <a:r>
              <a:rPr lang="en-US" dirty="0">
                <a:latin typeface="+mj-lt"/>
              </a:rPr>
              <a:t>64 features indication are considered to predict the bankruptcy.</a:t>
            </a:r>
          </a:p>
        </p:txBody>
      </p:sp>
      <p:pic>
        <p:nvPicPr>
          <p:cNvPr id="9" name="Picture Placeholder 8" descr="A picture containing object that represents mission, goal&#10;">
            <a:extLst>
              <a:ext uri="{FF2B5EF4-FFF2-40B4-BE49-F238E27FC236}">
                <a16:creationId xmlns:a16="http://schemas.microsoft.com/office/drawing/2014/main" id="{8CFBDF6E-78AD-4FBA-9B07-1F98608A8B2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30701" r="2" b="2295"/>
          <a:stretch/>
        </p:blipFill>
        <p:spPr>
          <a:xfrm>
            <a:off x="4080728" y="10"/>
            <a:ext cx="8111272" cy="6857990"/>
          </a:xfrm>
          <a:prstGeom prst="rect">
            <a:avLst/>
          </a:prstGeom>
        </p:spPr>
      </p:pic>
      <p:sp>
        <p:nvSpPr>
          <p:cNvPr id="3" name="Slide Number Placeholder 2">
            <a:extLst>
              <a:ext uri="{FF2B5EF4-FFF2-40B4-BE49-F238E27FC236}">
                <a16:creationId xmlns:a16="http://schemas.microsoft.com/office/drawing/2014/main" id="{CA4768CE-B1BA-4B6E-9C60-09CB25736727}"/>
              </a:ext>
            </a:extLst>
          </p:cNvPr>
          <p:cNvSpPr>
            <a:spLocks noGrp="1"/>
          </p:cNvSpPr>
          <p:nvPr>
            <p:ph type="sldNum" sz="quarter" idx="12"/>
          </p:nvPr>
        </p:nvSpPr>
        <p:spPr/>
        <p:txBody>
          <a:bodyPr/>
          <a:lstStyle/>
          <a:p>
            <a:fld id="{3A98EE3D-8CD1-4C3F-BD1C-C98C9596463C}" type="slidenum">
              <a:rPr lang="en-US" noProof="0" smtClean="0"/>
              <a:pPr/>
              <a:t>5</a:t>
            </a:fld>
            <a:endParaRPr lang="en-US" noProof="0" dirty="0"/>
          </a:p>
        </p:txBody>
      </p:sp>
      <p:sp>
        <p:nvSpPr>
          <p:cNvPr id="4" name="Footer Placeholder 3">
            <a:extLst>
              <a:ext uri="{FF2B5EF4-FFF2-40B4-BE49-F238E27FC236}">
                <a16:creationId xmlns:a16="http://schemas.microsoft.com/office/drawing/2014/main" id="{4520F818-4CC6-4991-8E28-47695671BC03}"/>
              </a:ext>
            </a:extLst>
          </p:cNvPr>
          <p:cNvSpPr>
            <a:spLocks noGrp="1"/>
          </p:cNvSpPr>
          <p:nvPr>
            <p:ph type="ftr" sz="quarter" idx="11"/>
          </p:nvPr>
        </p:nvSpPr>
        <p:spPr/>
        <p:txBody>
          <a:bodyPr/>
          <a:lstStyle/>
          <a:p>
            <a:r>
              <a:rPr lang="en-US" noProof="0"/>
              <a:t>Technocolabs</a:t>
            </a:r>
            <a:endParaRPr lang="en-US" noProof="0" dirty="0"/>
          </a:p>
        </p:txBody>
      </p:sp>
    </p:spTree>
    <p:extLst>
      <p:ext uri="{BB962C8B-B14F-4D97-AF65-F5344CB8AC3E}">
        <p14:creationId xmlns:p14="http://schemas.microsoft.com/office/powerpoint/2010/main" val="89322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DATASET INFORMATION</a:t>
            </a:r>
          </a:p>
        </p:txBody>
      </p:sp>
      <p:pic>
        <p:nvPicPr>
          <p:cNvPr id="11" name="Picture Placeholder 10" descr="A picture containing sky, water, outdoor, person. It also reflects philosophy, peace&#10;&#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20" y="10"/>
            <a:ext cx="4580077" cy="6857990"/>
          </a:xfrm>
          <a:prstGeom prst="rect">
            <a:avLst/>
          </a:prstGeom>
        </p:spPr>
      </p:pic>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CCBAAA8-DE36-46A7-8728-72C3486FDBF0}"/>
              </a:ext>
            </a:extLst>
          </p:cNvPr>
          <p:cNvSpPr>
            <a:spLocks noGrp="1"/>
          </p:cNvSpPr>
          <p:nvPr>
            <p:ph idx="1"/>
          </p:nvPr>
        </p:nvSpPr>
        <p:spPr>
          <a:xfrm>
            <a:off x="5172074" y="2108201"/>
            <a:ext cx="5983606" cy="3760891"/>
          </a:xfrm>
        </p:spPr>
        <p:txBody>
          <a:bodyPr vert="horz" lIns="0" tIns="45720" rIns="0" bIns="45720" rtlCol="0">
            <a:normAutofit/>
          </a:bodyPr>
          <a:lstStyle/>
          <a:p>
            <a:pPr marL="87313" indent="0">
              <a:buFont typeface="Calibri" panose="020F0502020204030204" pitchFamily="34" charset="0"/>
              <a:buNone/>
            </a:pPr>
            <a:r>
              <a:rPr lang="en-US" sz="2400" i="0" dirty="0">
                <a:latin typeface="+mn-lt"/>
                <a:ea typeface="+mn-ea"/>
                <a:cs typeface="+mn-cs"/>
              </a:rPr>
              <a:t>In the dataset there are 64 features indicating the financial health of the corporate entities and one feature to indicate whether an entity in a period of 3 years was bankrupted or not. The dataset contains observations year wise and there are 43405 observations spread over a period of 5 years. It is a supervised classification problem.</a:t>
            </a:r>
            <a:endParaRPr lang="en-US" dirty="0">
              <a:latin typeface="+mj-lt"/>
            </a:endParaRPr>
          </a:p>
        </p:txBody>
      </p:sp>
      <p:sp>
        <p:nvSpPr>
          <p:cNvPr id="3" name="Slide Number Placeholder 2">
            <a:extLst>
              <a:ext uri="{FF2B5EF4-FFF2-40B4-BE49-F238E27FC236}">
                <a16:creationId xmlns:a16="http://schemas.microsoft.com/office/drawing/2014/main" id="{5BCA2101-6DCE-411A-8C9D-A003703DB7FA}"/>
              </a:ext>
            </a:extLst>
          </p:cNvPr>
          <p:cNvSpPr>
            <a:spLocks noGrp="1"/>
          </p:cNvSpPr>
          <p:nvPr>
            <p:ph type="sldNum" sz="quarter" idx="12"/>
          </p:nvPr>
        </p:nvSpPr>
        <p:spPr/>
        <p:txBody>
          <a:bodyPr/>
          <a:lstStyle/>
          <a:p>
            <a:fld id="{3A98EE3D-8CD1-4C3F-BD1C-C98C9596463C}" type="slidenum">
              <a:rPr lang="en-US" noProof="0" smtClean="0"/>
              <a:pPr/>
              <a:t>6</a:t>
            </a:fld>
            <a:endParaRPr lang="en-US" noProof="0" dirty="0"/>
          </a:p>
        </p:txBody>
      </p:sp>
      <p:sp>
        <p:nvSpPr>
          <p:cNvPr id="4" name="Footer Placeholder 3">
            <a:extLst>
              <a:ext uri="{FF2B5EF4-FFF2-40B4-BE49-F238E27FC236}">
                <a16:creationId xmlns:a16="http://schemas.microsoft.com/office/drawing/2014/main" id="{16C382BA-173C-4CCD-B3FD-4CDA883DE09F}"/>
              </a:ext>
            </a:extLst>
          </p:cNvPr>
          <p:cNvSpPr>
            <a:spLocks noGrp="1"/>
          </p:cNvSpPr>
          <p:nvPr>
            <p:ph type="ftr" sz="quarter" idx="11"/>
          </p:nvPr>
        </p:nvSpPr>
        <p:spPr/>
        <p:txBody>
          <a:bodyPr/>
          <a:lstStyle/>
          <a:p>
            <a:r>
              <a:rPr lang="en-US" noProof="0"/>
              <a:t>Technocolabs</a:t>
            </a:r>
            <a:endParaRPr lang="en-US" noProof="0" dirty="0"/>
          </a:p>
        </p:txBody>
      </p:sp>
    </p:spTree>
    <p:extLst>
      <p:ext uri="{BB962C8B-B14F-4D97-AF65-F5344CB8AC3E}">
        <p14:creationId xmlns:p14="http://schemas.microsoft.com/office/powerpoint/2010/main" val="259689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647681" y="1551597"/>
            <a:ext cx="3338178" cy="1082363"/>
          </a:xfrm>
        </p:spPr>
        <p:txBody>
          <a:bodyPr vert="horz" lIns="91440" tIns="45720" rIns="91440" bIns="45720" rtlCol="0" anchor="b">
            <a:noAutofit/>
          </a:bodyPr>
          <a:lstStyle/>
          <a:p>
            <a:r>
              <a:rPr lang="en-US" sz="4400" dirty="0">
                <a:solidFill>
                  <a:schemeClr val="tx1"/>
                </a:solidFill>
              </a:rPr>
              <a:t>Feature Details</a:t>
            </a:r>
          </a:p>
        </p:txBody>
      </p:sp>
      <p:cxnSp>
        <p:nvCxnSpPr>
          <p:cNvPr id="30" name="Straight Connector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81D70C-EE29-493E-838C-890184A02C07}"/>
              </a:ext>
            </a:extLst>
          </p:cNvPr>
          <p:cNvSpPr>
            <a:spLocks noGrp="1"/>
          </p:cNvSpPr>
          <p:nvPr>
            <p:ph idx="1"/>
          </p:nvPr>
        </p:nvSpPr>
        <p:spPr>
          <a:xfrm>
            <a:off x="502974" y="2633961"/>
            <a:ext cx="3627592" cy="3877195"/>
          </a:xfrm>
        </p:spPr>
        <p:txBody>
          <a:bodyPr vert="horz" lIns="0" tIns="45720" rIns="0" bIns="45720" rtlCol="0">
            <a:normAutofit fontScale="85000" lnSpcReduction="10000"/>
          </a:bodyPr>
          <a:lstStyle/>
          <a:p>
            <a:r>
              <a:rPr lang="en-US" sz="2400" cap="all" dirty="0">
                <a:solidFill>
                  <a:schemeClr val="tx2"/>
                </a:solidFill>
              </a:rPr>
              <a:t>The dataset is available in 5 files with respect to year. We have to merge the data these five files into a dataset as a whole.</a:t>
            </a:r>
          </a:p>
          <a:p>
            <a:r>
              <a:rPr lang="en-US" sz="2400" cap="all" dirty="0">
                <a:solidFill>
                  <a:schemeClr val="tx2"/>
                </a:solidFill>
              </a:rPr>
              <a:t>In preprocessing we often split the observations in 8:2 ratio where 80% is used for training and 20% is used for testing purpose. The performance of classifiers is measured using the confusion matrix.</a:t>
            </a:r>
          </a:p>
          <a:p>
            <a:endParaRPr lang="en-US" sz="2400" cap="all" dirty="0">
              <a:solidFill>
                <a:schemeClr val="tx2"/>
              </a:solidFill>
            </a:endParaRPr>
          </a:p>
          <a:p>
            <a:endParaRPr lang="en-US" dirty="0">
              <a:latin typeface="+mj-lt"/>
            </a:endParaRPr>
          </a:p>
        </p:txBody>
      </p:sp>
      <p:pic>
        <p:nvPicPr>
          <p:cNvPr id="13" name="Picture 12">
            <a:extLst>
              <a:ext uri="{FF2B5EF4-FFF2-40B4-BE49-F238E27FC236}">
                <a16:creationId xmlns:a16="http://schemas.microsoft.com/office/drawing/2014/main" id="{CF86135D-278C-42A9-A548-FCD9B67AA0CD}"/>
              </a:ext>
            </a:extLst>
          </p:cNvPr>
          <p:cNvPicPr>
            <a:picLocks noChangeAspect="1"/>
          </p:cNvPicPr>
          <p:nvPr/>
        </p:nvPicPr>
        <p:blipFill>
          <a:blip r:embed="rId3"/>
          <a:stretch>
            <a:fillRect/>
          </a:stretch>
        </p:blipFill>
        <p:spPr>
          <a:xfrm>
            <a:off x="5530263" y="2633960"/>
            <a:ext cx="5351759" cy="3087553"/>
          </a:xfrm>
          <a:prstGeom prst="rect">
            <a:avLst/>
          </a:prstGeom>
        </p:spPr>
      </p:pic>
      <p:sp>
        <p:nvSpPr>
          <p:cNvPr id="14" name="Slide Number Placeholder 13">
            <a:extLst>
              <a:ext uri="{FF2B5EF4-FFF2-40B4-BE49-F238E27FC236}">
                <a16:creationId xmlns:a16="http://schemas.microsoft.com/office/drawing/2014/main" id="{5F62889D-C7FE-48B1-A459-61A8CDAF9C1D}"/>
              </a:ext>
            </a:extLst>
          </p:cNvPr>
          <p:cNvSpPr>
            <a:spLocks noGrp="1"/>
          </p:cNvSpPr>
          <p:nvPr>
            <p:ph type="sldNum" sz="quarter" idx="12"/>
          </p:nvPr>
        </p:nvSpPr>
        <p:spPr/>
        <p:txBody>
          <a:bodyPr/>
          <a:lstStyle/>
          <a:p>
            <a:fld id="{3A98EE3D-8CD1-4C3F-BD1C-C98C9596463C}" type="slidenum">
              <a:rPr lang="en-US" noProof="0" smtClean="0"/>
              <a:pPr/>
              <a:t>7</a:t>
            </a:fld>
            <a:endParaRPr lang="en-US" noProof="0" dirty="0"/>
          </a:p>
        </p:txBody>
      </p:sp>
      <p:sp>
        <p:nvSpPr>
          <p:cNvPr id="15" name="Footer Placeholder 14">
            <a:extLst>
              <a:ext uri="{FF2B5EF4-FFF2-40B4-BE49-F238E27FC236}">
                <a16:creationId xmlns:a16="http://schemas.microsoft.com/office/drawing/2014/main" id="{DF35B2B3-01EF-4154-95B4-81E222F730AA}"/>
              </a:ext>
            </a:extLst>
          </p:cNvPr>
          <p:cNvSpPr>
            <a:spLocks noGrp="1"/>
          </p:cNvSpPr>
          <p:nvPr>
            <p:ph type="ftr" sz="quarter" idx="11"/>
          </p:nvPr>
        </p:nvSpPr>
        <p:spPr/>
        <p:txBody>
          <a:bodyPr/>
          <a:lstStyle/>
          <a:p>
            <a:r>
              <a:rPr lang="en-US" noProof="0"/>
              <a:t>Technocolabs</a:t>
            </a:r>
            <a:endParaRPr lang="en-US" noProof="0" dirty="0"/>
          </a:p>
        </p:txBody>
      </p:sp>
    </p:spTree>
    <p:extLst>
      <p:ext uri="{BB962C8B-B14F-4D97-AF65-F5344CB8AC3E}">
        <p14:creationId xmlns:p14="http://schemas.microsoft.com/office/powerpoint/2010/main" val="222572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EFADC-1ECC-45BD-B9E8-3CFEF6CE4471}"/>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b="1" i="0" dirty="0">
                <a:solidFill>
                  <a:schemeClr val="tx1"/>
                </a:solidFill>
              </a:rPr>
              <a:t>Model</a:t>
            </a:r>
            <a:r>
              <a:rPr lang="en-US" sz="6000" dirty="0">
                <a:solidFill>
                  <a:schemeClr val="tx1"/>
                </a:solidFill>
              </a:rPr>
              <a:t> </a:t>
            </a:r>
            <a:r>
              <a:rPr lang="en-US" sz="4800" b="1" i="0" dirty="0">
                <a:solidFill>
                  <a:schemeClr val="tx1"/>
                </a:solidFill>
              </a:rPr>
              <a:t>Development</a:t>
            </a:r>
            <a:endParaRPr lang="en-US" sz="4800" dirty="0">
              <a:solidFill>
                <a:schemeClr val="tx1"/>
              </a:solidFill>
            </a:endParaRPr>
          </a:p>
        </p:txBody>
      </p:sp>
      <p:pic>
        <p:nvPicPr>
          <p:cNvPr id="8" name="Picture Placeholder 7" descr="People are discussing something">
            <a:extLst>
              <a:ext uri="{FF2B5EF4-FFF2-40B4-BE49-F238E27FC236}">
                <a16:creationId xmlns:a16="http://schemas.microsoft.com/office/drawing/2014/main" id="{7830119B-592B-41DB-B601-F7EB61B4E1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2618" r="12950"/>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F28FD-683A-4188-810D-0EBFAB2865CA}"/>
              </a:ext>
            </a:extLst>
          </p:cNvPr>
          <p:cNvSpPr>
            <a:spLocks noGrp="1"/>
          </p:cNvSpPr>
          <p:nvPr>
            <p:ph idx="1"/>
          </p:nvPr>
        </p:nvSpPr>
        <p:spPr>
          <a:xfrm>
            <a:off x="5172074" y="2108201"/>
            <a:ext cx="5983606" cy="3760891"/>
          </a:xfrm>
        </p:spPr>
        <p:txBody>
          <a:bodyPr vert="horz" lIns="0" tIns="45720" rIns="0" bIns="45720" rtlCol="0">
            <a:normAutofit fontScale="92500" lnSpcReduction="10000"/>
          </a:bodyPr>
          <a:lstStyle/>
          <a:p>
            <a:pPr marL="0" marR="0" indent="0">
              <a:lnSpc>
                <a:spcPct val="107000"/>
              </a:lnSpc>
              <a:spcBef>
                <a:spcPts val="0"/>
              </a:spcBef>
              <a:spcAft>
                <a:spcPts val="800"/>
              </a:spcAft>
              <a:buNone/>
            </a:pPr>
            <a:r>
              <a:rPr lang="en-US" cap="all" dirty="0"/>
              <a:t>The aim of this project is to come up with a best classification model for predicting the bankruptcy of corporate entities. The following models can we used:</a:t>
            </a:r>
          </a:p>
          <a:p>
            <a:pPr marL="342900" marR="0" lvl="0" indent="-342900">
              <a:lnSpc>
                <a:spcPct val="107000"/>
              </a:lnSpc>
              <a:spcBef>
                <a:spcPts val="0"/>
              </a:spcBef>
              <a:spcAft>
                <a:spcPts val="0"/>
              </a:spcAft>
              <a:buFont typeface="Wingdings" panose="05000000000000000000" pitchFamily="2" charset="2"/>
              <a:buChar char=""/>
            </a:pPr>
            <a:r>
              <a:rPr lang="en-US" cap="all" dirty="0"/>
              <a:t>Logistic Regression</a:t>
            </a:r>
          </a:p>
          <a:p>
            <a:pPr marL="342900" marR="0" lvl="0" indent="-342900">
              <a:lnSpc>
                <a:spcPct val="107000"/>
              </a:lnSpc>
              <a:spcBef>
                <a:spcPts val="0"/>
              </a:spcBef>
              <a:spcAft>
                <a:spcPts val="0"/>
              </a:spcAft>
              <a:buFont typeface="Wingdings" panose="05000000000000000000" pitchFamily="2" charset="2"/>
              <a:buChar char=""/>
            </a:pPr>
            <a:r>
              <a:rPr lang="en-US" cap="all" dirty="0"/>
              <a:t>BERNOULLI NAÏVE BAYES</a:t>
            </a:r>
          </a:p>
          <a:p>
            <a:pPr marL="342900" marR="0" lvl="0" indent="-342900">
              <a:lnSpc>
                <a:spcPct val="107000"/>
              </a:lnSpc>
              <a:spcBef>
                <a:spcPts val="0"/>
              </a:spcBef>
              <a:spcAft>
                <a:spcPts val="0"/>
              </a:spcAft>
              <a:buFont typeface="Wingdings" panose="05000000000000000000" pitchFamily="2" charset="2"/>
              <a:buChar char=""/>
            </a:pPr>
            <a:r>
              <a:rPr lang="en-US" cap="all" dirty="0"/>
              <a:t>Neural Network</a:t>
            </a:r>
          </a:p>
          <a:p>
            <a:pPr marL="342900" marR="0" lvl="0" indent="-342900">
              <a:lnSpc>
                <a:spcPct val="107000"/>
              </a:lnSpc>
              <a:spcBef>
                <a:spcPts val="0"/>
              </a:spcBef>
              <a:spcAft>
                <a:spcPts val="0"/>
              </a:spcAft>
              <a:buFont typeface="Wingdings" panose="05000000000000000000" pitchFamily="2" charset="2"/>
              <a:buChar char=""/>
            </a:pPr>
            <a:r>
              <a:rPr lang="en-US" cap="all" dirty="0" err="1"/>
              <a:t>XgBOOST</a:t>
            </a:r>
            <a:r>
              <a:rPr lang="en-US" cap="all" dirty="0"/>
              <a:t> Classifier</a:t>
            </a:r>
          </a:p>
          <a:p>
            <a:pPr marL="342900" marR="0" lvl="0" indent="-342900">
              <a:lnSpc>
                <a:spcPct val="107000"/>
              </a:lnSpc>
              <a:spcBef>
                <a:spcPts val="0"/>
              </a:spcBef>
              <a:spcAft>
                <a:spcPts val="0"/>
              </a:spcAft>
              <a:buFont typeface="Wingdings" panose="05000000000000000000" pitchFamily="2" charset="2"/>
              <a:buChar char=""/>
            </a:pPr>
            <a:r>
              <a:rPr lang="en-US" cap="all" dirty="0"/>
              <a:t>SVM</a:t>
            </a:r>
          </a:p>
          <a:p>
            <a:pPr marL="342900" marR="0" lvl="0" indent="-342900">
              <a:lnSpc>
                <a:spcPct val="107000"/>
              </a:lnSpc>
              <a:spcBef>
                <a:spcPts val="0"/>
              </a:spcBef>
              <a:spcAft>
                <a:spcPts val="800"/>
              </a:spcAft>
              <a:buFont typeface="Wingdings" panose="05000000000000000000" pitchFamily="2" charset="2"/>
              <a:buChar char=""/>
            </a:pPr>
            <a:r>
              <a:rPr lang="en-US" cap="all" dirty="0" err="1"/>
              <a:t>LIGHTgBM</a:t>
            </a:r>
            <a:r>
              <a:rPr lang="en-US" cap="all" dirty="0"/>
              <a:t> CLASSIFIER</a:t>
            </a:r>
          </a:p>
          <a:p>
            <a:endParaRPr lang="en-US" dirty="0">
              <a:latin typeface="+mj-lt"/>
            </a:endParaRPr>
          </a:p>
        </p:txBody>
      </p:sp>
      <p:sp>
        <p:nvSpPr>
          <p:cNvPr id="5" name="Slide Number Placeholder 4">
            <a:extLst>
              <a:ext uri="{FF2B5EF4-FFF2-40B4-BE49-F238E27FC236}">
                <a16:creationId xmlns:a16="http://schemas.microsoft.com/office/drawing/2014/main" id="{8EA591A7-7053-4E48-A5EB-430810A3FF1A}"/>
              </a:ext>
            </a:extLst>
          </p:cNvPr>
          <p:cNvSpPr>
            <a:spLocks noGrp="1"/>
          </p:cNvSpPr>
          <p:nvPr>
            <p:ph type="sldNum" sz="quarter" idx="12"/>
          </p:nvPr>
        </p:nvSpPr>
        <p:spPr/>
        <p:txBody>
          <a:bodyPr/>
          <a:lstStyle/>
          <a:p>
            <a:fld id="{3A98EE3D-8CD1-4C3F-BD1C-C98C9596463C}" type="slidenum">
              <a:rPr lang="en-US" noProof="0" smtClean="0"/>
              <a:pPr/>
              <a:t>8</a:t>
            </a:fld>
            <a:endParaRPr lang="en-US" noProof="0" dirty="0"/>
          </a:p>
        </p:txBody>
      </p:sp>
      <p:sp>
        <p:nvSpPr>
          <p:cNvPr id="6" name="Footer Placeholder 5">
            <a:extLst>
              <a:ext uri="{FF2B5EF4-FFF2-40B4-BE49-F238E27FC236}">
                <a16:creationId xmlns:a16="http://schemas.microsoft.com/office/drawing/2014/main" id="{A2A30931-C7B2-4A8A-A9E0-8A7014DAA006}"/>
              </a:ext>
            </a:extLst>
          </p:cNvPr>
          <p:cNvSpPr>
            <a:spLocks noGrp="1"/>
          </p:cNvSpPr>
          <p:nvPr>
            <p:ph type="ftr" sz="quarter" idx="11"/>
          </p:nvPr>
        </p:nvSpPr>
        <p:spPr/>
        <p:txBody>
          <a:bodyPr/>
          <a:lstStyle/>
          <a:p>
            <a:r>
              <a:rPr lang="en-US" noProof="0"/>
              <a:t>Technocolabs</a:t>
            </a:r>
            <a:endParaRPr lang="en-US" noProof="0" dirty="0"/>
          </a:p>
        </p:txBody>
      </p:sp>
    </p:spTree>
    <p:extLst>
      <p:ext uri="{BB962C8B-B14F-4D97-AF65-F5344CB8AC3E}">
        <p14:creationId xmlns:p14="http://schemas.microsoft.com/office/powerpoint/2010/main" val="314551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13E22E-01DB-414D-9831-64C0E2A8B3ED}"/>
              </a:ext>
            </a:extLst>
          </p:cNvPr>
          <p:cNvSpPr>
            <a:spLocks noGrp="1"/>
          </p:cNvSpPr>
          <p:nvPr>
            <p:ph type="title"/>
          </p:nvPr>
        </p:nvSpPr>
        <p:spPr>
          <a:xfrm>
            <a:off x="1097280" y="286603"/>
            <a:ext cx="10058400" cy="1450757"/>
          </a:xfrm>
        </p:spPr>
        <p:txBody>
          <a:bodyPr>
            <a:normAutofit/>
          </a:bodyPr>
          <a:lstStyle/>
          <a:p>
            <a:r>
              <a:rPr lang="en-US" dirty="0"/>
              <a:t>PERFORMANCE</a:t>
            </a:r>
          </a:p>
        </p:txBody>
      </p:sp>
      <p:pic>
        <p:nvPicPr>
          <p:cNvPr id="5" name="Content Placeholder 4">
            <a:extLst>
              <a:ext uri="{FF2B5EF4-FFF2-40B4-BE49-F238E27FC236}">
                <a16:creationId xmlns:a16="http://schemas.microsoft.com/office/drawing/2014/main" id="{5BCD3C1C-7A93-4BCD-8890-486A9BDF5E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5022" y="1960219"/>
            <a:ext cx="7803930" cy="3557711"/>
          </a:xfrm>
        </p:spPr>
      </p:pic>
      <p:sp>
        <p:nvSpPr>
          <p:cNvPr id="8" name="Slide Number Placeholder 7">
            <a:extLst>
              <a:ext uri="{FF2B5EF4-FFF2-40B4-BE49-F238E27FC236}">
                <a16:creationId xmlns:a16="http://schemas.microsoft.com/office/drawing/2014/main" id="{55C6FF35-61E2-43C5-8210-EDA991F73A70}"/>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9" name="Footer Placeholder 8">
            <a:extLst>
              <a:ext uri="{FF2B5EF4-FFF2-40B4-BE49-F238E27FC236}">
                <a16:creationId xmlns:a16="http://schemas.microsoft.com/office/drawing/2014/main" id="{876EEF08-7868-45A5-993D-96869E48CA84}"/>
              </a:ext>
            </a:extLst>
          </p:cNvPr>
          <p:cNvSpPr>
            <a:spLocks noGrp="1"/>
          </p:cNvSpPr>
          <p:nvPr>
            <p:ph type="ftr" sz="quarter" idx="11"/>
          </p:nvPr>
        </p:nvSpPr>
        <p:spPr/>
        <p:txBody>
          <a:bodyPr/>
          <a:lstStyle/>
          <a:p>
            <a:r>
              <a:rPr lang="en-US"/>
              <a:t>Technocolabs</a:t>
            </a:r>
            <a:endParaRPr lang="en-US" dirty="0"/>
          </a:p>
        </p:txBody>
      </p:sp>
    </p:spTree>
    <p:extLst>
      <p:ext uri="{BB962C8B-B14F-4D97-AF65-F5344CB8AC3E}">
        <p14:creationId xmlns:p14="http://schemas.microsoft.com/office/powerpoint/2010/main" val="381605652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65</TotalTime>
  <Words>425</Words>
  <Application>Microsoft Office PowerPoint</Application>
  <PresentationFormat>Widescreen</PresentationFormat>
  <Paragraphs>83</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RetrospectVTI</vt:lpstr>
      <vt:lpstr>Corporate  Bankruptcy  Prediction</vt:lpstr>
      <vt:lpstr>Agenda</vt:lpstr>
      <vt:lpstr>About Corporate Bankruptcy Prediction</vt:lpstr>
      <vt:lpstr>Introduction</vt:lpstr>
      <vt:lpstr>Mission</vt:lpstr>
      <vt:lpstr>DATASET INFORMATION</vt:lpstr>
      <vt:lpstr>Feature Details</vt:lpstr>
      <vt:lpstr>Model Development</vt:lpstr>
      <vt:lpstr>PERFORMANCE</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Bankruptcy  Prediction</dc:title>
  <dc:creator>Rose Beauty</dc:creator>
  <cp:lastModifiedBy>Rose Beauty</cp:lastModifiedBy>
  <cp:revision>2</cp:revision>
  <dcterms:created xsi:type="dcterms:W3CDTF">2021-10-03T06:11:51Z</dcterms:created>
  <dcterms:modified xsi:type="dcterms:W3CDTF">2021-10-03T08:20:30Z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