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video/mp4" Extension="mp4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Montserrat Bold" charset="1" panose="00000800000000000000"/>
      <p:regular r:id="rId17"/>
    </p:embeddedFont>
    <p:embeddedFont>
      <p:font typeface="Source Sans Pro" charset="1" panose="020B0503030403020204"/>
      <p:regular r:id="rId18"/>
    </p:embeddedFont>
    <p:embeddedFont>
      <p:font typeface="Canva Sans Bold" charset="1" panose="020B0803030501040103"/>
      <p:regular r:id="rId19"/>
    </p:embeddedFont>
    <p:embeddedFont>
      <p:font typeface="Canva Sans" charset="1" panose="020B0503030501040103"/>
      <p:regular r:id="rId20"/>
    </p:embeddedFont>
    <p:embeddedFont>
      <p:font typeface="Poppins Bold" charset="1" panose="00000800000000000000"/>
      <p:regular r:id="rId21"/>
    </p:embeddedFont>
    <p:embeddedFont>
      <p:font typeface="Poppins Light" charset="1" panose="00000400000000000000"/>
      <p:regular r:id="rId22"/>
    </p:embeddedFont>
    <p:embeddedFont>
      <p:font typeface="IBM Plex Sans" charset="1" panose="020B0503050203000203"/>
      <p:regular r:id="rId23"/>
    </p:embeddedFont>
    <p:embeddedFont>
      <p:font typeface="Source Sans Pro Bold" charset="1" panose="020B0703030403020204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Relationship Id="rId3" Target="../media/VAGYEld_71I.mp4" Type="http://schemas.openxmlformats.org/officeDocument/2006/relationships/video"/><Relationship Id="rId4" Target="../media/VAGYEld_71I.mp4" Type="http://schemas.microsoft.com/office/2007/relationships/media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11121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509051"/>
            <a:ext cx="9259436" cy="72403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8553"/>
              </a:lnSpc>
            </a:pPr>
            <a:r>
              <a:rPr lang="en-US" b="true" sz="6865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Password Strength: </a:t>
            </a:r>
          </a:p>
          <a:p>
            <a:pPr algn="just">
              <a:lnSpc>
                <a:spcPts val="8553"/>
              </a:lnSpc>
            </a:pPr>
            <a:r>
              <a:rPr lang="en-US" b="true" sz="6865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  </a:t>
            </a:r>
          </a:p>
          <a:p>
            <a:pPr algn="just">
              <a:lnSpc>
                <a:spcPts val="8553"/>
              </a:lnSpc>
            </a:pPr>
            <a:r>
              <a:rPr lang="en-US" b="true" sz="6865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Discrete Mathematics Perspective</a:t>
            </a:r>
          </a:p>
          <a:p>
            <a:pPr algn="just">
              <a:lnSpc>
                <a:spcPts val="3760"/>
              </a:lnSpc>
            </a:pPr>
            <a:r>
              <a:rPr lang="en-US" sz="2480">
                <a:solidFill>
                  <a:srgbClr val="E2E6E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Password strength is a critical aspect of cybersecurity, ensuring sensitive information remains protected. This presentation explores the principles and methods behind password strength checkers, drawing connections to concepts within discrete mathematics.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0288136" y="2457577"/>
            <a:ext cx="6971164" cy="5371847"/>
            <a:chOff x="0" y="0"/>
            <a:chExt cx="9294885" cy="7162462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4647442" y="1939921"/>
              <a:ext cx="18629" cy="4368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109"/>
                </a:lnSpc>
                <a:spcBef>
                  <a:spcPct val="0"/>
                </a:spcBef>
              </a:pP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-95250"/>
              <a:ext cx="9294885" cy="361484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279"/>
                </a:lnSpc>
              </a:pPr>
              <a:r>
                <a:rPr lang="en-US" sz="5199" b="true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Presented by:</a:t>
              </a:r>
            </a:p>
            <a:p>
              <a:pPr algn="ctr">
                <a:lnSpc>
                  <a:spcPts val="7279"/>
                </a:lnSpc>
              </a:pPr>
            </a:p>
            <a:p>
              <a:pPr algn="ctr">
                <a:lnSpc>
                  <a:spcPts val="7279"/>
                </a:lnSpc>
              </a:pP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1076292" y="2144046"/>
              <a:ext cx="7142301" cy="501841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030"/>
                </a:lnSpc>
              </a:pPr>
              <a:r>
                <a:rPr lang="en-US" sz="3593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Abeeha 24010</a:t>
              </a:r>
            </a:p>
            <a:p>
              <a:pPr algn="ctr">
                <a:lnSpc>
                  <a:spcPts val="5030"/>
                </a:lnSpc>
              </a:pPr>
              <a:r>
                <a:rPr lang="en-US" sz="3593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Maha Faisal 24048</a:t>
              </a:r>
            </a:p>
            <a:p>
              <a:pPr algn="ctr">
                <a:lnSpc>
                  <a:spcPts val="5030"/>
                </a:lnSpc>
              </a:pPr>
              <a:r>
                <a:rPr lang="en-US" sz="3593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Ahmed Abdullah 24012</a:t>
              </a:r>
            </a:p>
            <a:p>
              <a:pPr algn="ctr">
                <a:lnSpc>
                  <a:spcPts val="5030"/>
                </a:lnSpc>
              </a:pPr>
              <a:r>
                <a:rPr lang="en-US" sz="3593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Zohha Kashif 240126</a:t>
              </a:r>
            </a:p>
            <a:p>
              <a:pPr algn="ctr">
                <a:lnSpc>
                  <a:spcPts val="5030"/>
                </a:lnSpc>
              </a:pPr>
              <a:r>
                <a:rPr lang="en-US" sz="3593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Sumair Ali 24114</a:t>
              </a:r>
            </a:p>
            <a:p>
              <a:pPr algn="ctr">
                <a:lnSpc>
                  <a:spcPts val="5030"/>
                </a:lnSpc>
              </a:pP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050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35373" y="1700838"/>
            <a:ext cx="6419495" cy="3919271"/>
          </a:xfrm>
          <a:custGeom>
            <a:avLst/>
            <a:gdLst/>
            <a:ahLst/>
            <a:cxnLst/>
            <a:rect r="r" b="b" t="t" l="l"/>
            <a:pathLst>
              <a:path h="3919271" w="6419495">
                <a:moveTo>
                  <a:pt x="0" y="0"/>
                </a:moveTo>
                <a:lnTo>
                  <a:pt x="6419495" y="0"/>
                </a:lnTo>
                <a:lnTo>
                  <a:pt x="6419495" y="3919271"/>
                </a:lnTo>
                <a:lnTo>
                  <a:pt x="0" y="391927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132118" y="388620"/>
            <a:ext cx="8023764" cy="640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10"/>
              </a:lnSpc>
              <a:spcBef>
                <a:spcPct val="0"/>
              </a:spcBef>
            </a:pPr>
            <a:r>
              <a:rPr lang="en-US" b="true" sz="3000">
                <a:solidFill>
                  <a:srgbClr val="FFFFFF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Best Practices for Secure Passwords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8509948" y="2075282"/>
            <a:ext cx="8749352" cy="3027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35"/>
              </a:lnSpc>
              <a:spcBef>
                <a:spcPct val="0"/>
              </a:spcBef>
            </a:pPr>
            <a:r>
              <a:rPr lang="en-US" b="true" sz="2158">
                <a:solidFill>
                  <a:srgbClr val="FFFFFF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Creating Strong Passwords</a:t>
            </a:r>
          </a:p>
          <a:p>
            <a:pPr algn="ctr">
              <a:lnSpc>
                <a:spcPts val="4035"/>
              </a:lnSpc>
              <a:spcBef>
                <a:spcPct val="0"/>
              </a:spcBef>
            </a:pPr>
            <a:r>
              <a:rPr lang="en-US" sz="2158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Combine different character types to make passwords harder to guess or crack.</a:t>
            </a:r>
          </a:p>
          <a:p>
            <a:pPr algn="ctr">
              <a:lnSpc>
                <a:spcPts val="4035"/>
              </a:lnSpc>
              <a:spcBef>
                <a:spcPct val="0"/>
              </a:spcBef>
            </a:pPr>
            <a:r>
              <a:rPr lang="en-US" sz="2158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Avoid personal information and predictable patterns like names or sequential numbers.</a:t>
            </a:r>
          </a:p>
          <a:p>
            <a:pPr algn="ctr">
              <a:lnSpc>
                <a:spcPts val="4035"/>
              </a:lnSpc>
              <a:spcBef>
                <a:spcPct val="0"/>
              </a:spcBef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8687377" y="6150541"/>
            <a:ext cx="8937011" cy="26183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9"/>
              </a:lnSpc>
              <a:spcBef>
                <a:spcPct val="0"/>
              </a:spcBef>
            </a:pPr>
            <a:r>
              <a:rPr lang="en-US" b="true" sz="2251">
                <a:solidFill>
                  <a:srgbClr val="FFFFFF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T</a:t>
            </a:r>
            <a:r>
              <a:rPr lang="en-US" b="true" sz="2251">
                <a:solidFill>
                  <a:srgbClr val="FFFFFF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ools for Password Management</a:t>
            </a:r>
          </a:p>
          <a:p>
            <a:pPr algn="ctr">
              <a:lnSpc>
                <a:spcPts val="4209"/>
              </a:lnSpc>
              <a:spcBef>
                <a:spcPct val="0"/>
              </a:spcBef>
            </a:pPr>
            <a:r>
              <a:rPr lang="en-US" sz="225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Password Managers: Tools generate and securely store strong passwords for multiple accounts.</a:t>
            </a:r>
          </a:p>
          <a:p>
            <a:pPr algn="ctr">
              <a:lnSpc>
                <a:spcPts val="4209"/>
              </a:lnSpc>
              <a:spcBef>
                <a:spcPct val="0"/>
              </a:spcBef>
            </a:pPr>
            <a:r>
              <a:rPr lang="en-US" sz="225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        </a:t>
            </a:r>
            <a:r>
              <a:rPr lang="en-US" sz="225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Multi-Factor Authentication: Adds a secondary verification method, making unauthorized access nearly impossible.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70621" y="6153509"/>
            <a:ext cx="8060133" cy="26184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7"/>
              </a:lnSpc>
            </a:pPr>
            <a:r>
              <a:rPr lang="en-US" sz="2250" b="true">
                <a:solidFill>
                  <a:srgbClr val="FFFFFF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Educating Users:</a:t>
            </a:r>
          </a:p>
          <a:p>
            <a:pPr algn="ctr">
              <a:lnSpc>
                <a:spcPts val="4207"/>
              </a:lnSpc>
            </a:pPr>
            <a:r>
              <a:rPr lang="en-US" sz="225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    Awareness campaigns teach the importance of unique, strong, passwords to prevent cyber threats.</a:t>
            </a:r>
          </a:p>
          <a:p>
            <a:pPr algn="ctr">
              <a:lnSpc>
                <a:spcPts val="4207"/>
              </a:lnSpc>
              <a:spcBef>
                <a:spcPct val="0"/>
              </a:spcBef>
            </a:pPr>
            <a:r>
              <a:rPr lang="en-US" sz="225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Regular training sessions help users stay updated on latest password security practices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050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028700"/>
            <a:ext cx="5410625" cy="8127636"/>
          </a:xfrm>
          <a:custGeom>
            <a:avLst/>
            <a:gdLst/>
            <a:ahLst/>
            <a:cxnLst/>
            <a:rect r="r" b="b" t="t" l="l"/>
            <a:pathLst>
              <a:path h="8127636" w="5410625">
                <a:moveTo>
                  <a:pt x="0" y="0"/>
                </a:moveTo>
                <a:lnTo>
                  <a:pt x="5410625" y="0"/>
                </a:lnTo>
                <a:lnTo>
                  <a:pt x="5410625" y="8127636"/>
                </a:lnTo>
                <a:lnTo>
                  <a:pt x="0" y="812763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1" t="-3" r="-74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688872" y="2551379"/>
            <a:ext cx="9570428" cy="50699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56"/>
              </a:lnSpc>
            </a:pPr>
            <a:r>
              <a:rPr lang="en-US" b="true" sz="3968">
                <a:solidFill>
                  <a:srgbClr val="F2F2F3"/>
                </a:solidFill>
                <a:latin typeface="Poppins Bold"/>
                <a:ea typeface="Poppins Bold"/>
                <a:cs typeface="Poppins Bold"/>
                <a:sym typeface="Poppins Bold"/>
              </a:rPr>
              <a:t>Conclusion:</a:t>
            </a:r>
          </a:p>
          <a:p>
            <a:pPr algn="l">
              <a:lnSpc>
                <a:spcPts val="4306"/>
              </a:lnSpc>
            </a:pPr>
            <a:r>
              <a:rPr lang="en-US" sz="2709" spc="-48">
                <a:solidFill>
                  <a:srgbClr val="E5E0DF"/>
                </a:solidFill>
                <a:latin typeface="IBM Plex Sans"/>
                <a:ea typeface="IBM Plex Sans"/>
                <a:cs typeface="IBM Plex Sans"/>
                <a:sym typeface="IBM Plex Sans"/>
              </a:rPr>
              <a:t>By understanding the mathematical principles behind password security, we can make informed decisions to protect our digital assets. Implementing strong passwords, utilizing two-factor authentication, and staying vigilant against common threats are essential steps in safeguarding our online presence. As technology evolves, so too must our approach to password security, ensuring </a:t>
            </a:r>
          </a:p>
          <a:p>
            <a:pPr algn="l">
              <a:lnSpc>
                <a:spcPts val="4666"/>
              </a:lnSpc>
            </a:pPr>
            <a:r>
              <a:rPr lang="en-US" sz="2709" spc="-48">
                <a:solidFill>
                  <a:srgbClr val="E5E0DF"/>
                </a:solidFill>
                <a:latin typeface="IBM Plex Sans"/>
                <a:ea typeface="IBM Plex Sans"/>
                <a:cs typeface="IBM Plex Sans"/>
                <a:sym typeface="IBM Plex Sans"/>
              </a:rPr>
              <a:t>that our data remains safe and secure in the digital age.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11121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527232" y="962025"/>
            <a:ext cx="9233535" cy="6451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93"/>
              </a:lnSpc>
            </a:pPr>
            <a:r>
              <a:rPr lang="en-US" b="true" sz="378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Fundamentals of Password Strength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230586" y="2939489"/>
            <a:ext cx="15826828" cy="6149460"/>
            <a:chOff x="0" y="0"/>
            <a:chExt cx="21102438" cy="8199280"/>
          </a:xfrm>
        </p:grpSpPr>
        <p:grpSp>
          <p:nvGrpSpPr>
            <p:cNvPr name="Group 4" id="4"/>
            <p:cNvGrpSpPr>
              <a:grpSpLocks noChangeAspect="true"/>
            </p:cNvGrpSpPr>
            <p:nvPr/>
          </p:nvGrpSpPr>
          <p:grpSpPr>
            <a:xfrm rot="0">
              <a:off x="0" y="4439570"/>
              <a:ext cx="867947" cy="867947"/>
              <a:chOff x="0" y="0"/>
              <a:chExt cx="428625" cy="428625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428498" cy="428498"/>
              </a:xfrm>
              <a:custGeom>
                <a:avLst/>
                <a:gdLst/>
                <a:ahLst/>
                <a:cxnLst/>
                <a:rect r="r" b="b" t="t" l="l"/>
                <a:pathLst>
                  <a:path h="428498" w="428498">
                    <a:moveTo>
                      <a:pt x="0" y="405003"/>
                    </a:moveTo>
                    <a:lnTo>
                      <a:pt x="0" y="23622"/>
                    </a:lnTo>
                    <a:cubicBezTo>
                      <a:pt x="0" y="20447"/>
                      <a:pt x="635" y="17526"/>
                      <a:pt x="1778" y="14605"/>
                    </a:cubicBezTo>
                    <a:cubicBezTo>
                      <a:pt x="2921" y="11684"/>
                      <a:pt x="4699" y="9144"/>
                      <a:pt x="6858" y="6858"/>
                    </a:cubicBezTo>
                    <a:cubicBezTo>
                      <a:pt x="9017" y="4572"/>
                      <a:pt x="11557" y="2921"/>
                      <a:pt x="14478" y="1778"/>
                    </a:cubicBezTo>
                    <a:cubicBezTo>
                      <a:pt x="17399" y="635"/>
                      <a:pt x="20447" y="0"/>
                      <a:pt x="23622" y="0"/>
                    </a:cubicBezTo>
                    <a:lnTo>
                      <a:pt x="405003" y="0"/>
                    </a:lnTo>
                    <a:cubicBezTo>
                      <a:pt x="408178" y="0"/>
                      <a:pt x="411099" y="635"/>
                      <a:pt x="414020" y="1778"/>
                    </a:cubicBezTo>
                    <a:cubicBezTo>
                      <a:pt x="416941" y="2921"/>
                      <a:pt x="419481" y="4699"/>
                      <a:pt x="421640" y="6858"/>
                    </a:cubicBezTo>
                    <a:cubicBezTo>
                      <a:pt x="423799" y="9017"/>
                      <a:pt x="425577" y="11684"/>
                      <a:pt x="426720" y="14478"/>
                    </a:cubicBezTo>
                    <a:cubicBezTo>
                      <a:pt x="427863" y="17272"/>
                      <a:pt x="428498" y="20320"/>
                      <a:pt x="428498" y="23495"/>
                    </a:cubicBezTo>
                    <a:lnTo>
                      <a:pt x="428498" y="405003"/>
                    </a:lnTo>
                    <a:cubicBezTo>
                      <a:pt x="428498" y="408178"/>
                      <a:pt x="427863" y="411099"/>
                      <a:pt x="426720" y="414020"/>
                    </a:cubicBezTo>
                    <a:cubicBezTo>
                      <a:pt x="425577" y="416941"/>
                      <a:pt x="423799" y="419481"/>
                      <a:pt x="421640" y="421640"/>
                    </a:cubicBezTo>
                    <a:cubicBezTo>
                      <a:pt x="419481" y="423799"/>
                      <a:pt x="416941" y="425577"/>
                      <a:pt x="414020" y="426720"/>
                    </a:cubicBezTo>
                    <a:cubicBezTo>
                      <a:pt x="411099" y="427863"/>
                      <a:pt x="408178" y="428498"/>
                      <a:pt x="405003" y="428498"/>
                    </a:cubicBezTo>
                    <a:lnTo>
                      <a:pt x="23622" y="428498"/>
                    </a:lnTo>
                    <a:cubicBezTo>
                      <a:pt x="20447" y="428498"/>
                      <a:pt x="17526" y="427863"/>
                      <a:pt x="14605" y="426720"/>
                    </a:cubicBezTo>
                    <a:cubicBezTo>
                      <a:pt x="11684" y="425577"/>
                      <a:pt x="9144" y="423799"/>
                      <a:pt x="6985" y="421640"/>
                    </a:cubicBezTo>
                    <a:cubicBezTo>
                      <a:pt x="4826" y="419481"/>
                      <a:pt x="3048" y="416814"/>
                      <a:pt x="1905" y="414020"/>
                    </a:cubicBezTo>
                    <a:cubicBezTo>
                      <a:pt x="762" y="411226"/>
                      <a:pt x="0" y="408178"/>
                      <a:pt x="0" y="405003"/>
                    </a:cubicBezTo>
                  </a:path>
                </a:pathLst>
              </a:custGeom>
              <a:solidFill>
                <a:srgbClr val="303132"/>
              </a:solidFill>
            </p:spPr>
          </p:sp>
        </p:grpSp>
        <p:sp>
          <p:nvSpPr>
            <p:cNvPr name="TextBox 6" id="6"/>
            <p:cNvSpPr txBox="true"/>
            <p:nvPr/>
          </p:nvSpPr>
          <p:spPr>
            <a:xfrm rot="0">
              <a:off x="276798" y="4502103"/>
              <a:ext cx="314351" cy="6762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303"/>
                </a:lnSpc>
              </a:pPr>
              <a:r>
                <a:rPr lang="en-US" b="true" sz="3074">
                  <a:solidFill>
                    <a:srgbClr val="E2E6E9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3</a:t>
              </a:r>
            </a:p>
          </p:txBody>
        </p:sp>
        <p:grpSp>
          <p:nvGrpSpPr>
            <p:cNvPr name="Group 7" id="7"/>
            <p:cNvGrpSpPr>
              <a:grpSpLocks noChangeAspect="true"/>
            </p:cNvGrpSpPr>
            <p:nvPr/>
          </p:nvGrpSpPr>
          <p:grpSpPr>
            <a:xfrm rot="0">
              <a:off x="0" y="0"/>
              <a:ext cx="867947" cy="848659"/>
              <a:chOff x="0" y="0"/>
              <a:chExt cx="428625" cy="419100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428498" cy="418973"/>
              </a:xfrm>
              <a:custGeom>
                <a:avLst/>
                <a:gdLst/>
                <a:ahLst/>
                <a:cxnLst/>
                <a:rect r="r" b="b" t="t" l="l"/>
                <a:pathLst>
                  <a:path h="418973" w="428498">
                    <a:moveTo>
                      <a:pt x="0" y="395478"/>
                    </a:moveTo>
                    <a:lnTo>
                      <a:pt x="0" y="23622"/>
                    </a:lnTo>
                    <a:cubicBezTo>
                      <a:pt x="0" y="20447"/>
                      <a:pt x="635" y="17526"/>
                      <a:pt x="1778" y="14605"/>
                    </a:cubicBezTo>
                    <a:cubicBezTo>
                      <a:pt x="2921" y="11684"/>
                      <a:pt x="4699" y="9144"/>
                      <a:pt x="6858" y="6858"/>
                    </a:cubicBezTo>
                    <a:cubicBezTo>
                      <a:pt x="9017" y="4572"/>
                      <a:pt x="11557" y="2921"/>
                      <a:pt x="14478" y="1778"/>
                    </a:cubicBezTo>
                    <a:cubicBezTo>
                      <a:pt x="17399" y="635"/>
                      <a:pt x="20447" y="0"/>
                      <a:pt x="23622" y="0"/>
                    </a:cubicBezTo>
                    <a:lnTo>
                      <a:pt x="405003" y="0"/>
                    </a:lnTo>
                    <a:cubicBezTo>
                      <a:pt x="408178" y="0"/>
                      <a:pt x="411099" y="635"/>
                      <a:pt x="414020" y="1778"/>
                    </a:cubicBezTo>
                    <a:cubicBezTo>
                      <a:pt x="416941" y="2921"/>
                      <a:pt x="419481" y="4699"/>
                      <a:pt x="421640" y="6858"/>
                    </a:cubicBezTo>
                    <a:cubicBezTo>
                      <a:pt x="423799" y="9017"/>
                      <a:pt x="425577" y="11684"/>
                      <a:pt x="426720" y="14478"/>
                    </a:cubicBezTo>
                    <a:cubicBezTo>
                      <a:pt x="427863" y="17272"/>
                      <a:pt x="428498" y="20320"/>
                      <a:pt x="428498" y="23495"/>
                    </a:cubicBezTo>
                    <a:lnTo>
                      <a:pt x="428498" y="395478"/>
                    </a:lnTo>
                    <a:cubicBezTo>
                      <a:pt x="428498" y="398653"/>
                      <a:pt x="427863" y="401574"/>
                      <a:pt x="426720" y="404495"/>
                    </a:cubicBezTo>
                    <a:cubicBezTo>
                      <a:pt x="425577" y="407416"/>
                      <a:pt x="423799" y="409956"/>
                      <a:pt x="421640" y="412115"/>
                    </a:cubicBezTo>
                    <a:cubicBezTo>
                      <a:pt x="419481" y="414274"/>
                      <a:pt x="416941" y="416052"/>
                      <a:pt x="414020" y="417195"/>
                    </a:cubicBezTo>
                    <a:cubicBezTo>
                      <a:pt x="411099" y="418338"/>
                      <a:pt x="408178" y="418973"/>
                      <a:pt x="405003" y="418973"/>
                    </a:cubicBezTo>
                    <a:lnTo>
                      <a:pt x="23622" y="418973"/>
                    </a:lnTo>
                    <a:cubicBezTo>
                      <a:pt x="20447" y="418973"/>
                      <a:pt x="17526" y="418338"/>
                      <a:pt x="14605" y="417195"/>
                    </a:cubicBezTo>
                    <a:cubicBezTo>
                      <a:pt x="11684" y="416052"/>
                      <a:pt x="9144" y="414274"/>
                      <a:pt x="6985" y="412115"/>
                    </a:cubicBezTo>
                    <a:cubicBezTo>
                      <a:pt x="4826" y="409956"/>
                      <a:pt x="3048" y="407289"/>
                      <a:pt x="1905" y="404495"/>
                    </a:cubicBezTo>
                    <a:cubicBezTo>
                      <a:pt x="762" y="401701"/>
                      <a:pt x="0" y="398653"/>
                      <a:pt x="0" y="395478"/>
                    </a:cubicBezTo>
                  </a:path>
                </a:pathLst>
              </a:custGeom>
              <a:solidFill>
                <a:srgbClr val="303132"/>
              </a:solidFill>
            </p:spPr>
          </p:sp>
        </p:grpSp>
        <p:sp>
          <p:nvSpPr>
            <p:cNvPr name="TextBox 9" id="9"/>
            <p:cNvSpPr txBox="true"/>
            <p:nvPr/>
          </p:nvSpPr>
          <p:spPr>
            <a:xfrm rot="0">
              <a:off x="329897" y="44875"/>
              <a:ext cx="208153" cy="69223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309"/>
                </a:lnSpc>
              </a:pPr>
              <a:r>
                <a:rPr lang="en-US" b="true" sz="3078">
                  <a:solidFill>
                    <a:srgbClr val="E2E6E9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1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1232856" y="266380"/>
              <a:ext cx="8752849" cy="345983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545"/>
                </a:lnSpc>
              </a:pPr>
              <a:r>
                <a:rPr lang="en-US" b="true" sz="2532">
                  <a:solidFill>
                    <a:srgbClr val="E2E6E9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Character Diversity</a:t>
              </a:r>
            </a:p>
            <a:p>
              <a:pPr algn="l">
                <a:lnSpc>
                  <a:spcPts val="3309"/>
                </a:lnSpc>
              </a:pPr>
              <a:r>
                <a:rPr lang="en-US" sz="2227">
                  <a:solidFill>
                    <a:srgbClr val="E2E6E9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A strong password incorporates a diverse range of characters, including uppercase and lowercase letters, numbers, and symbols. This creates a significantly larger space of possible combinations, making it more challenging for attackers to guess.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1232856" y="4825918"/>
              <a:ext cx="8752849" cy="33733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563"/>
                </a:lnSpc>
              </a:pPr>
              <a:r>
                <a:rPr lang="en-US" b="true" sz="2545">
                  <a:solidFill>
                    <a:srgbClr val="E2E6E9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Avoiding Common Patterns</a:t>
              </a:r>
            </a:p>
            <a:p>
              <a:pPr algn="l">
                <a:lnSpc>
                  <a:spcPts val="3317"/>
                </a:lnSpc>
              </a:pPr>
              <a:r>
                <a:rPr lang="en-US" sz="2238">
                  <a:solidFill>
                    <a:srgbClr val="E2E6E9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Repetitive patterns, such as "123456" or "password," are easily detectable and should be avoided. Employing random character combinations, while still </a:t>
              </a:r>
            </a:p>
            <a:p>
              <a:pPr algn="l">
                <a:lnSpc>
                  <a:spcPts val="3619"/>
                </a:lnSpc>
              </a:pPr>
              <a:r>
                <a:rPr lang="en-US" sz="2238">
                  <a:solidFill>
                    <a:srgbClr val="E2E6E9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memorable, prevents attackers from using simple </a:t>
              </a:r>
            </a:p>
            <a:p>
              <a:pPr algn="l">
                <a:lnSpc>
                  <a:spcPts val="3167"/>
                </a:lnSpc>
              </a:pPr>
              <a:r>
                <a:rPr lang="en-US" sz="2238">
                  <a:solidFill>
                    <a:srgbClr val="E2E6E9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pattern-based attacks.</a:t>
              </a:r>
            </a:p>
          </p:txBody>
        </p:sp>
        <p:grpSp>
          <p:nvGrpSpPr>
            <p:cNvPr name="Group 12" id="12"/>
            <p:cNvGrpSpPr>
              <a:grpSpLocks noChangeAspect="true"/>
            </p:cNvGrpSpPr>
            <p:nvPr/>
          </p:nvGrpSpPr>
          <p:grpSpPr>
            <a:xfrm rot="0">
              <a:off x="11131103" y="4439570"/>
              <a:ext cx="848659" cy="867947"/>
              <a:chOff x="0" y="0"/>
              <a:chExt cx="419100" cy="428625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418973" cy="428498"/>
              </a:xfrm>
              <a:custGeom>
                <a:avLst/>
                <a:gdLst/>
                <a:ahLst/>
                <a:cxnLst/>
                <a:rect r="r" b="b" t="t" l="l"/>
                <a:pathLst>
                  <a:path h="428498" w="418973">
                    <a:moveTo>
                      <a:pt x="0" y="405003"/>
                    </a:moveTo>
                    <a:lnTo>
                      <a:pt x="0" y="23622"/>
                    </a:lnTo>
                    <a:cubicBezTo>
                      <a:pt x="0" y="20447"/>
                      <a:pt x="635" y="17526"/>
                      <a:pt x="1778" y="14605"/>
                    </a:cubicBezTo>
                    <a:cubicBezTo>
                      <a:pt x="2921" y="11684"/>
                      <a:pt x="4699" y="9144"/>
                      <a:pt x="6858" y="6858"/>
                    </a:cubicBezTo>
                    <a:cubicBezTo>
                      <a:pt x="9017" y="4572"/>
                      <a:pt x="11557" y="2921"/>
                      <a:pt x="14478" y="1778"/>
                    </a:cubicBezTo>
                    <a:cubicBezTo>
                      <a:pt x="17399" y="635"/>
                      <a:pt x="20447" y="0"/>
                      <a:pt x="23622" y="0"/>
                    </a:cubicBezTo>
                    <a:lnTo>
                      <a:pt x="395478" y="0"/>
                    </a:lnTo>
                    <a:cubicBezTo>
                      <a:pt x="398653" y="0"/>
                      <a:pt x="401574" y="635"/>
                      <a:pt x="404495" y="1778"/>
                    </a:cubicBezTo>
                    <a:cubicBezTo>
                      <a:pt x="407416" y="2921"/>
                      <a:pt x="409956" y="4699"/>
                      <a:pt x="412115" y="6858"/>
                    </a:cubicBezTo>
                    <a:cubicBezTo>
                      <a:pt x="414274" y="9017"/>
                      <a:pt x="416052" y="11684"/>
                      <a:pt x="417195" y="14478"/>
                    </a:cubicBezTo>
                    <a:cubicBezTo>
                      <a:pt x="418338" y="17272"/>
                      <a:pt x="418973" y="20320"/>
                      <a:pt x="418973" y="23495"/>
                    </a:cubicBezTo>
                    <a:lnTo>
                      <a:pt x="418973" y="405003"/>
                    </a:lnTo>
                    <a:cubicBezTo>
                      <a:pt x="418973" y="408178"/>
                      <a:pt x="418338" y="411099"/>
                      <a:pt x="417195" y="414020"/>
                    </a:cubicBezTo>
                    <a:cubicBezTo>
                      <a:pt x="416052" y="416941"/>
                      <a:pt x="414274" y="419481"/>
                      <a:pt x="412115" y="421640"/>
                    </a:cubicBezTo>
                    <a:cubicBezTo>
                      <a:pt x="409956" y="423799"/>
                      <a:pt x="407416" y="425577"/>
                      <a:pt x="404495" y="426720"/>
                    </a:cubicBezTo>
                    <a:cubicBezTo>
                      <a:pt x="401574" y="427863"/>
                      <a:pt x="398653" y="428498"/>
                      <a:pt x="395478" y="428498"/>
                    </a:cubicBezTo>
                    <a:lnTo>
                      <a:pt x="23622" y="428498"/>
                    </a:lnTo>
                    <a:cubicBezTo>
                      <a:pt x="20447" y="428498"/>
                      <a:pt x="17526" y="427863"/>
                      <a:pt x="14605" y="426720"/>
                    </a:cubicBezTo>
                    <a:cubicBezTo>
                      <a:pt x="11684" y="425577"/>
                      <a:pt x="9144" y="423799"/>
                      <a:pt x="6985" y="421640"/>
                    </a:cubicBezTo>
                    <a:cubicBezTo>
                      <a:pt x="4826" y="419481"/>
                      <a:pt x="3048" y="416814"/>
                      <a:pt x="1905" y="414020"/>
                    </a:cubicBezTo>
                    <a:cubicBezTo>
                      <a:pt x="762" y="411226"/>
                      <a:pt x="0" y="408178"/>
                      <a:pt x="0" y="405003"/>
                    </a:cubicBezTo>
                  </a:path>
                </a:pathLst>
              </a:custGeom>
              <a:solidFill>
                <a:srgbClr val="303132"/>
              </a:solidFill>
            </p:spPr>
          </p:sp>
        </p:grpSp>
        <p:sp>
          <p:nvSpPr>
            <p:cNvPr name="TextBox 14" id="14"/>
            <p:cNvSpPr txBox="true"/>
            <p:nvPr/>
          </p:nvSpPr>
          <p:spPr>
            <a:xfrm rot="0">
              <a:off x="11413817" y="4486980"/>
              <a:ext cx="283231" cy="7064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407"/>
                </a:lnSpc>
              </a:pPr>
              <a:r>
                <a:rPr lang="en-US" b="true" sz="3148">
                  <a:solidFill>
                    <a:srgbClr val="E2E6E9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4</a:t>
              </a:r>
            </a:p>
          </p:txBody>
        </p:sp>
        <p:grpSp>
          <p:nvGrpSpPr>
            <p:cNvPr name="Group 15" id="15"/>
            <p:cNvGrpSpPr>
              <a:grpSpLocks noChangeAspect="true"/>
            </p:cNvGrpSpPr>
            <p:nvPr/>
          </p:nvGrpSpPr>
          <p:grpSpPr>
            <a:xfrm rot="0">
              <a:off x="11131103" y="0"/>
              <a:ext cx="848659" cy="848659"/>
              <a:chOff x="0" y="0"/>
              <a:chExt cx="419100" cy="419100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418973" cy="418973"/>
              </a:xfrm>
              <a:custGeom>
                <a:avLst/>
                <a:gdLst/>
                <a:ahLst/>
                <a:cxnLst/>
                <a:rect r="r" b="b" t="t" l="l"/>
                <a:pathLst>
                  <a:path h="418973" w="418973">
                    <a:moveTo>
                      <a:pt x="0" y="395478"/>
                    </a:moveTo>
                    <a:lnTo>
                      <a:pt x="0" y="23622"/>
                    </a:lnTo>
                    <a:cubicBezTo>
                      <a:pt x="0" y="20447"/>
                      <a:pt x="635" y="17526"/>
                      <a:pt x="1778" y="14605"/>
                    </a:cubicBezTo>
                    <a:cubicBezTo>
                      <a:pt x="2921" y="11684"/>
                      <a:pt x="4699" y="9144"/>
                      <a:pt x="6858" y="6858"/>
                    </a:cubicBezTo>
                    <a:cubicBezTo>
                      <a:pt x="9017" y="4572"/>
                      <a:pt x="11557" y="2921"/>
                      <a:pt x="14478" y="1778"/>
                    </a:cubicBezTo>
                    <a:cubicBezTo>
                      <a:pt x="17399" y="635"/>
                      <a:pt x="20447" y="0"/>
                      <a:pt x="23622" y="0"/>
                    </a:cubicBezTo>
                    <a:lnTo>
                      <a:pt x="395478" y="0"/>
                    </a:lnTo>
                    <a:cubicBezTo>
                      <a:pt x="398653" y="0"/>
                      <a:pt x="401574" y="635"/>
                      <a:pt x="404495" y="1778"/>
                    </a:cubicBezTo>
                    <a:cubicBezTo>
                      <a:pt x="407416" y="2921"/>
                      <a:pt x="409956" y="4699"/>
                      <a:pt x="412115" y="6858"/>
                    </a:cubicBezTo>
                    <a:cubicBezTo>
                      <a:pt x="414274" y="9017"/>
                      <a:pt x="416052" y="11684"/>
                      <a:pt x="417195" y="14478"/>
                    </a:cubicBezTo>
                    <a:cubicBezTo>
                      <a:pt x="418338" y="17272"/>
                      <a:pt x="418973" y="20320"/>
                      <a:pt x="418973" y="23495"/>
                    </a:cubicBezTo>
                    <a:lnTo>
                      <a:pt x="418973" y="395478"/>
                    </a:lnTo>
                    <a:cubicBezTo>
                      <a:pt x="418973" y="398653"/>
                      <a:pt x="418338" y="401574"/>
                      <a:pt x="417195" y="404495"/>
                    </a:cubicBezTo>
                    <a:cubicBezTo>
                      <a:pt x="416052" y="407416"/>
                      <a:pt x="414274" y="409956"/>
                      <a:pt x="412115" y="412115"/>
                    </a:cubicBezTo>
                    <a:cubicBezTo>
                      <a:pt x="409956" y="414274"/>
                      <a:pt x="407416" y="416052"/>
                      <a:pt x="404495" y="417195"/>
                    </a:cubicBezTo>
                    <a:cubicBezTo>
                      <a:pt x="401574" y="418338"/>
                      <a:pt x="398653" y="418973"/>
                      <a:pt x="395478" y="418973"/>
                    </a:cubicBezTo>
                    <a:lnTo>
                      <a:pt x="23622" y="418973"/>
                    </a:lnTo>
                    <a:cubicBezTo>
                      <a:pt x="20447" y="418973"/>
                      <a:pt x="17526" y="418338"/>
                      <a:pt x="14605" y="417195"/>
                    </a:cubicBezTo>
                    <a:cubicBezTo>
                      <a:pt x="11684" y="416052"/>
                      <a:pt x="9144" y="414274"/>
                      <a:pt x="6985" y="412115"/>
                    </a:cubicBezTo>
                    <a:cubicBezTo>
                      <a:pt x="4826" y="409956"/>
                      <a:pt x="3048" y="407289"/>
                      <a:pt x="1905" y="404495"/>
                    </a:cubicBezTo>
                    <a:cubicBezTo>
                      <a:pt x="762" y="401701"/>
                      <a:pt x="0" y="398653"/>
                      <a:pt x="0" y="395478"/>
                    </a:cubicBezTo>
                  </a:path>
                </a:pathLst>
              </a:custGeom>
              <a:solidFill>
                <a:srgbClr val="303132"/>
              </a:solidFill>
            </p:spPr>
          </p:sp>
        </p:grpSp>
        <p:sp>
          <p:nvSpPr>
            <p:cNvPr name="TextBox 17" id="17"/>
            <p:cNvSpPr txBox="true"/>
            <p:nvPr/>
          </p:nvSpPr>
          <p:spPr>
            <a:xfrm rot="0">
              <a:off x="11436857" y="44875"/>
              <a:ext cx="237151" cy="69223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309"/>
                </a:lnSpc>
              </a:pPr>
              <a:r>
                <a:rPr lang="en-US" b="true" sz="3078">
                  <a:solidFill>
                    <a:srgbClr val="E2E6E9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2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12349589" y="376705"/>
              <a:ext cx="8576252" cy="27145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462"/>
                </a:lnSpc>
              </a:pPr>
              <a:r>
                <a:rPr lang="en-US" b="true" sz="2473">
                  <a:solidFill>
                    <a:srgbClr val="E2E6E9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Length</a:t>
              </a:r>
            </a:p>
            <a:p>
              <a:pPr algn="l">
                <a:lnSpc>
                  <a:spcPts val="3274"/>
                </a:lnSpc>
              </a:pPr>
              <a:r>
                <a:rPr lang="en-US" sz="2196">
                  <a:solidFill>
                    <a:srgbClr val="E2E6E9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Increasing the password length directly enhances its complexity. Even a password with simple characters becomes much harder to guess when its length is extended.</a:t>
              </a:r>
            </a:p>
          </p:txBody>
        </p:sp>
        <p:sp>
          <p:nvSpPr>
            <p:cNvPr name="TextBox 19" id="19"/>
            <p:cNvSpPr txBox="true"/>
            <p:nvPr/>
          </p:nvSpPr>
          <p:spPr>
            <a:xfrm rot="0">
              <a:off x="12349589" y="4825918"/>
              <a:ext cx="8752849" cy="27410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562"/>
                </a:lnSpc>
              </a:pPr>
              <a:r>
                <a:rPr lang="en-US" b="true" sz="2544">
                  <a:solidFill>
                    <a:srgbClr val="E2E6E9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Unique Passwords</a:t>
              </a:r>
            </a:p>
            <a:p>
              <a:pPr algn="l">
                <a:lnSpc>
                  <a:spcPts val="3254"/>
                </a:lnSpc>
              </a:pPr>
              <a:r>
                <a:rPr lang="en-US" sz="2196">
                  <a:solidFill>
                    <a:srgbClr val="E2E6E9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Every account should utilize a distinct password. This principle reduces the risk of compromise across multiple services if one account's password is </a:t>
              </a:r>
              <a:r>
                <a:rPr lang="en-US" sz="2196">
                  <a:solidFill>
                    <a:srgbClr val="E2E6E9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compromised.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050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31080" y="481983"/>
            <a:ext cx="16425839" cy="9323035"/>
            <a:chOff x="0" y="0"/>
            <a:chExt cx="21901119" cy="12430713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5962451" y="-76200"/>
              <a:ext cx="9976217" cy="6732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194"/>
                </a:lnSpc>
              </a:pPr>
              <a:r>
                <a:rPr lang="en-US" b="true" sz="2996">
                  <a:solidFill>
                    <a:srgbClr val="F2F2F3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Permutation and Password Strength</a:t>
              </a:r>
            </a:p>
          </p:txBody>
        </p:sp>
        <p:grpSp>
          <p:nvGrpSpPr>
            <p:cNvPr name="Group 4" id="4"/>
            <p:cNvGrpSpPr/>
            <p:nvPr/>
          </p:nvGrpSpPr>
          <p:grpSpPr>
            <a:xfrm rot="0">
              <a:off x="10683706" y="1586458"/>
              <a:ext cx="11217413" cy="7266077"/>
              <a:chOff x="0" y="0"/>
              <a:chExt cx="16030522" cy="10383768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16030522" cy="10383769"/>
              </a:xfrm>
              <a:custGeom>
                <a:avLst/>
                <a:gdLst/>
                <a:ahLst/>
                <a:cxnLst/>
                <a:rect r="r" b="b" t="t" l="l"/>
                <a:pathLst>
                  <a:path h="10383769" w="16030522">
                    <a:moveTo>
                      <a:pt x="94034" y="0"/>
                    </a:moveTo>
                    <a:cubicBezTo>
                      <a:pt x="81496" y="0"/>
                      <a:pt x="69555" y="2418"/>
                      <a:pt x="58062" y="7255"/>
                    </a:cubicBezTo>
                    <a:cubicBezTo>
                      <a:pt x="46569" y="12092"/>
                      <a:pt x="36419" y="18893"/>
                      <a:pt x="27613" y="27962"/>
                    </a:cubicBezTo>
                    <a:cubicBezTo>
                      <a:pt x="18807" y="37031"/>
                      <a:pt x="11941" y="47158"/>
                      <a:pt x="7164" y="58796"/>
                    </a:cubicBezTo>
                    <a:cubicBezTo>
                      <a:pt x="2388" y="70434"/>
                      <a:pt x="0" y="82526"/>
                      <a:pt x="0" y="95222"/>
                    </a:cubicBezTo>
                    <a:lnTo>
                      <a:pt x="0" y="10288546"/>
                    </a:lnTo>
                    <a:cubicBezTo>
                      <a:pt x="0" y="10301243"/>
                      <a:pt x="2388" y="10313334"/>
                      <a:pt x="7164" y="10324972"/>
                    </a:cubicBezTo>
                    <a:cubicBezTo>
                      <a:pt x="11941" y="10336610"/>
                      <a:pt x="18657" y="10346889"/>
                      <a:pt x="27613" y="10355807"/>
                    </a:cubicBezTo>
                    <a:cubicBezTo>
                      <a:pt x="36569" y="10364723"/>
                      <a:pt x="46569" y="10371676"/>
                      <a:pt x="58062" y="10376513"/>
                    </a:cubicBezTo>
                    <a:cubicBezTo>
                      <a:pt x="69555" y="10381350"/>
                      <a:pt x="81645" y="10383769"/>
                      <a:pt x="94034" y="10383769"/>
                    </a:cubicBezTo>
                    <a:lnTo>
                      <a:pt x="15936488" y="10383769"/>
                    </a:lnTo>
                    <a:cubicBezTo>
                      <a:pt x="15949025" y="10383769"/>
                      <a:pt x="15960965" y="10381350"/>
                      <a:pt x="15972459" y="10376513"/>
                    </a:cubicBezTo>
                    <a:cubicBezTo>
                      <a:pt x="15983953" y="10371676"/>
                      <a:pt x="15994101" y="10364875"/>
                      <a:pt x="16002907" y="10355807"/>
                    </a:cubicBezTo>
                    <a:cubicBezTo>
                      <a:pt x="16011714" y="10346737"/>
                      <a:pt x="16018580" y="10336610"/>
                      <a:pt x="16023357" y="10324972"/>
                    </a:cubicBezTo>
                    <a:cubicBezTo>
                      <a:pt x="16028133" y="10313334"/>
                      <a:pt x="16030522" y="10301243"/>
                      <a:pt x="16030522" y="10288546"/>
                    </a:cubicBezTo>
                    <a:lnTo>
                      <a:pt x="16030522" y="95222"/>
                    </a:lnTo>
                    <a:cubicBezTo>
                      <a:pt x="16030522" y="82526"/>
                      <a:pt x="16028133" y="70434"/>
                      <a:pt x="16023357" y="58796"/>
                    </a:cubicBezTo>
                    <a:cubicBezTo>
                      <a:pt x="16018580" y="47158"/>
                      <a:pt x="16011865" y="36880"/>
                      <a:pt x="16002907" y="27962"/>
                    </a:cubicBezTo>
                    <a:cubicBezTo>
                      <a:pt x="15993952" y="19044"/>
                      <a:pt x="15983953" y="12092"/>
                      <a:pt x="15972459" y="7255"/>
                    </a:cubicBezTo>
                    <a:cubicBezTo>
                      <a:pt x="15960965" y="2418"/>
                      <a:pt x="15949025" y="0"/>
                      <a:pt x="15936488" y="0"/>
                    </a:cubicBezTo>
                    <a:close/>
                  </a:path>
                </a:pathLst>
              </a:custGeom>
              <a:blipFill>
                <a:blip r:embed="rId2"/>
                <a:stretch>
                  <a:fillRect l="-631" t="0" r="-631" b="0"/>
                </a:stretch>
              </a:blipFill>
            </p:spPr>
          </p:sp>
        </p:grpSp>
        <p:grpSp>
          <p:nvGrpSpPr>
            <p:cNvPr name="Group 6" id="6"/>
            <p:cNvGrpSpPr>
              <a:grpSpLocks noChangeAspect="true"/>
            </p:cNvGrpSpPr>
            <p:nvPr/>
          </p:nvGrpSpPr>
          <p:grpSpPr>
            <a:xfrm rot="0">
              <a:off x="5331" y="7202244"/>
              <a:ext cx="785160" cy="770709"/>
              <a:chOff x="0" y="0"/>
              <a:chExt cx="517525" cy="50800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68326" y="68199"/>
                <a:ext cx="381000" cy="371475"/>
              </a:xfrm>
              <a:custGeom>
                <a:avLst/>
                <a:gdLst/>
                <a:ahLst/>
                <a:cxnLst/>
                <a:rect r="r" b="b" t="t" l="l"/>
                <a:pathLst>
                  <a:path h="371475" w="381000">
                    <a:moveTo>
                      <a:pt x="0" y="316230"/>
                    </a:moveTo>
                    <a:lnTo>
                      <a:pt x="0" y="55245"/>
                    </a:lnTo>
                    <a:cubicBezTo>
                      <a:pt x="0" y="51562"/>
                      <a:pt x="381" y="48006"/>
                      <a:pt x="1016" y="44450"/>
                    </a:cubicBezTo>
                    <a:cubicBezTo>
                      <a:pt x="1651" y="40894"/>
                      <a:pt x="2794" y="37465"/>
                      <a:pt x="4191" y="34036"/>
                    </a:cubicBezTo>
                    <a:cubicBezTo>
                      <a:pt x="5588" y="30607"/>
                      <a:pt x="7239" y="27559"/>
                      <a:pt x="9271" y="24511"/>
                    </a:cubicBezTo>
                    <a:cubicBezTo>
                      <a:pt x="11303" y="21463"/>
                      <a:pt x="13589" y="18669"/>
                      <a:pt x="16129" y="16129"/>
                    </a:cubicBezTo>
                    <a:cubicBezTo>
                      <a:pt x="18669" y="13589"/>
                      <a:pt x="21463" y="11303"/>
                      <a:pt x="24511" y="9271"/>
                    </a:cubicBezTo>
                    <a:cubicBezTo>
                      <a:pt x="27559" y="7239"/>
                      <a:pt x="30734" y="5588"/>
                      <a:pt x="34036" y="4191"/>
                    </a:cubicBezTo>
                    <a:cubicBezTo>
                      <a:pt x="37338" y="2794"/>
                      <a:pt x="40894" y="1778"/>
                      <a:pt x="44450" y="1016"/>
                    </a:cubicBezTo>
                    <a:cubicBezTo>
                      <a:pt x="48006" y="254"/>
                      <a:pt x="51562" y="0"/>
                      <a:pt x="55245" y="0"/>
                    </a:cubicBezTo>
                    <a:lnTo>
                      <a:pt x="325755" y="0"/>
                    </a:lnTo>
                    <a:cubicBezTo>
                      <a:pt x="329438" y="0"/>
                      <a:pt x="332994" y="381"/>
                      <a:pt x="336550" y="1016"/>
                    </a:cubicBezTo>
                    <a:cubicBezTo>
                      <a:pt x="340106" y="1651"/>
                      <a:pt x="343535" y="2794"/>
                      <a:pt x="346964" y="4191"/>
                    </a:cubicBezTo>
                    <a:cubicBezTo>
                      <a:pt x="350393" y="5588"/>
                      <a:pt x="353441" y="7239"/>
                      <a:pt x="356489" y="9271"/>
                    </a:cubicBezTo>
                    <a:cubicBezTo>
                      <a:pt x="359537" y="11303"/>
                      <a:pt x="362331" y="13589"/>
                      <a:pt x="364871" y="16129"/>
                    </a:cubicBezTo>
                    <a:cubicBezTo>
                      <a:pt x="367411" y="18669"/>
                      <a:pt x="369697" y="21463"/>
                      <a:pt x="371729" y="24511"/>
                    </a:cubicBezTo>
                    <a:cubicBezTo>
                      <a:pt x="373761" y="27559"/>
                      <a:pt x="375412" y="30734"/>
                      <a:pt x="376809" y="34036"/>
                    </a:cubicBezTo>
                    <a:cubicBezTo>
                      <a:pt x="378206" y="37338"/>
                      <a:pt x="379222" y="40894"/>
                      <a:pt x="379984" y="44450"/>
                    </a:cubicBezTo>
                    <a:cubicBezTo>
                      <a:pt x="380746" y="48006"/>
                      <a:pt x="381000" y="51562"/>
                      <a:pt x="381000" y="55245"/>
                    </a:cubicBezTo>
                    <a:lnTo>
                      <a:pt x="381000" y="316230"/>
                    </a:lnTo>
                    <a:cubicBezTo>
                      <a:pt x="381000" y="319913"/>
                      <a:pt x="380619" y="323469"/>
                      <a:pt x="379984" y="327025"/>
                    </a:cubicBezTo>
                    <a:cubicBezTo>
                      <a:pt x="379349" y="330581"/>
                      <a:pt x="378206" y="334010"/>
                      <a:pt x="376809" y="337439"/>
                    </a:cubicBezTo>
                    <a:cubicBezTo>
                      <a:pt x="375412" y="340868"/>
                      <a:pt x="373761" y="343916"/>
                      <a:pt x="371729" y="346964"/>
                    </a:cubicBezTo>
                    <a:cubicBezTo>
                      <a:pt x="369697" y="350012"/>
                      <a:pt x="367411" y="352806"/>
                      <a:pt x="364871" y="355346"/>
                    </a:cubicBezTo>
                    <a:cubicBezTo>
                      <a:pt x="362331" y="357886"/>
                      <a:pt x="359537" y="360172"/>
                      <a:pt x="356489" y="362204"/>
                    </a:cubicBezTo>
                    <a:cubicBezTo>
                      <a:pt x="353441" y="364236"/>
                      <a:pt x="350266" y="365887"/>
                      <a:pt x="346964" y="367284"/>
                    </a:cubicBezTo>
                    <a:cubicBezTo>
                      <a:pt x="343662" y="368681"/>
                      <a:pt x="340106" y="369697"/>
                      <a:pt x="336550" y="370459"/>
                    </a:cubicBezTo>
                    <a:cubicBezTo>
                      <a:pt x="332994" y="371221"/>
                      <a:pt x="329438" y="371475"/>
                      <a:pt x="325755" y="371475"/>
                    </a:cubicBezTo>
                    <a:lnTo>
                      <a:pt x="55245" y="371475"/>
                    </a:lnTo>
                    <a:cubicBezTo>
                      <a:pt x="51562" y="371475"/>
                      <a:pt x="48006" y="371094"/>
                      <a:pt x="44450" y="370459"/>
                    </a:cubicBezTo>
                    <a:cubicBezTo>
                      <a:pt x="40894" y="369824"/>
                      <a:pt x="37465" y="368681"/>
                      <a:pt x="34036" y="367284"/>
                    </a:cubicBezTo>
                    <a:cubicBezTo>
                      <a:pt x="30607" y="365887"/>
                      <a:pt x="27559" y="364236"/>
                      <a:pt x="24511" y="362204"/>
                    </a:cubicBezTo>
                    <a:cubicBezTo>
                      <a:pt x="21463" y="360172"/>
                      <a:pt x="18669" y="357886"/>
                      <a:pt x="16129" y="355346"/>
                    </a:cubicBezTo>
                    <a:cubicBezTo>
                      <a:pt x="13589" y="352806"/>
                      <a:pt x="11303" y="350012"/>
                      <a:pt x="9271" y="346964"/>
                    </a:cubicBezTo>
                    <a:cubicBezTo>
                      <a:pt x="7239" y="343916"/>
                      <a:pt x="5588" y="340741"/>
                      <a:pt x="4191" y="337439"/>
                    </a:cubicBezTo>
                    <a:cubicBezTo>
                      <a:pt x="2794" y="334137"/>
                      <a:pt x="1778" y="330708"/>
                      <a:pt x="1016" y="327025"/>
                    </a:cubicBezTo>
                    <a:cubicBezTo>
                      <a:pt x="254" y="323342"/>
                      <a:pt x="0" y="319913"/>
                      <a:pt x="0" y="316230"/>
                    </a:cubicBezTo>
                  </a:path>
                </a:pathLst>
              </a:custGeom>
              <a:solidFill>
                <a:srgbClr val="3D3D42"/>
              </a:solidFill>
            </p:spPr>
          </p:sp>
          <p:sp>
            <p:nvSpPr>
              <p:cNvPr name="Freeform 8" id="8"/>
              <p:cNvSpPr/>
              <p:nvPr/>
            </p:nvSpPr>
            <p:spPr>
              <a:xfrm flipH="false" flipV="false" rot="0">
                <a:off x="63373" y="63500"/>
                <a:ext cx="390906" cy="381127"/>
              </a:xfrm>
              <a:custGeom>
                <a:avLst/>
                <a:gdLst/>
                <a:ahLst/>
                <a:cxnLst/>
                <a:rect r="r" b="b" t="t" l="l"/>
                <a:pathLst>
                  <a:path h="381127" w="390906">
                    <a:moveTo>
                      <a:pt x="127" y="320929"/>
                    </a:moveTo>
                    <a:lnTo>
                      <a:pt x="127" y="59944"/>
                    </a:lnTo>
                    <a:lnTo>
                      <a:pt x="4953" y="59944"/>
                    </a:lnTo>
                    <a:lnTo>
                      <a:pt x="127" y="59944"/>
                    </a:lnTo>
                    <a:cubicBezTo>
                      <a:pt x="127" y="56007"/>
                      <a:pt x="508" y="52070"/>
                      <a:pt x="1270" y="48260"/>
                    </a:cubicBezTo>
                    <a:lnTo>
                      <a:pt x="1270" y="48260"/>
                    </a:lnTo>
                    <a:lnTo>
                      <a:pt x="1270" y="48260"/>
                    </a:lnTo>
                    <a:cubicBezTo>
                      <a:pt x="2032" y="44450"/>
                      <a:pt x="3175" y="40640"/>
                      <a:pt x="4699" y="36957"/>
                    </a:cubicBezTo>
                    <a:lnTo>
                      <a:pt x="9144" y="38735"/>
                    </a:lnTo>
                    <a:lnTo>
                      <a:pt x="4699" y="36957"/>
                    </a:lnTo>
                    <a:cubicBezTo>
                      <a:pt x="6223" y="33274"/>
                      <a:pt x="8001" y="29845"/>
                      <a:pt x="10287" y="26543"/>
                    </a:cubicBezTo>
                    <a:lnTo>
                      <a:pt x="10287" y="26543"/>
                    </a:lnTo>
                    <a:lnTo>
                      <a:pt x="10287" y="26543"/>
                    </a:lnTo>
                    <a:cubicBezTo>
                      <a:pt x="12446" y="23241"/>
                      <a:pt x="14986" y="20193"/>
                      <a:pt x="17780" y="17399"/>
                    </a:cubicBezTo>
                    <a:lnTo>
                      <a:pt x="17780" y="17399"/>
                    </a:lnTo>
                    <a:lnTo>
                      <a:pt x="17780" y="17399"/>
                    </a:lnTo>
                    <a:cubicBezTo>
                      <a:pt x="20574" y="14605"/>
                      <a:pt x="23622" y="12192"/>
                      <a:pt x="26924" y="9906"/>
                    </a:cubicBezTo>
                    <a:lnTo>
                      <a:pt x="29591" y="13843"/>
                    </a:lnTo>
                    <a:lnTo>
                      <a:pt x="26797" y="10160"/>
                    </a:lnTo>
                    <a:cubicBezTo>
                      <a:pt x="30099" y="8001"/>
                      <a:pt x="33528" y="6096"/>
                      <a:pt x="37211" y="4572"/>
                    </a:cubicBezTo>
                    <a:lnTo>
                      <a:pt x="37211" y="4572"/>
                    </a:lnTo>
                    <a:lnTo>
                      <a:pt x="37211" y="4572"/>
                    </a:lnTo>
                    <a:cubicBezTo>
                      <a:pt x="40894" y="3048"/>
                      <a:pt x="44577" y="1905"/>
                      <a:pt x="48514" y="1143"/>
                    </a:cubicBezTo>
                    <a:lnTo>
                      <a:pt x="49403" y="5842"/>
                    </a:lnTo>
                    <a:lnTo>
                      <a:pt x="48514" y="1143"/>
                    </a:lnTo>
                    <a:cubicBezTo>
                      <a:pt x="52324" y="381"/>
                      <a:pt x="56261" y="0"/>
                      <a:pt x="60198" y="0"/>
                    </a:cubicBezTo>
                    <a:lnTo>
                      <a:pt x="60198" y="4826"/>
                    </a:lnTo>
                    <a:lnTo>
                      <a:pt x="60198" y="0"/>
                    </a:lnTo>
                    <a:lnTo>
                      <a:pt x="330708" y="0"/>
                    </a:lnTo>
                    <a:lnTo>
                      <a:pt x="330708" y="4826"/>
                    </a:lnTo>
                    <a:lnTo>
                      <a:pt x="330708" y="0"/>
                    </a:lnTo>
                    <a:cubicBezTo>
                      <a:pt x="334645" y="0"/>
                      <a:pt x="338582" y="381"/>
                      <a:pt x="342392" y="1143"/>
                    </a:cubicBezTo>
                    <a:lnTo>
                      <a:pt x="341503" y="5842"/>
                    </a:lnTo>
                    <a:lnTo>
                      <a:pt x="342392" y="1143"/>
                    </a:lnTo>
                    <a:cubicBezTo>
                      <a:pt x="346329" y="1905"/>
                      <a:pt x="350012" y="3048"/>
                      <a:pt x="353695" y="4572"/>
                    </a:cubicBezTo>
                    <a:lnTo>
                      <a:pt x="353695" y="4572"/>
                    </a:lnTo>
                    <a:lnTo>
                      <a:pt x="353695" y="4572"/>
                    </a:lnTo>
                    <a:cubicBezTo>
                      <a:pt x="357378" y="6096"/>
                      <a:pt x="360807" y="7874"/>
                      <a:pt x="364109" y="10160"/>
                    </a:cubicBezTo>
                    <a:lnTo>
                      <a:pt x="361442" y="14097"/>
                    </a:lnTo>
                    <a:lnTo>
                      <a:pt x="364109" y="10160"/>
                    </a:lnTo>
                    <a:cubicBezTo>
                      <a:pt x="367411" y="12319"/>
                      <a:pt x="370459" y="14859"/>
                      <a:pt x="373253" y="17653"/>
                    </a:cubicBezTo>
                    <a:lnTo>
                      <a:pt x="373253" y="17653"/>
                    </a:lnTo>
                    <a:lnTo>
                      <a:pt x="373253" y="17653"/>
                    </a:lnTo>
                    <a:cubicBezTo>
                      <a:pt x="376047" y="20447"/>
                      <a:pt x="378587" y="23495"/>
                      <a:pt x="380746" y="26797"/>
                    </a:cubicBezTo>
                    <a:lnTo>
                      <a:pt x="380746" y="26797"/>
                    </a:lnTo>
                    <a:lnTo>
                      <a:pt x="380746" y="26797"/>
                    </a:lnTo>
                    <a:cubicBezTo>
                      <a:pt x="382905" y="30099"/>
                      <a:pt x="384810" y="33528"/>
                      <a:pt x="386334" y="37211"/>
                    </a:cubicBezTo>
                    <a:lnTo>
                      <a:pt x="386334" y="37211"/>
                    </a:lnTo>
                    <a:lnTo>
                      <a:pt x="386334" y="37211"/>
                    </a:lnTo>
                    <a:cubicBezTo>
                      <a:pt x="387858" y="40894"/>
                      <a:pt x="389001" y="44577"/>
                      <a:pt x="389763" y="48514"/>
                    </a:cubicBezTo>
                    <a:lnTo>
                      <a:pt x="389763" y="48514"/>
                    </a:lnTo>
                    <a:lnTo>
                      <a:pt x="389763" y="48514"/>
                    </a:lnTo>
                    <a:cubicBezTo>
                      <a:pt x="390525" y="52324"/>
                      <a:pt x="390906" y="56261"/>
                      <a:pt x="390906" y="60198"/>
                    </a:cubicBezTo>
                    <a:lnTo>
                      <a:pt x="386080" y="60198"/>
                    </a:lnTo>
                    <a:lnTo>
                      <a:pt x="390906" y="60198"/>
                    </a:lnTo>
                    <a:lnTo>
                      <a:pt x="390906" y="320929"/>
                    </a:lnTo>
                    <a:lnTo>
                      <a:pt x="386080" y="320929"/>
                    </a:lnTo>
                    <a:lnTo>
                      <a:pt x="390906" y="320929"/>
                    </a:lnTo>
                    <a:cubicBezTo>
                      <a:pt x="390906" y="324866"/>
                      <a:pt x="390525" y="328803"/>
                      <a:pt x="389763" y="332613"/>
                    </a:cubicBezTo>
                    <a:lnTo>
                      <a:pt x="385064" y="331724"/>
                    </a:lnTo>
                    <a:lnTo>
                      <a:pt x="389763" y="332613"/>
                    </a:lnTo>
                    <a:cubicBezTo>
                      <a:pt x="389001" y="336550"/>
                      <a:pt x="387858" y="340233"/>
                      <a:pt x="386334" y="343916"/>
                    </a:cubicBezTo>
                    <a:lnTo>
                      <a:pt x="381889" y="342138"/>
                    </a:lnTo>
                    <a:lnTo>
                      <a:pt x="386334" y="343916"/>
                    </a:lnTo>
                    <a:cubicBezTo>
                      <a:pt x="384810" y="347599"/>
                      <a:pt x="383032" y="351028"/>
                      <a:pt x="380746" y="354330"/>
                    </a:cubicBezTo>
                    <a:lnTo>
                      <a:pt x="376809" y="351663"/>
                    </a:lnTo>
                    <a:lnTo>
                      <a:pt x="380746" y="354330"/>
                    </a:lnTo>
                    <a:cubicBezTo>
                      <a:pt x="378587" y="357632"/>
                      <a:pt x="376047" y="360680"/>
                      <a:pt x="373253" y="363474"/>
                    </a:cubicBezTo>
                    <a:lnTo>
                      <a:pt x="373253" y="363474"/>
                    </a:lnTo>
                    <a:lnTo>
                      <a:pt x="373253" y="363474"/>
                    </a:lnTo>
                    <a:cubicBezTo>
                      <a:pt x="370459" y="366268"/>
                      <a:pt x="367411" y="368681"/>
                      <a:pt x="364109" y="370967"/>
                    </a:cubicBezTo>
                    <a:lnTo>
                      <a:pt x="364109" y="370967"/>
                    </a:lnTo>
                    <a:lnTo>
                      <a:pt x="364109" y="370967"/>
                    </a:lnTo>
                    <a:cubicBezTo>
                      <a:pt x="360807" y="373126"/>
                      <a:pt x="357378" y="375031"/>
                      <a:pt x="353695" y="376555"/>
                    </a:cubicBezTo>
                    <a:lnTo>
                      <a:pt x="353695" y="376555"/>
                    </a:lnTo>
                    <a:lnTo>
                      <a:pt x="353695" y="376555"/>
                    </a:lnTo>
                    <a:cubicBezTo>
                      <a:pt x="350012" y="378079"/>
                      <a:pt x="346329" y="379222"/>
                      <a:pt x="342392" y="379984"/>
                    </a:cubicBezTo>
                    <a:lnTo>
                      <a:pt x="341503" y="375285"/>
                    </a:lnTo>
                    <a:lnTo>
                      <a:pt x="342392" y="379984"/>
                    </a:lnTo>
                    <a:cubicBezTo>
                      <a:pt x="338582" y="380746"/>
                      <a:pt x="334645" y="381127"/>
                      <a:pt x="330708" y="381127"/>
                    </a:cubicBezTo>
                    <a:lnTo>
                      <a:pt x="330708" y="376301"/>
                    </a:lnTo>
                    <a:lnTo>
                      <a:pt x="330708" y="381000"/>
                    </a:lnTo>
                    <a:lnTo>
                      <a:pt x="60198" y="381000"/>
                    </a:lnTo>
                    <a:lnTo>
                      <a:pt x="60198" y="376174"/>
                    </a:lnTo>
                    <a:lnTo>
                      <a:pt x="60198" y="381000"/>
                    </a:lnTo>
                    <a:cubicBezTo>
                      <a:pt x="56261" y="381000"/>
                      <a:pt x="52324" y="380619"/>
                      <a:pt x="48514" y="379857"/>
                    </a:cubicBezTo>
                    <a:lnTo>
                      <a:pt x="49403" y="375158"/>
                    </a:lnTo>
                    <a:lnTo>
                      <a:pt x="48514" y="379857"/>
                    </a:lnTo>
                    <a:cubicBezTo>
                      <a:pt x="44577" y="379095"/>
                      <a:pt x="40894" y="377952"/>
                      <a:pt x="37211" y="376428"/>
                    </a:cubicBezTo>
                    <a:lnTo>
                      <a:pt x="37211" y="376428"/>
                    </a:lnTo>
                    <a:lnTo>
                      <a:pt x="37211" y="376428"/>
                    </a:lnTo>
                    <a:cubicBezTo>
                      <a:pt x="33528" y="374904"/>
                      <a:pt x="30099" y="373126"/>
                      <a:pt x="26797" y="370840"/>
                    </a:cubicBezTo>
                    <a:lnTo>
                      <a:pt x="26797" y="370840"/>
                    </a:lnTo>
                    <a:lnTo>
                      <a:pt x="26797" y="370840"/>
                    </a:lnTo>
                    <a:cubicBezTo>
                      <a:pt x="23495" y="368681"/>
                      <a:pt x="20447" y="366141"/>
                      <a:pt x="17653" y="363347"/>
                    </a:cubicBezTo>
                    <a:lnTo>
                      <a:pt x="17653" y="363347"/>
                    </a:lnTo>
                    <a:lnTo>
                      <a:pt x="17653" y="363347"/>
                    </a:lnTo>
                    <a:cubicBezTo>
                      <a:pt x="14859" y="360553"/>
                      <a:pt x="12319" y="357505"/>
                      <a:pt x="10160" y="354203"/>
                    </a:cubicBezTo>
                    <a:lnTo>
                      <a:pt x="14097" y="351536"/>
                    </a:lnTo>
                    <a:lnTo>
                      <a:pt x="10160" y="354203"/>
                    </a:lnTo>
                    <a:cubicBezTo>
                      <a:pt x="8001" y="350901"/>
                      <a:pt x="6096" y="347472"/>
                      <a:pt x="4572" y="343789"/>
                    </a:cubicBezTo>
                    <a:lnTo>
                      <a:pt x="9017" y="342011"/>
                    </a:lnTo>
                    <a:lnTo>
                      <a:pt x="4572" y="343789"/>
                    </a:lnTo>
                    <a:cubicBezTo>
                      <a:pt x="3048" y="340106"/>
                      <a:pt x="1905" y="336423"/>
                      <a:pt x="1143" y="332486"/>
                    </a:cubicBezTo>
                    <a:lnTo>
                      <a:pt x="5842" y="331597"/>
                    </a:lnTo>
                    <a:lnTo>
                      <a:pt x="1143" y="332486"/>
                    </a:lnTo>
                    <a:cubicBezTo>
                      <a:pt x="381" y="328676"/>
                      <a:pt x="0" y="324739"/>
                      <a:pt x="0" y="320802"/>
                    </a:cubicBezTo>
                    <a:lnTo>
                      <a:pt x="4826" y="320802"/>
                    </a:lnTo>
                    <a:lnTo>
                      <a:pt x="127" y="320802"/>
                    </a:lnTo>
                    <a:moveTo>
                      <a:pt x="9652" y="320802"/>
                    </a:moveTo>
                    <a:cubicBezTo>
                      <a:pt x="9652" y="324104"/>
                      <a:pt x="10033" y="327406"/>
                      <a:pt x="10668" y="330581"/>
                    </a:cubicBezTo>
                    <a:lnTo>
                      <a:pt x="10668" y="330581"/>
                    </a:lnTo>
                    <a:lnTo>
                      <a:pt x="10668" y="330581"/>
                    </a:lnTo>
                    <a:cubicBezTo>
                      <a:pt x="11303" y="333883"/>
                      <a:pt x="12319" y="337058"/>
                      <a:pt x="13589" y="340106"/>
                    </a:cubicBezTo>
                    <a:lnTo>
                      <a:pt x="13589" y="340106"/>
                    </a:lnTo>
                    <a:lnTo>
                      <a:pt x="13589" y="340106"/>
                    </a:lnTo>
                    <a:cubicBezTo>
                      <a:pt x="14859" y="343154"/>
                      <a:pt x="16383" y="346075"/>
                      <a:pt x="18288" y="348869"/>
                    </a:cubicBezTo>
                    <a:lnTo>
                      <a:pt x="18288" y="348869"/>
                    </a:lnTo>
                    <a:lnTo>
                      <a:pt x="18288" y="348869"/>
                    </a:lnTo>
                    <a:cubicBezTo>
                      <a:pt x="20066" y="351663"/>
                      <a:pt x="22225" y="354203"/>
                      <a:pt x="24511" y="356489"/>
                    </a:cubicBezTo>
                    <a:lnTo>
                      <a:pt x="21082" y="359918"/>
                    </a:lnTo>
                    <a:lnTo>
                      <a:pt x="24511" y="356489"/>
                    </a:lnTo>
                    <a:cubicBezTo>
                      <a:pt x="26797" y="358775"/>
                      <a:pt x="29464" y="360934"/>
                      <a:pt x="32131" y="362712"/>
                    </a:cubicBezTo>
                    <a:lnTo>
                      <a:pt x="29464" y="366649"/>
                    </a:lnTo>
                    <a:lnTo>
                      <a:pt x="32131" y="362712"/>
                    </a:lnTo>
                    <a:cubicBezTo>
                      <a:pt x="34925" y="364490"/>
                      <a:pt x="37846" y="366141"/>
                      <a:pt x="40894" y="367411"/>
                    </a:cubicBezTo>
                    <a:lnTo>
                      <a:pt x="39116" y="371856"/>
                    </a:lnTo>
                    <a:lnTo>
                      <a:pt x="40894" y="367411"/>
                    </a:lnTo>
                    <a:cubicBezTo>
                      <a:pt x="43942" y="368681"/>
                      <a:pt x="47117" y="369697"/>
                      <a:pt x="50419" y="370332"/>
                    </a:cubicBezTo>
                    <a:lnTo>
                      <a:pt x="50419" y="370332"/>
                    </a:lnTo>
                    <a:lnTo>
                      <a:pt x="50419" y="370332"/>
                    </a:lnTo>
                    <a:cubicBezTo>
                      <a:pt x="53721" y="370967"/>
                      <a:pt x="56896" y="371348"/>
                      <a:pt x="60325" y="371348"/>
                    </a:cubicBezTo>
                    <a:lnTo>
                      <a:pt x="330835" y="371348"/>
                    </a:lnTo>
                    <a:cubicBezTo>
                      <a:pt x="334137" y="371348"/>
                      <a:pt x="337439" y="370967"/>
                      <a:pt x="340614" y="370332"/>
                    </a:cubicBezTo>
                    <a:lnTo>
                      <a:pt x="340614" y="370332"/>
                    </a:lnTo>
                    <a:lnTo>
                      <a:pt x="340614" y="370332"/>
                    </a:lnTo>
                    <a:cubicBezTo>
                      <a:pt x="343916" y="369697"/>
                      <a:pt x="346964" y="368681"/>
                      <a:pt x="350139" y="367411"/>
                    </a:cubicBezTo>
                    <a:lnTo>
                      <a:pt x="351917" y="371856"/>
                    </a:lnTo>
                    <a:lnTo>
                      <a:pt x="350139" y="367411"/>
                    </a:lnTo>
                    <a:cubicBezTo>
                      <a:pt x="353187" y="366141"/>
                      <a:pt x="356108" y="364617"/>
                      <a:pt x="358902" y="362712"/>
                    </a:cubicBezTo>
                    <a:lnTo>
                      <a:pt x="361569" y="366649"/>
                    </a:lnTo>
                    <a:lnTo>
                      <a:pt x="358902" y="362712"/>
                    </a:lnTo>
                    <a:cubicBezTo>
                      <a:pt x="361696" y="360807"/>
                      <a:pt x="364236" y="358775"/>
                      <a:pt x="366522" y="356489"/>
                    </a:cubicBezTo>
                    <a:lnTo>
                      <a:pt x="369951" y="359918"/>
                    </a:lnTo>
                    <a:lnTo>
                      <a:pt x="366522" y="356489"/>
                    </a:lnTo>
                    <a:cubicBezTo>
                      <a:pt x="368808" y="354203"/>
                      <a:pt x="370967" y="351536"/>
                      <a:pt x="372745" y="348869"/>
                    </a:cubicBezTo>
                    <a:lnTo>
                      <a:pt x="372745" y="348869"/>
                    </a:lnTo>
                    <a:lnTo>
                      <a:pt x="372745" y="348869"/>
                    </a:lnTo>
                    <a:cubicBezTo>
                      <a:pt x="374523" y="346075"/>
                      <a:pt x="376174" y="343281"/>
                      <a:pt x="377444" y="340106"/>
                    </a:cubicBezTo>
                    <a:lnTo>
                      <a:pt x="377444" y="340106"/>
                    </a:lnTo>
                    <a:lnTo>
                      <a:pt x="377444" y="340106"/>
                    </a:lnTo>
                    <a:cubicBezTo>
                      <a:pt x="378714" y="337058"/>
                      <a:pt x="379730" y="333883"/>
                      <a:pt x="380365" y="330581"/>
                    </a:cubicBezTo>
                    <a:lnTo>
                      <a:pt x="380365" y="330581"/>
                    </a:lnTo>
                    <a:lnTo>
                      <a:pt x="380365" y="330581"/>
                    </a:lnTo>
                    <a:cubicBezTo>
                      <a:pt x="381000" y="327279"/>
                      <a:pt x="381381" y="324104"/>
                      <a:pt x="381381" y="320802"/>
                    </a:cubicBezTo>
                    <a:lnTo>
                      <a:pt x="381381" y="59944"/>
                    </a:lnTo>
                    <a:cubicBezTo>
                      <a:pt x="381381" y="56642"/>
                      <a:pt x="381000" y="53340"/>
                      <a:pt x="380365" y="50038"/>
                    </a:cubicBezTo>
                    <a:lnTo>
                      <a:pt x="385064" y="49149"/>
                    </a:lnTo>
                    <a:lnTo>
                      <a:pt x="380365" y="50038"/>
                    </a:lnTo>
                    <a:cubicBezTo>
                      <a:pt x="379730" y="46736"/>
                      <a:pt x="378714" y="43688"/>
                      <a:pt x="377444" y="40513"/>
                    </a:cubicBezTo>
                    <a:lnTo>
                      <a:pt x="381889" y="38735"/>
                    </a:lnTo>
                    <a:lnTo>
                      <a:pt x="377444" y="40513"/>
                    </a:lnTo>
                    <a:cubicBezTo>
                      <a:pt x="376174" y="37465"/>
                      <a:pt x="374650" y="34544"/>
                      <a:pt x="372745" y="31750"/>
                    </a:cubicBezTo>
                    <a:lnTo>
                      <a:pt x="376682" y="29083"/>
                    </a:lnTo>
                    <a:lnTo>
                      <a:pt x="372745" y="31750"/>
                    </a:lnTo>
                    <a:cubicBezTo>
                      <a:pt x="370840" y="28956"/>
                      <a:pt x="368808" y="26416"/>
                      <a:pt x="366522" y="24130"/>
                    </a:cubicBezTo>
                    <a:lnTo>
                      <a:pt x="369951" y="20701"/>
                    </a:lnTo>
                    <a:lnTo>
                      <a:pt x="366522" y="24130"/>
                    </a:lnTo>
                    <a:cubicBezTo>
                      <a:pt x="364236" y="21844"/>
                      <a:pt x="361569" y="19685"/>
                      <a:pt x="358902" y="17907"/>
                    </a:cubicBezTo>
                    <a:lnTo>
                      <a:pt x="358902" y="17907"/>
                    </a:lnTo>
                    <a:lnTo>
                      <a:pt x="358902" y="17907"/>
                    </a:lnTo>
                    <a:cubicBezTo>
                      <a:pt x="356108" y="16002"/>
                      <a:pt x="353187" y="14478"/>
                      <a:pt x="350139" y="13208"/>
                    </a:cubicBezTo>
                    <a:lnTo>
                      <a:pt x="351917" y="8763"/>
                    </a:lnTo>
                    <a:lnTo>
                      <a:pt x="350139" y="13208"/>
                    </a:lnTo>
                    <a:cubicBezTo>
                      <a:pt x="347091" y="11938"/>
                      <a:pt x="343916" y="10922"/>
                      <a:pt x="340614" y="10287"/>
                    </a:cubicBezTo>
                    <a:lnTo>
                      <a:pt x="340614" y="10287"/>
                    </a:lnTo>
                    <a:lnTo>
                      <a:pt x="340614" y="10287"/>
                    </a:lnTo>
                    <a:cubicBezTo>
                      <a:pt x="337312" y="9652"/>
                      <a:pt x="334137" y="9271"/>
                      <a:pt x="330835" y="9271"/>
                    </a:cubicBezTo>
                    <a:lnTo>
                      <a:pt x="60198" y="9271"/>
                    </a:lnTo>
                    <a:cubicBezTo>
                      <a:pt x="56896" y="9271"/>
                      <a:pt x="53594" y="9652"/>
                      <a:pt x="50292" y="10287"/>
                    </a:cubicBezTo>
                    <a:lnTo>
                      <a:pt x="50292" y="10287"/>
                    </a:lnTo>
                    <a:lnTo>
                      <a:pt x="50292" y="10287"/>
                    </a:lnTo>
                    <a:cubicBezTo>
                      <a:pt x="47117" y="10922"/>
                      <a:pt x="43942" y="11938"/>
                      <a:pt x="40767" y="13208"/>
                    </a:cubicBezTo>
                    <a:lnTo>
                      <a:pt x="38989" y="8763"/>
                    </a:lnTo>
                    <a:lnTo>
                      <a:pt x="40767" y="13208"/>
                    </a:lnTo>
                    <a:cubicBezTo>
                      <a:pt x="37719" y="14478"/>
                      <a:pt x="34798" y="16002"/>
                      <a:pt x="32004" y="17907"/>
                    </a:cubicBezTo>
                    <a:lnTo>
                      <a:pt x="32004" y="17907"/>
                    </a:lnTo>
                    <a:lnTo>
                      <a:pt x="32004" y="17907"/>
                    </a:lnTo>
                    <a:cubicBezTo>
                      <a:pt x="29210" y="19812"/>
                      <a:pt x="26670" y="21844"/>
                      <a:pt x="24384" y="24130"/>
                    </a:cubicBezTo>
                    <a:lnTo>
                      <a:pt x="20955" y="20701"/>
                    </a:lnTo>
                    <a:lnTo>
                      <a:pt x="24384" y="24130"/>
                    </a:lnTo>
                    <a:cubicBezTo>
                      <a:pt x="22098" y="26416"/>
                      <a:pt x="19939" y="29083"/>
                      <a:pt x="18161" y="31750"/>
                    </a:cubicBezTo>
                    <a:lnTo>
                      <a:pt x="14224" y="29083"/>
                    </a:lnTo>
                    <a:lnTo>
                      <a:pt x="18161" y="31750"/>
                    </a:lnTo>
                    <a:cubicBezTo>
                      <a:pt x="16256" y="34544"/>
                      <a:pt x="14732" y="37465"/>
                      <a:pt x="13462" y="40513"/>
                    </a:cubicBezTo>
                    <a:lnTo>
                      <a:pt x="13462" y="40513"/>
                    </a:lnTo>
                    <a:lnTo>
                      <a:pt x="13462" y="40513"/>
                    </a:lnTo>
                    <a:cubicBezTo>
                      <a:pt x="12192" y="43561"/>
                      <a:pt x="11176" y="46736"/>
                      <a:pt x="10541" y="50038"/>
                    </a:cubicBezTo>
                    <a:lnTo>
                      <a:pt x="5842" y="49149"/>
                    </a:lnTo>
                    <a:lnTo>
                      <a:pt x="10541" y="50038"/>
                    </a:lnTo>
                    <a:cubicBezTo>
                      <a:pt x="9906" y="53340"/>
                      <a:pt x="9525" y="56515"/>
                      <a:pt x="9525" y="59944"/>
                    </a:cubicBezTo>
                    <a:lnTo>
                      <a:pt x="9525" y="320929"/>
                    </a:lnTo>
                    <a:close/>
                  </a:path>
                </a:pathLst>
              </a:custGeom>
              <a:solidFill>
                <a:srgbClr val="56565B"/>
              </a:solidFill>
            </p:spPr>
          </p:sp>
        </p:grpSp>
        <p:sp>
          <p:nvSpPr>
            <p:cNvPr name="TextBox 9" id="9"/>
            <p:cNvSpPr txBox="true"/>
            <p:nvPr/>
          </p:nvSpPr>
          <p:spPr>
            <a:xfrm rot="0">
              <a:off x="234465" y="7197073"/>
              <a:ext cx="163446" cy="6953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200"/>
                </a:lnSpc>
              </a:pPr>
              <a:r>
                <a:rPr lang="en-US" sz="3000">
                  <a:solidFill>
                    <a:srgbClr val="E5E0D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3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961673" y="7344166"/>
              <a:ext cx="8734735" cy="508654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374"/>
                </a:lnSpc>
              </a:pPr>
              <a:r>
                <a:rPr lang="en-US" b="true" sz="2410">
                  <a:solidFill>
                    <a:srgbClr val="E5E0D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Example</a:t>
              </a:r>
            </a:p>
            <a:p>
              <a:pPr algn="l">
                <a:lnSpc>
                  <a:spcPts val="3396"/>
                </a:lnSpc>
              </a:pPr>
              <a:r>
                <a:rPr lang="en-US" sz="2139" spc="-38">
                  <a:solidFill>
                    <a:srgbClr val="E5E0DF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1. Short Password with Limited Characters: -</a:t>
              </a:r>
            </a:p>
            <a:p>
              <a:pPr algn="l">
                <a:lnSpc>
                  <a:spcPts val="3396"/>
                </a:lnSpc>
              </a:pPr>
              <a:r>
                <a:rPr lang="en-US" sz="2139" spc="-38">
                  <a:solidFill>
                    <a:srgbClr val="E5E0DF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 Password Length (n): 6 - Character Set (k): 26 (lowercase letters only) - Calculation: 26^6=308,915,776 passwords. </a:t>
              </a:r>
            </a:p>
            <a:p>
              <a:pPr algn="l">
                <a:lnSpc>
                  <a:spcPts val="3396"/>
                </a:lnSpc>
              </a:pPr>
              <a:r>
                <a:rPr lang="en-US" sz="2139" spc="-38">
                  <a:solidFill>
                    <a:srgbClr val="E5E0DF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2. Longer Password with a Diverse Character Set: - Password Length (n): 8 - Character Set (k): 72 (uppercase, lowercase, special characters). - Calculation: 72^8=722,204,136,308,736 passwords.</a:t>
              </a:r>
            </a:p>
          </p:txBody>
        </p:sp>
        <p:grpSp>
          <p:nvGrpSpPr>
            <p:cNvPr name="Group 11" id="11"/>
            <p:cNvGrpSpPr>
              <a:grpSpLocks noChangeAspect="true"/>
            </p:cNvGrpSpPr>
            <p:nvPr/>
          </p:nvGrpSpPr>
          <p:grpSpPr>
            <a:xfrm rot="0">
              <a:off x="0" y="886413"/>
              <a:ext cx="790491" cy="790491"/>
              <a:chOff x="0" y="0"/>
              <a:chExt cx="517525" cy="517525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68326" y="68326"/>
                <a:ext cx="381000" cy="381000"/>
              </a:xfrm>
              <a:custGeom>
                <a:avLst/>
                <a:gdLst/>
                <a:ahLst/>
                <a:cxnLst/>
                <a:rect r="r" b="b" t="t" l="l"/>
                <a:pathLst>
                  <a:path h="381000" w="381000">
                    <a:moveTo>
                      <a:pt x="0" y="325628"/>
                    </a:moveTo>
                    <a:lnTo>
                      <a:pt x="0" y="55245"/>
                    </a:lnTo>
                    <a:cubicBezTo>
                      <a:pt x="0" y="51562"/>
                      <a:pt x="381" y="48006"/>
                      <a:pt x="1016" y="44450"/>
                    </a:cubicBezTo>
                    <a:cubicBezTo>
                      <a:pt x="1651" y="40894"/>
                      <a:pt x="2794" y="37465"/>
                      <a:pt x="4191" y="34036"/>
                    </a:cubicBezTo>
                    <a:cubicBezTo>
                      <a:pt x="5588" y="30607"/>
                      <a:pt x="7239" y="27559"/>
                      <a:pt x="9271" y="24511"/>
                    </a:cubicBezTo>
                    <a:cubicBezTo>
                      <a:pt x="11303" y="21463"/>
                      <a:pt x="13589" y="18669"/>
                      <a:pt x="16129" y="16129"/>
                    </a:cubicBezTo>
                    <a:cubicBezTo>
                      <a:pt x="18669" y="13589"/>
                      <a:pt x="21463" y="11303"/>
                      <a:pt x="24511" y="9271"/>
                    </a:cubicBezTo>
                    <a:cubicBezTo>
                      <a:pt x="27559" y="7239"/>
                      <a:pt x="30734" y="5588"/>
                      <a:pt x="34036" y="4191"/>
                    </a:cubicBezTo>
                    <a:cubicBezTo>
                      <a:pt x="37338" y="2794"/>
                      <a:pt x="40894" y="1778"/>
                      <a:pt x="44450" y="1016"/>
                    </a:cubicBezTo>
                    <a:cubicBezTo>
                      <a:pt x="48006" y="254"/>
                      <a:pt x="51562" y="0"/>
                      <a:pt x="55245" y="0"/>
                    </a:cubicBezTo>
                    <a:lnTo>
                      <a:pt x="325755" y="0"/>
                    </a:lnTo>
                    <a:cubicBezTo>
                      <a:pt x="329438" y="0"/>
                      <a:pt x="332994" y="381"/>
                      <a:pt x="336550" y="1016"/>
                    </a:cubicBezTo>
                    <a:cubicBezTo>
                      <a:pt x="340106" y="1651"/>
                      <a:pt x="343535" y="2794"/>
                      <a:pt x="346964" y="4191"/>
                    </a:cubicBezTo>
                    <a:cubicBezTo>
                      <a:pt x="350393" y="5588"/>
                      <a:pt x="353441" y="7239"/>
                      <a:pt x="356489" y="9271"/>
                    </a:cubicBezTo>
                    <a:cubicBezTo>
                      <a:pt x="359537" y="11303"/>
                      <a:pt x="362331" y="13589"/>
                      <a:pt x="364871" y="16129"/>
                    </a:cubicBezTo>
                    <a:cubicBezTo>
                      <a:pt x="367411" y="18669"/>
                      <a:pt x="369697" y="21463"/>
                      <a:pt x="371729" y="24511"/>
                    </a:cubicBezTo>
                    <a:cubicBezTo>
                      <a:pt x="373761" y="27559"/>
                      <a:pt x="375412" y="30734"/>
                      <a:pt x="376809" y="34036"/>
                    </a:cubicBezTo>
                    <a:cubicBezTo>
                      <a:pt x="378206" y="37338"/>
                      <a:pt x="379222" y="40894"/>
                      <a:pt x="379984" y="44450"/>
                    </a:cubicBezTo>
                    <a:cubicBezTo>
                      <a:pt x="380746" y="48006"/>
                      <a:pt x="381000" y="51562"/>
                      <a:pt x="381000" y="55245"/>
                    </a:cubicBezTo>
                    <a:lnTo>
                      <a:pt x="381000" y="325755"/>
                    </a:lnTo>
                    <a:cubicBezTo>
                      <a:pt x="381000" y="329438"/>
                      <a:pt x="380619" y="332994"/>
                      <a:pt x="379984" y="336550"/>
                    </a:cubicBezTo>
                    <a:cubicBezTo>
                      <a:pt x="379349" y="340106"/>
                      <a:pt x="378206" y="343535"/>
                      <a:pt x="376809" y="346964"/>
                    </a:cubicBezTo>
                    <a:cubicBezTo>
                      <a:pt x="375412" y="350393"/>
                      <a:pt x="373761" y="353568"/>
                      <a:pt x="371729" y="356489"/>
                    </a:cubicBezTo>
                    <a:cubicBezTo>
                      <a:pt x="369697" y="359410"/>
                      <a:pt x="367411" y="362331"/>
                      <a:pt x="364871" y="364871"/>
                    </a:cubicBezTo>
                    <a:cubicBezTo>
                      <a:pt x="362331" y="367411"/>
                      <a:pt x="359537" y="369697"/>
                      <a:pt x="356489" y="371729"/>
                    </a:cubicBezTo>
                    <a:cubicBezTo>
                      <a:pt x="353441" y="373761"/>
                      <a:pt x="350266" y="375412"/>
                      <a:pt x="346964" y="376809"/>
                    </a:cubicBezTo>
                    <a:cubicBezTo>
                      <a:pt x="343662" y="378206"/>
                      <a:pt x="340106" y="379222"/>
                      <a:pt x="336550" y="379984"/>
                    </a:cubicBezTo>
                    <a:cubicBezTo>
                      <a:pt x="332994" y="380746"/>
                      <a:pt x="329438" y="381000"/>
                      <a:pt x="325755" y="381000"/>
                    </a:cubicBezTo>
                    <a:lnTo>
                      <a:pt x="55245" y="381000"/>
                    </a:lnTo>
                    <a:cubicBezTo>
                      <a:pt x="51562" y="381000"/>
                      <a:pt x="48006" y="380619"/>
                      <a:pt x="44450" y="379984"/>
                    </a:cubicBezTo>
                    <a:cubicBezTo>
                      <a:pt x="40894" y="379349"/>
                      <a:pt x="37465" y="378206"/>
                      <a:pt x="34036" y="376809"/>
                    </a:cubicBezTo>
                    <a:cubicBezTo>
                      <a:pt x="30607" y="375412"/>
                      <a:pt x="27559" y="373761"/>
                      <a:pt x="24511" y="371729"/>
                    </a:cubicBezTo>
                    <a:cubicBezTo>
                      <a:pt x="21463" y="369697"/>
                      <a:pt x="18669" y="367411"/>
                      <a:pt x="16129" y="364871"/>
                    </a:cubicBezTo>
                    <a:cubicBezTo>
                      <a:pt x="13589" y="362331"/>
                      <a:pt x="11303" y="359537"/>
                      <a:pt x="9271" y="356489"/>
                    </a:cubicBezTo>
                    <a:cubicBezTo>
                      <a:pt x="7239" y="353441"/>
                      <a:pt x="5588" y="350266"/>
                      <a:pt x="4191" y="346964"/>
                    </a:cubicBezTo>
                    <a:cubicBezTo>
                      <a:pt x="2794" y="343662"/>
                      <a:pt x="1778" y="340106"/>
                      <a:pt x="1016" y="336550"/>
                    </a:cubicBezTo>
                    <a:cubicBezTo>
                      <a:pt x="254" y="332994"/>
                      <a:pt x="0" y="329438"/>
                      <a:pt x="0" y="325755"/>
                    </a:cubicBezTo>
                  </a:path>
                </a:pathLst>
              </a:custGeom>
              <a:solidFill>
                <a:srgbClr val="3D3D42"/>
              </a:solidFill>
            </p:spPr>
          </p:sp>
          <p:sp>
            <p:nvSpPr>
              <p:cNvPr name="Freeform 13" id="13"/>
              <p:cNvSpPr/>
              <p:nvPr/>
            </p:nvSpPr>
            <p:spPr>
              <a:xfrm flipH="false" flipV="false" rot="0">
                <a:off x="63373" y="63500"/>
                <a:ext cx="390906" cy="390906"/>
              </a:xfrm>
              <a:custGeom>
                <a:avLst/>
                <a:gdLst/>
                <a:ahLst/>
                <a:cxnLst/>
                <a:rect r="r" b="b" t="t" l="l"/>
                <a:pathLst>
                  <a:path h="390906" w="390906">
                    <a:moveTo>
                      <a:pt x="127" y="330454"/>
                    </a:moveTo>
                    <a:lnTo>
                      <a:pt x="127" y="60071"/>
                    </a:lnTo>
                    <a:lnTo>
                      <a:pt x="4953" y="60071"/>
                    </a:lnTo>
                    <a:lnTo>
                      <a:pt x="127" y="60071"/>
                    </a:lnTo>
                    <a:cubicBezTo>
                      <a:pt x="127" y="56134"/>
                      <a:pt x="508" y="52197"/>
                      <a:pt x="1270" y="48387"/>
                    </a:cubicBezTo>
                    <a:lnTo>
                      <a:pt x="5969" y="49276"/>
                    </a:lnTo>
                    <a:lnTo>
                      <a:pt x="1270" y="48387"/>
                    </a:lnTo>
                    <a:cubicBezTo>
                      <a:pt x="2032" y="44577"/>
                      <a:pt x="3175" y="40767"/>
                      <a:pt x="4699" y="37084"/>
                    </a:cubicBezTo>
                    <a:lnTo>
                      <a:pt x="9144" y="38862"/>
                    </a:lnTo>
                    <a:lnTo>
                      <a:pt x="4699" y="37084"/>
                    </a:lnTo>
                    <a:cubicBezTo>
                      <a:pt x="6223" y="33401"/>
                      <a:pt x="8001" y="29972"/>
                      <a:pt x="10287" y="26670"/>
                    </a:cubicBezTo>
                    <a:lnTo>
                      <a:pt x="10287" y="26670"/>
                    </a:lnTo>
                    <a:lnTo>
                      <a:pt x="10287" y="26670"/>
                    </a:lnTo>
                    <a:cubicBezTo>
                      <a:pt x="12446" y="23368"/>
                      <a:pt x="14986" y="20320"/>
                      <a:pt x="17780" y="17526"/>
                    </a:cubicBezTo>
                    <a:lnTo>
                      <a:pt x="17780" y="17526"/>
                    </a:lnTo>
                    <a:lnTo>
                      <a:pt x="17780" y="17526"/>
                    </a:lnTo>
                    <a:cubicBezTo>
                      <a:pt x="20574" y="14732"/>
                      <a:pt x="23622" y="12319"/>
                      <a:pt x="26924" y="10033"/>
                    </a:cubicBezTo>
                    <a:lnTo>
                      <a:pt x="29591" y="13970"/>
                    </a:lnTo>
                    <a:lnTo>
                      <a:pt x="26797" y="10160"/>
                    </a:lnTo>
                    <a:cubicBezTo>
                      <a:pt x="30099" y="8001"/>
                      <a:pt x="33528" y="6096"/>
                      <a:pt x="37211" y="4572"/>
                    </a:cubicBezTo>
                    <a:lnTo>
                      <a:pt x="37211" y="4572"/>
                    </a:lnTo>
                    <a:lnTo>
                      <a:pt x="37211" y="4572"/>
                    </a:lnTo>
                    <a:cubicBezTo>
                      <a:pt x="40894" y="3048"/>
                      <a:pt x="44577" y="1905"/>
                      <a:pt x="48514" y="1143"/>
                    </a:cubicBezTo>
                    <a:lnTo>
                      <a:pt x="49403" y="5842"/>
                    </a:lnTo>
                    <a:lnTo>
                      <a:pt x="48514" y="1143"/>
                    </a:lnTo>
                    <a:cubicBezTo>
                      <a:pt x="52324" y="381"/>
                      <a:pt x="56261" y="0"/>
                      <a:pt x="60198" y="0"/>
                    </a:cubicBezTo>
                    <a:lnTo>
                      <a:pt x="60198" y="4826"/>
                    </a:lnTo>
                    <a:lnTo>
                      <a:pt x="60198" y="0"/>
                    </a:lnTo>
                    <a:lnTo>
                      <a:pt x="330708" y="0"/>
                    </a:lnTo>
                    <a:lnTo>
                      <a:pt x="330708" y="4826"/>
                    </a:lnTo>
                    <a:lnTo>
                      <a:pt x="330708" y="0"/>
                    </a:lnTo>
                    <a:cubicBezTo>
                      <a:pt x="334645" y="0"/>
                      <a:pt x="338582" y="381"/>
                      <a:pt x="342392" y="1143"/>
                    </a:cubicBezTo>
                    <a:lnTo>
                      <a:pt x="341503" y="5842"/>
                    </a:lnTo>
                    <a:lnTo>
                      <a:pt x="342392" y="1143"/>
                    </a:lnTo>
                    <a:cubicBezTo>
                      <a:pt x="346329" y="1905"/>
                      <a:pt x="350012" y="3048"/>
                      <a:pt x="353695" y="4572"/>
                    </a:cubicBezTo>
                    <a:lnTo>
                      <a:pt x="353695" y="4572"/>
                    </a:lnTo>
                    <a:lnTo>
                      <a:pt x="353695" y="4572"/>
                    </a:lnTo>
                    <a:cubicBezTo>
                      <a:pt x="357378" y="6096"/>
                      <a:pt x="360807" y="7874"/>
                      <a:pt x="364109" y="10160"/>
                    </a:cubicBezTo>
                    <a:lnTo>
                      <a:pt x="361442" y="14097"/>
                    </a:lnTo>
                    <a:lnTo>
                      <a:pt x="364109" y="10160"/>
                    </a:lnTo>
                    <a:cubicBezTo>
                      <a:pt x="367411" y="12319"/>
                      <a:pt x="370459" y="14859"/>
                      <a:pt x="373253" y="17653"/>
                    </a:cubicBezTo>
                    <a:lnTo>
                      <a:pt x="373253" y="17653"/>
                    </a:lnTo>
                    <a:lnTo>
                      <a:pt x="373253" y="17653"/>
                    </a:lnTo>
                    <a:cubicBezTo>
                      <a:pt x="376047" y="20447"/>
                      <a:pt x="378587" y="23495"/>
                      <a:pt x="380746" y="26797"/>
                    </a:cubicBezTo>
                    <a:lnTo>
                      <a:pt x="380746" y="26797"/>
                    </a:lnTo>
                    <a:lnTo>
                      <a:pt x="380746" y="26797"/>
                    </a:lnTo>
                    <a:cubicBezTo>
                      <a:pt x="382905" y="30099"/>
                      <a:pt x="384810" y="33528"/>
                      <a:pt x="386334" y="37211"/>
                    </a:cubicBezTo>
                    <a:lnTo>
                      <a:pt x="386334" y="37211"/>
                    </a:lnTo>
                    <a:lnTo>
                      <a:pt x="386334" y="37211"/>
                    </a:lnTo>
                    <a:cubicBezTo>
                      <a:pt x="387858" y="40894"/>
                      <a:pt x="389001" y="44577"/>
                      <a:pt x="389763" y="48514"/>
                    </a:cubicBezTo>
                    <a:lnTo>
                      <a:pt x="389763" y="48514"/>
                    </a:lnTo>
                    <a:lnTo>
                      <a:pt x="389763" y="48514"/>
                    </a:lnTo>
                    <a:cubicBezTo>
                      <a:pt x="390525" y="52324"/>
                      <a:pt x="390906" y="56261"/>
                      <a:pt x="390906" y="60198"/>
                    </a:cubicBezTo>
                    <a:lnTo>
                      <a:pt x="386080" y="60198"/>
                    </a:lnTo>
                    <a:lnTo>
                      <a:pt x="390906" y="60198"/>
                    </a:lnTo>
                    <a:lnTo>
                      <a:pt x="390906" y="330708"/>
                    </a:lnTo>
                    <a:lnTo>
                      <a:pt x="386080" y="330708"/>
                    </a:lnTo>
                    <a:lnTo>
                      <a:pt x="390906" y="330708"/>
                    </a:lnTo>
                    <a:cubicBezTo>
                      <a:pt x="390906" y="334645"/>
                      <a:pt x="390525" y="338582"/>
                      <a:pt x="389763" y="342392"/>
                    </a:cubicBezTo>
                    <a:lnTo>
                      <a:pt x="385064" y="341503"/>
                    </a:lnTo>
                    <a:lnTo>
                      <a:pt x="389763" y="342392"/>
                    </a:lnTo>
                    <a:cubicBezTo>
                      <a:pt x="389001" y="346202"/>
                      <a:pt x="387858" y="350012"/>
                      <a:pt x="386334" y="353695"/>
                    </a:cubicBezTo>
                    <a:lnTo>
                      <a:pt x="381889" y="351917"/>
                    </a:lnTo>
                    <a:lnTo>
                      <a:pt x="386334" y="353695"/>
                    </a:lnTo>
                    <a:cubicBezTo>
                      <a:pt x="384810" y="357378"/>
                      <a:pt x="383032" y="360807"/>
                      <a:pt x="380746" y="364109"/>
                    </a:cubicBezTo>
                    <a:lnTo>
                      <a:pt x="380746" y="364109"/>
                    </a:lnTo>
                    <a:lnTo>
                      <a:pt x="380746" y="364109"/>
                    </a:lnTo>
                    <a:cubicBezTo>
                      <a:pt x="378587" y="367411"/>
                      <a:pt x="376047" y="370459"/>
                      <a:pt x="373253" y="373253"/>
                    </a:cubicBezTo>
                    <a:lnTo>
                      <a:pt x="373253" y="373253"/>
                    </a:lnTo>
                    <a:lnTo>
                      <a:pt x="373253" y="373253"/>
                    </a:lnTo>
                    <a:cubicBezTo>
                      <a:pt x="370459" y="376047"/>
                      <a:pt x="367411" y="378587"/>
                      <a:pt x="364109" y="380746"/>
                    </a:cubicBezTo>
                    <a:lnTo>
                      <a:pt x="364109" y="380746"/>
                    </a:lnTo>
                    <a:lnTo>
                      <a:pt x="364109" y="380746"/>
                    </a:lnTo>
                    <a:cubicBezTo>
                      <a:pt x="360807" y="382905"/>
                      <a:pt x="357378" y="384810"/>
                      <a:pt x="353695" y="386334"/>
                    </a:cubicBezTo>
                    <a:lnTo>
                      <a:pt x="353695" y="386334"/>
                    </a:lnTo>
                    <a:lnTo>
                      <a:pt x="353695" y="386334"/>
                    </a:lnTo>
                    <a:cubicBezTo>
                      <a:pt x="350012" y="387858"/>
                      <a:pt x="346329" y="389001"/>
                      <a:pt x="342392" y="389763"/>
                    </a:cubicBezTo>
                    <a:lnTo>
                      <a:pt x="341503" y="385064"/>
                    </a:lnTo>
                    <a:lnTo>
                      <a:pt x="342392" y="389763"/>
                    </a:lnTo>
                    <a:cubicBezTo>
                      <a:pt x="338582" y="390525"/>
                      <a:pt x="334645" y="390906"/>
                      <a:pt x="330708" y="390906"/>
                    </a:cubicBezTo>
                    <a:lnTo>
                      <a:pt x="330708" y="386080"/>
                    </a:lnTo>
                    <a:lnTo>
                      <a:pt x="330708" y="390906"/>
                    </a:lnTo>
                    <a:lnTo>
                      <a:pt x="60198" y="390906"/>
                    </a:lnTo>
                    <a:lnTo>
                      <a:pt x="60198" y="386080"/>
                    </a:lnTo>
                    <a:lnTo>
                      <a:pt x="60198" y="390906"/>
                    </a:lnTo>
                    <a:cubicBezTo>
                      <a:pt x="56261" y="390906"/>
                      <a:pt x="52324" y="390525"/>
                      <a:pt x="48514" y="389763"/>
                    </a:cubicBezTo>
                    <a:lnTo>
                      <a:pt x="49403" y="385064"/>
                    </a:lnTo>
                    <a:lnTo>
                      <a:pt x="48514" y="389763"/>
                    </a:lnTo>
                    <a:cubicBezTo>
                      <a:pt x="44577" y="389001"/>
                      <a:pt x="40894" y="387858"/>
                      <a:pt x="37211" y="386334"/>
                    </a:cubicBezTo>
                    <a:lnTo>
                      <a:pt x="37211" y="386334"/>
                    </a:lnTo>
                    <a:lnTo>
                      <a:pt x="37211" y="386334"/>
                    </a:lnTo>
                    <a:cubicBezTo>
                      <a:pt x="33528" y="384810"/>
                      <a:pt x="30099" y="383032"/>
                      <a:pt x="26797" y="380746"/>
                    </a:cubicBezTo>
                    <a:lnTo>
                      <a:pt x="26797" y="380746"/>
                    </a:lnTo>
                    <a:lnTo>
                      <a:pt x="26797" y="380746"/>
                    </a:lnTo>
                    <a:cubicBezTo>
                      <a:pt x="23495" y="378587"/>
                      <a:pt x="20447" y="376047"/>
                      <a:pt x="17653" y="373253"/>
                    </a:cubicBezTo>
                    <a:lnTo>
                      <a:pt x="17653" y="373253"/>
                    </a:lnTo>
                    <a:lnTo>
                      <a:pt x="17653" y="373253"/>
                    </a:lnTo>
                    <a:cubicBezTo>
                      <a:pt x="14859" y="370459"/>
                      <a:pt x="12319" y="367411"/>
                      <a:pt x="10160" y="364109"/>
                    </a:cubicBezTo>
                    <a:lnTo>
                      <a:pt x="14097" y="361442"/>
                    </a:lnTo>
                    <a:lnTo>
                      <a:pt x="10160" y="364109"/>
                    </a:lnTo>
                    <a:cubicBezTo>
                      <a:pt x="8001" y="360807"/>
                      <a:pt x="6096" y="357378"/>
                      <a:pt x="4572" y="353695"/>
                    </a:cubicBezTo>
                    <a:lnTo>
                      <a:pt x="9017" y="351917"/>
                    </a:lnTo>
                    <a:lnTo>
                      <a:pt x="4572" y="353695"/>
                    </a:lnTo>
                    <a:cubicBezTo>
                      <a:pt x="3048" y="350012"/>
                      <a:pt x="1905" y="346329"/>
                      <a:pt x="1143" y="342392"/>
                    </a:cubicBezTo>
                    <a:lnTo>
                      <a:pt x="5842" y="341503"/>
                    </a:lnTo>
                    <a:lnTo>
                      <a:pt x="1143" y="342392"/>
                    </a:lnTo>
                    <a:cubicBezTo>
                      <a:pt x="381" y="338582"/>
                      <a:pt x="0" y="334645"/>
                      <a:pt x="0" y="330708"/>
                    </a:cubicBezTo>
                    <a:lnTo>
                      <a:pt x="4826" y="330708"/>
                    </a:lnTo>
                    <a:lnTo>
                      <a:pt x="127" y="330708"/>
                    </a:lnTo>
                    <a:moveTo>
                      <a:pt x="9652" y="330708"/>
                    </a:moveTo>
                    <a:cubicBezTo>
                      <a:pt x="9652" y="334010"/>
                      <a:pt x="10033" y="337312"/>
                      <a:pt x="10668" y="340487"/>
                    </a:cubicBezTo>
                    <a:lnTo>
                      <a:pt x="10668" y="340487"/>
                    </a:lnTo>
                    <a:lnTo>
                      <a:pt x="10668" y="340487"/>
                    </a:lnTo>
                    <a:cubicBezTo>
                      <a:pt x="11303" y="343789"/>
                      <a:pt x="12319" y="346964"/>
                      <a:pt x="13589" y="350012"/>
                    </a:cubicBezTo>
                    <a:lnTo>
                      <a:pt x="13589" y="350012"/>
                    </a:lnTo>
                    <a:lnTo>
                      <a:pt x="13589" y="350012"/>
                    </a:lnTo>
                    <a:cubicBezTo>
                      <a:pt x="14859" y="353060"/>
                      <a:pt x="16383" y="355981"/>
                      <a:pt x="18288" y="358775"/>
                    </a:cubicBezTo>
                    <a:lnTo>
                      <a:pt x="18288" y="358775"/>
                    </a:lnTo>
                    <a:lnTo>
                      <a:pt x="18288" y="358775"/>
                    </a:lnTo>
                    <a:cubicBezTo>
                      <a:pt x="20066" y="361569"/>
                      <a:pt x="22225" y="364109"/>
                      <a:pt x="24511" y="366395"/>
                    </a:cubicBezTo>
                    <a:lnTo>
                      <a:pt x="21082" y="369824"/>
                    </a:lnTo>
                    <a:lnTo>
                      <a:pt x="24511" y="366395"/>
                    </a:lnTo>
                    <a:cubicBezTo>
                      <a:pt x="26797" y="368681"/>
                      <a:pt x="29464" y="370840"/>
                      <a:pt x="32131" y="372618"/>
                    </a:cubicBezTo>
                    <a:lnTo>
                      <a:pt x="29464" y="376555"/>
                    </a:lnTo>
                    <a:lnTo>
                      <a:pt x="32131" y="372618"/>
                    </a:lnTo>
                    <a:cubicBezTo>
                      <a:pt x="34925" y="374396"/>
                      <a:pt x="37846" y="376047"/>
                      <a:pt x="40894" y="377317"/>
                    </a:cubicBezTo>
                    <a:lnTo>
                      <a:pt x="39116" y="381762"/>
                    </a:lnTo>
                    <a:lnTo>
                      <a:pt x="40894" y="377317"/>
                    </a:lnTo>
                    <a:cubicBezTo>
                      <a:pt x="43942" y="378587"/>
                      <a:pt x="47117" y="379603"/>
                      <a:pt x="50419" y="380238"/>
                    </a:cubicBezTo>
                    <a:lnTo>
                      <a:pt x="50419" y="380238"/>
                    </a:lnTo>
                    <a:lnTo>
                      <a:pt x="50419" y="380238"/>
                    </a:lnTo>
                    <a:cubicBezTo>
                      <a:pt x="53721" y="380873"/>
                      <a:pt x="56896" y="381254"/>
                      <a:pt x="60325" y="381254"/>
                    </a:cubicBezTo>
                    <a:lnTo>
                      <a:pt x="330835" y="381254"/>
                    </a:lnTo>
                    <a:cubicBezTo>
                      <a:pt x="334137" y="381254"/>
                      <a:pt x="337439" y="380873"/>
                      <a:pt x="340614" y="380238"/>
                    </a:cubicBezTo>
                    <a:lnTo>
                      <a:pt x="340614" y="380238"/>
                    </a:lnTo>
                    <a:lnTo>
                      <a:pt x="340614" y="380238"/>
                    </a:lnTo>
                    <a:cubicBezTo>
                      <a:pt x="343916" y="379603"/>
                      <a:pt x="346964" y="378587"/>
                      <a:pt x="350139" y="377317"/>
                    </a:cubicBezTo>
                    <a:lnTo>
                      <a:pt x="351917" y="381762"/>
                    </a:lnTo>
                    <a:lnTo>
                      <a:pt x="350139" y="377317"/>
                    </a:lnTo>
                    <a:cubicBezTo>
                      <a:pt x="353187" y="376047"/>
                      <a:pt x="356108" y="374523"/>
                      <a:pt x="358902" y="372618"/>
                    </a:cubicBezTo>
                    <a:lnTo>
                      <a:pt x="361569" y="376555"/>
                    </a:lnTo>
                    <a:lnTo>
                      <a:pt x="358902" y="372618"/>
                    </a:lnTo>
                    <a:cubicBezTo>
                      <a:pt x="361696" y="370713"/>
                      <a:pt x="364236" y="368681"/>
                      <a:pt x="366522" y="366395"/>
                    </a:cubicBezTo>
                    <a:lnTo>
                      <a:pt x="369951" y="369824"/>
                    </a:lnTo>
                    <a:lnTo>
                      <a:pt x="366522" y="366395"/>
                    </a:lnTo>
                    <a:cubicBezTo>
                      <a:pt x="368808" y="364109"/>
                      <a:pt x="370967" y="361442"/>
                      <a:pt x="372745" y="358775"/>
                    </a:cubicBezTo>
                    <a:lnTo>
                      <a:pt x="376682" y="361442"/>
                    </a:lnTo>
                    <a:lnTo>
                      <a:pt x="372745" y="358775"/>
                    </a:lnTo>
                    <a:cubicBezTo>
                      <a:pt x="374650" y="355981"/>
                      <a:pt x="376174" y="353060"/>
                      <a:pt x="377444" y="350012"/>
                    </a:cubicBezTo>
                    <a:lnTo>
                      <a:pt x="377444" y="350012"/>
                    </a:lnTo>
                    <a:lnTo>
                      <a:pt x="377444" y="350012"/>
                    </a:lnTo>
                    <a:cubicBezTo>
                      <a:pt x="378714" y="346964"/>
                      <a:pt x="379603" y="343789"/>
                      <a:pt x="380365" y="340487"/>
                    </a:cubicBezTo>
                    <a:lnTo>
                      <a:pt x="380365" y="340487"/>
                    </a:lnTo>
                    <a:lnTo>
                      <a:pt x="380365" y="340487"/>
                    </a:lnTo>
                    <a:cubicBezTo>
                      <a:pt x="381000" y="337185"/>
                      <a:pt x="381381" y="334010"/>
                      <a:pt x="381381" y="330708"/>
                    </a:cubicBezTo>
                    <a:lnTo>
                      <a:pt x="381381" y="60071"/>
                    </a:lnTo>
                    <a:cubicBezTo>
                      <a:pt x="381381" y="56769"/>
                      <a:pt x="381000" y="53467"/>
                      <a:pt x="380365" y="50165"/>
                    </a:cubicBezTo>
                    <a:lnTo>
                      <a:pt x="385064" y="49276"/>
                    </a:lnTo>
                    <a:lnTo>
                      <a:pt x="380365" y="50165"/>
                    </a:lnTo>
                    <a:cubicBezTo>
                      <a:pt x="379730" y="46863"/>
                      <a:pt x="378714" y="43815"/>
                      <a:pt x="377444" y="40640"/>
                    </a:cubicBezTo>
                    <a:lnTo>
                      <a:pt x="381889" y="38862"/>
                    </a:lnTo>
                    <a:lnTo>
                      <a:pt x="377444" y="40640"/>
                    </a:lnTo>
                    <a:cubicBezTo>
                      <a:pt x="376174" y="37592"/>
                      <a:pt x="374650" y="34671"/>
                      <a:pt x="372745" y="31877"/>
                    </a:cubicBezTo>
                    <a:lnTo>
                      <a:pt x="376682" y="29210"/>
                    </a:lnTo>
                    <a:lnTo>
                      <a:pt x="372745" y="31877"/>
                    </a:lnTo>
                    <a:cubicBezTo>
                      <a:pt x="370840" y="29083"/>
                      <a:pt x="368808" y="26543"/>
                      <a:pt x="366522" y="24257"/>
                    </a:cubicBezTo>
                    <a:lnTo>
                      <a:pt x="369951" y="20828"/>
                    </a:lnTo>
                    <a:lnTo>
                      <a:pt x="366522" y="24257"/>
                    </a:lnTo>
                    <a:cubicBezTo>
                      <a:pt x="364236" y="21971"/>
                      <a:pt x="361569" y="19812"/>
                      <a:pt x="358902" y="18034"/>
                    </a:cubicBezTo>
                    <a:lnTo>
                      <a:pt x="358902" y="18034"/>
                    </a:lnTo>
                    <a:lnTo>
                      <a:pt x="358902" y="18034"/>
                    </a:lnTo>
                    <a:cubicBezTo>
                      <a:pt x="356108" y="16129"/>
                      <a:pt x="353187" y="14605"/>
                      <a:pt x="350139" y="13335"/>
                    </a:cubicBezTo>
                    <a:lnTo>
                      <a:pt x="351917" y="8890"/>
                    </a:lnTo>
                    <a:lnTo>
                      <a:pt x="350139" y="13335"/>
                    </a:lnTo>
                    <a:cubicBezTo>
                      <a:pt x="347091" y="12065"/>
                      <a:pt x="343916" y="11049"/>
                      <a:pt x="340614" y="10414"/>
                    </a:cubicBezTo>
                    <a:lnTo>
                      <a:pt x="340614" y="10414"/>
                    </a:lnTo>
                    <a:lnTo>
                      <a:pt x="340614" y="10414"/>
                    </a:lnTo>
                    <a:cubicBezTo>
                      <a:pt x="337312" y="9779"/>
                      <a:pt x="334137" y="9398"/>
                      <a:pt x="330835" y="9398"/>
                    </a:cubicBezTo>
                    <a:lnTo>
                      <a:pt x="60198" y="9398"/>
                    </a:lnTo>
                    <a:cubicBezTo>
                      <a:pt x="56896" y="9398"/>
                      <a:pt x="53594" y="9779"/>
                      <a:pt x="50292" y="10414"/>
                    </a:cubicBezTo>
                    <a:lnTo>
                      <a:pt x="50292" y="10414"/>
                    </a:lnTo>
                    <a:lnTo>
                      <a:pt x="50292" y="10414"/>
                    </a:lnTo>
                    <a:cubicBezTo>
                      <a:pt x="47117" y="11049"/>
                      <a:pt x="43942" y="12065"/>
                      <a:pt x="40767" y="13335"/>
                    </a:cubicBezTo>
                    <a:lnTo>
                      <a:pt x="38989" y="8890"/>
                    </a:lnTo>
                    <a:lnTo>
                      <a:pt x="40767" y="13335"/>
                    </a:lnTo>
                    <a:cubicBezTo>
                      <a:pt x="37719" y="14605"/>
                      <a:pt x="34798" y="16129"/>
                      <a:pt x="32004" y="18034"/>
                    </a:cubicBezTo>
                    <a:cubicBezTo>
                      <a:pt x="29210" y="19939"/>
                      <a:pt x="26670" y="21971"/>
                      <a:pt x="24384" y="24257"/>
                    </a:cubicBezTo>
                    <a:lnTo>
                      <a:pt x="20955" y="20828"/>
                    </a:lnTo>
                    <a:lnTo>
                      <a:pt x="24384" y="24257"/>
                    </a:lnTo>
                    <a:cubicBezTo>
                      <a:pt x="22098" y="26543"/>
                      <a:pt x="19939" y="29210"/>
                      <a:pt x="18161" y="31877"/>
                    </a:cubicBezTo>
                    <a:lnTo>
                      <a:pt x="14224" y="29210"/>
                    </a:lnTo>
                    <a:lnTo>
                      <a:pt x="18161" y="31877"/>
                    </a:lnTo>
                    <a:cubicBezTo>
                      <a:pt x="16256" y="34671"/>
                      <a:pt x="14732" y="37592"/>
                      <a:pt x="13462" y="40640"/>
                    </a:cubicBezTo>
                    <a:lnTo>
                      <a:pt x="13462" y="40640"/>
                    </a:lnTo>
                    <a:lnTo>
                      <a:pt x="13462" y="40640"/>
                    </a:lnTo>
                    <a:cubicBezTo>
                      <a:pt x="12192" y="43688"/>
                      <a:pt x="11176" y="46863"/>
                      <a:pt x="10541" y="50165"/>
                    </a:cubicBezTo>
                    <a:lnTo>
                      <a:pt x="10541" y="50165"/>
                    </a:lnTo>
                    <a:lnTo>
                      <a:pt x="10541" y="50165"/>
                    </a:lnTo>
                    <a:cubicBezTo>
                      <a:pt x="9906" y="53467"/>
                      <a:pt x="9525" y="56642"/>
                      <a:pt x="9525" y="60071"/>
                    </a:cubicBezTo>
                    <a:lnTo>
                      <a:pt x="9525" y="330581"/>
                    </a:lnTo>
                    <a:close/>
                  </a:path>
                </a:pathLst>
              </a:custGeom>
              <a:solidFill>
                <a:srgbClr val="56565B"/>
              </a:solidFill>
            </p:spPr>
          </p:sp>
        </p:grpSp>
        <p:sp>
          <p:nvSpPr>
            <p:cNvPr name="TextBox 14" id="14"/>
            <p:cNvSpPr txBox="true"/>
            <p:nvPr/>
          </p:nvSpPr>
          <p:spPr>
            <a:xfrm rot="0">
              <a:off x="313660" y="891133"/>
              <a:ext cx="81586" cy="6953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200"/>
                </a:lnSpc>
              </a:pPr>
              <a:r>
                <a:rPr lang="en-US" sz="3000">
                  <a:solidFill>
                    <a:srgbClr val="E5E0D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1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1068272" y="1012960"/>
              <a:ext cx="9118071" cy="278466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277"/>
                </a:lnSpc>
              </a:pPr>
              <a:r>
                <a:rPr lang="en-US" b="true" sz="2341">
                  <a:solidFill>
                    <a:srgbClr val="E5E0D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Concept</a:t>
              </a:r>
            </a:p>
            <a:p>
              <a:pPr algn="l">
                <a:lnSpc>
                  <a:spcPts val="3447"/>
                </a:lnSpc>
              </a:pPr>
              <a:r>
                <a:rPr lang="en-US" sz="2140" spc="-38">
                  <a:solidFill>
                    <a:srgbClr val="E5E0DF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Permutations measure the number of unique combinations a password can have, calculated as: k^n Where: - k Total number of characters available (e.g., uppercase letters, digits, symbols). - n: Password length.</a:t>
              </a:r>
            </a:p>
          </p:txBody>
        </p:sp>
        <p:grpSp>
          <p:nvGrpSpPr>
            <p:cNvPr name="Group 16" id="16"/>
            <p:cNvGrpSpPr>
              <a:grpSpLocks noChangeAspect="true"/>
            </p:cNvGrpSpPr>
            <p:nvPr/>
          </p:nvGrpSpPr>
          <p:grpSpPr>
            <a:xfrm rot="0">
              <a:off x="5331" y="4004083"/>
              <a:ext cx="785160" cy="785160"/>
              <a:chOff x="0" y="0"/>
              <a:chExt cx="517525" cy="517525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68326" y="68326"/>
                <a:ext cx="381000" cy="381000"/>
              </a:xfrm>
              <a:custGeom>
                <a:avLst/>
                <a:gdLst/>
                <a:ahLst/>
                <a:cxnLst/>
                <a:rect r="r" b="b" t="t" l="l"/>
                <a:pathLst>
                  <a:path h="381000" w="381000">
                    <a:moveTo>
                      <a:pt x="0" y="325628"/>
                    </a:moveTo>
                    <a:lnTo>
                      <a:pt x="0" y="55245"/>
                    </a:lnTo>
                    <a:cubicBezTo>
                      <a:pt x="0" y="51562"/>
                      <a:pt x="381" y="48006"/>
                      <a:pt x="1016" y="44450"/>
                    </a:cubicBezTo>
                    <a:cubicBezTo>
                      <a:pt x="1651" y="40894"/>
                      <a:pt x="2794" y="37465"/>
                      <a:pt x="4191" y="34036"/>
                    </a:cubicBezTo>
                    <a:cubicBezTo>
                      <a:pt x="5588" y="30607"/>
                      <a:pt x="7239" y="27559"/>
                      <a:pt x="9271" y="24511"/>
                    </a:cubicBezTo>
                    <a:cubicBezTo>
                      <a:pt x="11303" y="21463"/>
                      <a:pt x="13589" y="18669"/>
                      <a:pt x="16129" y="16129"/>
                    </a:cubicBezTo>
                    <a:cubicBezTo>
                      <a:pt x="18669" y="13589"/>
                      <a:pt x="21463" y="11303"/>
                      <a:pt x="24511" y="9271"/>
                    </a:cubicBezTo>
                    <a:cubicBezTo>
                      <a:pt x="27559" y="7239"/>
                      <a:pt x="30734" y="5588"/>
                      <a:pt x="34036" y="4191"/>
                    </a:cubicBezTo>
                    <a:cubicBezTo>
                      <a:pt x="37338" y="2794"/>
                      <a:pt x="40894" y="1778"/>
                      <a:pt x="44450" y="1016"/>
                    </a:cubicBezTo>
                    <a:cubicBezTo>
                      <a:pt x="48006" y="254"/>
                      <a:pt x="51562" y="0"/>
                      <a:pt x="55245" y="0"/>
                    </a:cubicBezTo>
                    <a:lnTo>
                      <a:pt x="325755" y="0"/>
                    </a:lnTo>
                    <a:cubicBezTo>
                      <a:pt x="329438" y="0"/>
                      <a:pt x="332994" y="381"/>
                      <a:pt x="336550" y="1016"/>
                    </a:cubicBezTo>
                    <a:cubicBezTo>
                      <a:pt x="340106" y="1651"/>
                      <a:pt x="343535" y="2794"/>
                      <a:pt x="346964" y="4191"/>
                    </a:cubicBezTo>
                    <a:cubicBezTo>
                      <a:pt x="350393" y="5588"/>
                      <a:pt x="353441" y="7239"/>
                      <a:pt x="356489" y="9271"/>
                    </a:cubicBezTo>
                    <a:cubicBezTo>
                      <a:pt x="359537" y="11303"/>
                      <a:pt x="362331" y="13589"/>
                      <a:pt x="364871" y="16129"/>
                    </a:cubicBezTo>
                    <a:cubicBezTo>
                      <a:pt x="367411" y="18669"/>
                      <a:pt x="369697" y="21463"/>
                      <a:pt x="371729" y="24511"/>
                    </a:cubicBezTo>
                    <a:cubicBezTo>
                      <a:pt x="373761" y="27559"/>
                      <a:pt x="375412" y="30734"/>
                      <a:pt x="376809" y="34036"/>
                    </a:cubicBezTo>
                    <a:cubicBezTo>
                      <a:pt x="378206" y="37338"/>
                      <a:pt x="379222" y="40894"/>
                      <a:pt x="379984" y="44450"/>
                    </a:cubicBezTo>
                    <a:cubicBezTo>
                      <a:pt x="380746" y="48006"/>
                      <a:pt x="381000" y="51562"/>
                      <a:pt x="381000" y="55245"/>
                    </a:cubicBezTo>
                    <a:lnTo>
                      <a:pt x="381000" y="325755"/>
                    </a:lnTo>
                    <a:cubicBezTo>
                      <a:pt x="381000" y="329438"/>
                      <a:pt x="380619" y="332994"/>
                      <a:pt x="379984" y="336550"/>
                    </a:cubicBezTo>
                    <a:cubicBezTo>
                      <a:pt x="379349" y="340106"/>
                      <a:pt x="378206" y="343535"/>
                      <a:pt x="376809" y="346964"/>
                    </a:cubicBezTo>
                    <a:cubicBezTo>
                      <a:pt x="375412" y="350393"/>
                      <a:pt x="373761" y="353568"/>
                      <a:pt x="371729" y="356489"/>
                    </a:cubicBezTo>
                    <a:cubicBezTo>
                      <a:pt x="369697" y="359410"/>
                      <a:pt x="367411" y="362331"/>
                      <a:pt x="364871" y="364871"/>
                    </a:cubicBezTo>
                    <a:cubicBezTo>
                      <a:pt x="362331" y="367411"/>
                      <a:pt x="359537" y="369697"/>
                      <a:pt x="356489" y="371729"/>
                    </a:cubicBezTo>
                    <a:cubicBezTo>
                      <a:pt x="353441" y="373761"/>
                      <a:pt x="350266" y="375412"/>
                      <a:pt x="346964" y="376809"/>
                    </a:cubicBezTo>
                    <a:cubicBezTo>
                      <a:pt x="343662" y="378206"/>
                      <a:pt x="340106" y="379222"/>
                      <a:pt x="336550" y="379984"/>
                    </a:cubicBezTo>
                    <a:cubicBezTo>
                      <a:pt x="332994" y="380746"/>
                      <a:pt x="329438" y="381000"/>
                      <a:pt x="325755" y="381000"/>
                    </a:cubicBezTo>
                    <a:lnTo>
                      <a:pt x="55245" y="381000"/>
                    </a:lnTo>
                    <a:cubicBezTo>
                      <a:pt x="51562" y="381000"/>
                      <a:pt x="48006" y="380619"/>
                      <a:pt x="44450" y="379984"/>
                    </a:cubicBezTo>
                    <a:cubicBezTo>
                      <a:pt x="40894" y="379349"/>
                      <a:pt x="37465" y="378206"/>
                      <a:pt x="34036" y="376809"/>
                    </a:cubicBezTo>
                    <a:cubicBezTo>
                      <a:pt x="30607" y="375412"/>
                      <a:pt x="27559" y="373761"/>
                      <a:pt x="24511" y="371729"/>
                    </a:cubicBezTo>
                    <a:cubicBezTo>
                      <a:pt x="21463" y="369697"/>
                      <a:pt x="18669" y="367411"/>
                      <a:pt x="16129" y="364871"/>
                    </a:cubicBezTo>
                    <a:cubicBezTo>
                      <a:pt x="13589" y="362331"/>
                      <a:pt x="11303" y="359537"/>
                      <a:pt x="9271" y="356489"/>
                    </a:cubicBezTo>
                    <a:cubicBezTo>
                      <a:pt x="7239" y="353441"/>
                      <a:pt x="5588" y="350266"/>
                      <a:pt x="4191" y="346964"/>
                    </a:cubicBezTo>
                    <a:cubicBezTo>
                      <a:pt x="2794" y="343662"/>
                      <a:pt x="1778" y="340106"/>
                      <a:pt x="1016" y="336550"/>
                    </a:cubicBezTo>
                    <a:cubicBezTo>
                      <a:pt x="254" y="332994"/>
                      <a:pt x="0" y="329438"/>
                      <a:pt x="0" y="325755"/>
                    </a:cubicBezTo>
                  </a:path>
                </a:pathLst>
              </a:custGeom>
              <a:solidFill>
                <a:srgbClr val="3D3D42"/>
              </a:solidFill>
            </p:spPr>
          </p:sp>
          <p:sp>
            <p:nvSpPr>
              <p:cNvPr name="Freeform 18" id="18"/>
              <p:cNvSpPr/>
              <p:nvPr/>
            </p:nvSpPr>
            <p:spPr>
              <a:xfrm flipH="false" flipV="false" rot="0">
                <a:off x="63373" y="63373"/>
                <a:ext cx="391033" cy="391033"/>
              </a:xfrm>
              <a:custGeom>
                <a:avLst/>
                <a:gdLst/>
                <a:ahLst/>
                <a:cxnLst/>
                <a:rect r="r" b="b" t="t" l="l"/>
                <a:pathLst>
                  <a:path h="391033" w="391033">
                    <a:moveTo>
                      <a:pt x="127" y="330581"/>
                    </a:moveTo>
                    <a:lnTo>
                      <a:pt x="127" y="60198"/>
                    </a:lnTo>
                    <a:lnTo>
                      <a:pt x="4953" y="60198"/>
                    </a:lnTo>
                    <a:lnTo>
                      <a:pt x="127" y="60198"/>
                    </a:lnTo>
                    <a:cubicBezTo>
                      <a:pt x="127" y="56261"/>
                      <a:pt x="508" y="52324"/>
                      <a:pt x="1270" y="48514"/>
                    </a:cubicBezTo>
                    <a:lnTo>
                      <a:pt x="5969" y="49403"/>
                    </a:lnTo>
                    <a:lnTo>
                      <a:pt x="1270" y="48514"/>
                    </a:lnTo>
                    <a:cubicBezTo>
                      <a:pt x="2032" y="44577"/>
                      <a:pt x="3175" y="40894"/>
                      <a:pt x="4699" y="37211"/>
                    </a:cubicBezTo>
                    <a:lnTo>
                      <a:pt x="9144" y="38989"/>
                    </a:lnTo>
                    <a:lnTo>
                      <a:pt x="4699" y="37211"/>
                    </a:lnTo>
                    <a:cubicBezTo>
                      <a:pt x="6223" y="33528"/>
                      <a:pt x="8001" y="30099"/>
                      <a:pt x="10287" y="26797"/>
                    </a:cubicBezTo>
                    <a:lnTo>
                      <a:pt x="10287" y="26797"/>
                    </a:lnTo>
                    <a:lnTo>
                      <a:pt x="10287" y="26797"/>
                    </a:lnTo>
                    <a:cubicBezTo>
                      <a:pt x="12446" y="23495"/>
                      <a:pt x="14986" y="20447"/>
                      <a:pt x="17780" y="17653"/>
                    </a:cubicBezTo>
                    <a:lnTo>
                      <a:pt x="21209" y="21082"/>
                    </a:lnTo>
                    <a:lnTo>
                      <a:pt x="17780" y="17653"/>
                    </a:lnTo>
                    <a:cubicBezTo>
                      <a:pt x="20574" y="14859"/>
                      <a:pt x="23622" y="12319"/>
                      <a:pt x="26924" y="10160"/>
                    </a:cubicBezTo>
                    <a:lnTo>
                      <a:pt x="26924" y="10160"/>
                    </a:lnTo>
                    <a:lnTo>
                      <a:pt x="26924" y="10160"/>
                    </a:lnTo>
                    <a:cubicBezTo>
                      <a:pt x="30226" y="8001"/>
                      <a:pt x="33655" y="6096"/>
                      <a:pt x="37338" y="4572"/>
                    </a:cubicBezTo>
                    <a:lnTo>
                      <a:pt x="39116" y="9017"/>
                    </a:lnTo>
                    <a:lnTo>
                      <a:pt x="37338" y="4572"/>
                    </a:lnTo>
                    <a:cubicBezTo>
                      <a:pt x="41021" y="3048"/>
                      <a:pt x="44704" y="1905"/>
                      <a:pt x="48641" y="1143"/>
                    </a:cubicBezTo>
                    <a:lnTo>
                      <a:pt x="49530" y="5842"/>
                    </a:lnTo>
                    <a:lnTo>
                      <a:pt x="48641" y="1143"/>
                    </a:lnTo>
                    <a:cubicBezTo>
                      <a:pt x="52451" y="381"/>
                      <a:pt x="56388" y="0"/>
                      <a:pt x="60325" y="0"/>
                    </a:cubicBezTo>
                    <a:lnTo>
                      <a:pt x="60325" y="4826"/>
                    </a:lnTo>
                    <a:lnTo>
                      <a:pt x="60325" y="127"/>
                    </a:lnTo>
                    <a:lnTo>
                      <a:pt x="330835" y="127"/>
                    </a:lnTo>
                    <a:lnTo>
                      <a:pt x="330835" y="4953"/>
                    </a:lnTo>
                    <a:lnTo>
                      <a:pt x="330835" y="127"/>
                    </a:lnTo>
                    <a:cubicBezTo>
                      <a:pt x="334772" y="127"/>
                      <a:pt x="338709" y="508"/>
                      <a:pt x="342519" y="1270"/>
                    </a:cubicBezTo>
                    <a:lnTo>
                      <a:pt x="341630" y="5969"/>
                    </a:lnTo>
                    <a:lnTo>
                      <a:pt x="342519" y="1270"/>
                    </a:lnTo>
                    <a:cubicBezTo>
                      <a:pt x="346456" y="2032"/>
                      <a:pt x="350139" y="3175"/>
                      <a:pt x="353822" y="4699"/>
                    </a:cubicBezTo>
                    <a:lnTo>
                      <a:pt x="352044" y="9144"/>
                    </a:lnTo>
                    <a:lnTo>
                      <a:pt x="353822" y="4699"/>
                    </a:lnTo>
                    <a:cubicBezTo>
                      <a:pt x="357505" y="6223"/>
                      <a:pt x="360934" y="8001"/>
                      <a:pt x="364236" y="10287"/>
                    </a:cubicBezTo>
                    <a:lnTo>
                      <a:pt x="364236" y="10287"/>
                    </a:lnTo>
                    <a:lnTo>
                      <a:pt x="364236" y="10287"/>
                    </a:lnTo>
                    <a:cubicBezTo>
                      <a:pt x="367538" y="12446"/>
                      <a:pt x="370586" y="14986"/>
                      <a:pt x="373380" y="17780"/>
                    </a:cubicBezTo>
                    <a:lnTo>
                      <a:pt x="369951" y="21209"/>
                    </a:lnTo>
                    <a:lnTo>
                      <a:pt x="373380" y="17780"/>
                    </a:lnTo>
                    <a:cubicBezTo>
                      <a:pt x="376174" y="20574"/>
                      <a:pt x="378714" y="23622"/>
                      <a:pt x="380873" y="26924"/>
                    </a:cubicBezTo>
                    <a:lnTo>
                      <a:pt x="380873" y="26924"/>
                    </a:lnTo>
                    <a:lnTo>
                      <a:pt x="380873" y="26924"/>
                    </a:lnTo>
                    <a:cubicBezTo>
                      <a:pt x="383032" y="30226"/>
                      <a:pt x="384937" y="33655"/>
                      <a:pt x="386461" y="37338"/>
                    </a:cubicBezTo>
                    <a:lnTo>
                      <a:pt x="386461" y="37338"/>
                    </a:lnTo>
                    <a:lnTo>
                      <a:pt x="386461" y="37338"/>
                    </a:lnTo>
                    <a:cubicBezTo>
                      <a:pt x="387985" y="41021"/>
                      <a:pt x="389128" y="44704"/>
                      <a:pt x="389890" y="48641"/>
                    </a:cubicBezTo>
                    <a:lnTo>
                      <a:pt x="385191" y="49530"/>
                    </a:lnTo>
                    <a:lnTo>
                      <a:pt x="389890" y="48641"/>
                    </a:lnTo>
                    <a:cubicBezTo>
                      <a:pt x="390652" y="52451"/>
                      <a:pt x="391033" y="56388"/>
                      <a:pt x="391033" y="60325"/>
                    </a:cubicBezTo>
                    <a:lnTo>
                      <a:pt x="386207" y="60325"/>
                    </a:lnTo>
                    <a:lnTo>
                      <a:pt x="391033" y="60325"/>
                    </a:lnTo>
                    <a:lnTo>
                      <a:pt x="391033" y="330835"/>
                    </a:lnTo>
                    <a:lnTo>
                      <a:pt x="386207" y="330835"/>
                    </a:lnTo>
                    <a:lnTo>
                      <a:pt x="391033" y="330835"/>
                    </a:lnTo>
                    <a:cubicBezTo>
                      <a:pt x="391033" y="334772"/>
                      <a:pt x="390652" y="338709"/>
                      <a:pt x="389890" y="342519"/>
                    </a:cubicBezTo>
                    <a:lnTo>
                      <a:pt x="385191" y="341630"/>
                    </a:lnTo>
                    <a:lnTo>
                      <a:pt x="389890" y="342519"/>
                    </a:lnTo>
                    <a:cubicBezTo>
                      <a:pt x="389128" y="346456"/>
                      <a:pt x="387985" y="350139"/>
                      <a:pt x="386461" y="353822"/>
                    </a:cubicBezTo>
                    <a:lnTo>
                      <a:pt x="386461" y="353822"/>
                    </a:lnTo>
                    <a:lnTo>
                      <a:pt x="386461" y="353822"/>
                    </a:lnTo>
                    <a:cubicBezTo>
                      <a:pt x="384937" y="357505"/>
                      <a:pt x="383159" y="360934"/>
                      <a:pt x="380873" y="364236"/>
                    </a:cubicBezTo>
                    <a:lnTo>
                      <a:pt x="380873" y="364236"/>
                    </a:lnTo>
                    <a:lnTo>
                      <a:pt x="380873" y="364236"/>
                    </a:lnTo>
                    <a:cubicBezTo>
                      <a:pt x="378714" y="367538"/>
                      <a:pt x="376174" y="370586"/>
                      <a:pt x="373380" y="373380"/>
                    </a:cubicBezTo>
                    <a:lnTo>
                      <a:pt x="369951" y="369951"/>
                    </a:lnTo>
                    <a:lnTo>
                      <a:pt x="373380" y="373380"/>
                    </a:lnTo>
                    <a:cubicBezTo>
                      <a:pt x="370586" y="376174"/>
                      <a:pt x="367538" y="378714"/>
                      <a:pt x="364236" y="380873"/>
                    </a:cubicBezTo>
                    <a:lnTo>
                      <a:pt x="364236" y="380873"/>
                    </a:lnTo>
                    <a:lnTo>
                      <a:pt x="364236" y="380873"/>
                    </a:lnTo>
                    <a:cubicBezTo>
                      <a:pt x="360934" y="383032"/>
                      <a:pt x="357505" y="384937"/>
                      <a:pt x="353822" y="386461"/>
                    </a:cubicBezTo>
                    <a:lnTo>
                      <a:pt x="353822" y="386461"/>
                    </a:lnTo>
                    <a:lnTo>
                      <a:pt x="353822" y="386461"/>
                    </a:lnTo>
                    <a:cubicBezTo>
                      <a:pt x="350139" y="387985"/>
                      <a:pt x="346456" y="389128"/>
                      <a:pt x="342519" y="389890"/>
                    </a:cubicBezTo>
                    <a:lnTo>
                      <a:pt x="341630" y="385191"/>
                    </a:lnTo>
                    <a:lnTo>
                      <a:pt x="342519" y="389890"/>
                    </a:lnTo>
                    <a:cubicBezTo>
                      <a:pt x="338709" y="390652"/>
                      <a:pt x="334772" y="391033"/>
                      <a:pt x="330835" y="391033"/>
                    </a:cubicBezTo>
                    <a:lnTo>
                      <a:pt x="330835" y="386207"/>
                    </a:lnTo>
                    <a:lnTo>
                      <a:pt x="330835" y="391033"/>
                    </a:lnTo>
                    <a:lnTo>
                      <a:pt x="60198" y="391033"/>
                    </a:lnTo>
                    <a:lnTo>
                      <a:pt x="60198" y="386207"/>
                    </a:lnTo>
                    <a:lnTo>
                      <a:pt x="60198" y="391033"/>
                    </a:lnTo>
                    <a:cubicBezTo>
                      <a:pt x="56261" y="391033"/>
                      <a:pt x="52324" y="390652"/>
                      <a:pt x="48514" y="389890"/>
                    </a:cubicBezTo>
                    <a:lnTo>
                      <a:pt x="49403" y="385191"/>
                    </a:lnTo>
                    <a:lnTo>
                      <a:pt x="48514" y="389890"/>
                    </a:lnTo>
                    <a:cubicBezTo>
                      <a:pt x="44577" y="389128"/>
                      <a:pt x="40894" y="387985"/>
                      <a:pt x="37211" y="386461"/>
                    </a:cubicBezTo>
                    <a:lnTo>
                      <a:pt x="37211" y="386461"/>
                    </a:lnTo>
                    <a:lnTo>
                      <a:pt x="37211" y="386461"/>
                    </a:lnTo>
                    <a:cubicBezTo>
                      <a:pt x="33528" y="384937"/>
                      <a:pt x="30099" y="383159"/>
                      <a:pt x="26797" y="380873"/>
                    </a:cubicBezTo>
                    <a:lnTo>
                      <a:pt x="26797" y="380873"/>
                    </a:lnTo>
                    <a:lnTo>
                      <a:pt x="26797" y="380873"/>
                    </a:lnTo>
                    <a:cubicBezTo>
                      <a:pt x="23495" y="378714"/>
                      <a:pt x="20447" y="376174"/>
                      <a:pt x="17653" y="373380"/>
                    </a:cubicBezTo>
                    <a:lnTo>
                      <a:pt x="21082" y="369951"/>
                    </a:lnTo>
                    <a:lnTo>
                      <a:pt x="17653" y="373380"/>
                    </a:lnTo>
                    <a:cubicBezTo>
                      <a:pt x="14859" y="370586"/>
                      <a:pt x="12319" y="367538"/>
                      <a:pt x="10160" y="364236"/>
                    </a:cubicBezTo>
                    <a:lnTo>
                      <a:pt x="14097" y="361569"/>
                    </a:lnTo>
                    <a:lnTo>
                      <a:pt x="10160" y="364236"/>
                    </a:lnTo>
                    <a:cubicBezTo>
                      <a:pt x="8001" y="360934"/>
                      <a:pt x="6096" y="357505"/>
                      <a:pt x="4572" y="353822"/>
                    </a:cubicBezTo>
                    <a:lnTo>
                      <a:pt x="9017" y="352044"/>
                    </a:lnTo>
                    <a:lnTo>
                      <a:pt x="4572" y="353822"/>
                    </a:lnTo>
                    <a:cubicBezTo>
                      <a:pt x="3048" y="350139"/>
                      <a:pt x="1905" y="346456"/>
                      <a:pt x="1143" y="342519"/>
                    </a:cubicBezTo>
                    <a:lnTo>
                      <a:pt x="5842" y="341630"/>
                    </a:lnTo>
                    <a:lnTo>
                      <a:pt x="1143" y="342519"/>
                    </a:lnTo>
                    <a:cubicBezTo>
                      <a:pt x="381" y="338709"/>
                      <a:pt x="0" y="334772"/>
                      <a:pt x="0" y="330835"/>
                    </a:cubicBezTo>
                    <a:lnTo>
                      <a:pt x="4826" y="330835"/>
                    </a:lnTo>
                    <a:lnTo>
                      <a:pt x="127" y="330835"/>
                    </a:lnTo>
                    <a:moveTo>
                      <a:pt x="9652" y="330835"/>
                    </a:moveTo>
                    <a:cubicBezTo>
                      <a:pt x="9652" y="334137"/>
                      <a:pt x="10033" y="337439"/>
                      <a:pt x="10668" y="340614"/>
                    </a:cubicBezTo>
                    <a:lnTo>
                      <a:pt x="10668" y="340614"/>
                    </a:lnTo>
                    <a:lnTo>
                      <a:pt x="10668" y="340614"/>
                    </a:lnTo>
                    <a:cubicBezTo>
                      <a:pt x="11303" y="343916"/>
                      <a:pt x="12319" y="346964"/>
                      <a:pt x="13589" y="350012"/>
                    </a:cubicBezTo>
                    <a:lnTo>
                      <a:pt x="13589" y="350012"/>
                    </a:lnTo>
                    <a:lnTo>
                      <a:pt x="13589" y="350012"/>
                    </a:lnTo>
                    <a:cubicBezTo>
                      <a:pt x="14859" y="353060"/>
                      <a:pt x="16383" y="355981"/>
                      <a:pt x="18288" y="358775"/>
                    </a:cubicBezTo>
                    <a:lnTo>
                      <a:pt x="18288" y="358775"/>
                    </a:lnTo>
                    <a:lnTo>
                      <a:pt x="18288" y="358775"/>
                    </a:lnTo>
                    <a:cubicBezTo>
                      <a:pt x="20193" y="361569"/>
                      <a:pt x="22225" y="364109"/>
                      <a:pt x="24511" y="366395"/>
                    </a:cubicBezTo>
                    <a:lnTo>
                      <a:pt x="24511" y="366395"/>
                    </a:lnTo>
                    <a:lnTo>
                      <a:pt x="24511" y="366395"/>
                    </a:lnTo>
                    <a:cubicBezTo>
                      <a:pt x="26797" y="368681"/>
                      <a:pt x="29464" y="370840"/>
                      <a:pt x="32131" y="372618"/>
                    </a:cubicBezTo>
                    <a:lnTo>
                      <a:pt x="29464" y="376555"/>
                    </a:lnTo>
                    <a:lnTo>
                      <a:pt x="32131" y="372618"/>
                    </a:lnTo>
                    <a:cubicBezTo>
                      <a:pt x="34925" y="374396"/>
                      <a:pt x="37846" y="376047"/>
                      <a:pt x="40894" y="377317"/>
                    </a:cubicBezTo>
                    <a:lnTo>
                      <a:pt x="39116" y="381762"/>
                    </a:lnTo>
                    <a:lnTo>
                      <a:pt x="40894" y="377317"/>
                    </a:lnTo>
                    <a:cubicBezTo>
                      <a:pt x="43942" y="378587"/>
                      <a:pt x="47117" y="379603"/>
                      <a:pt x="50419" y="380238"/>
                    </a:cubicBezTo>
                    <a:lnTo>
                      <a:pt x="50419" y="380238"/>
                    </a:lnTo>
                    <a:lnTo>
                      <a:pt x="50419" y="380238"/>
                    </a:lnTo>
                    <a:cubicBezTo>
                      <a:pt x="53721" y="380873"/>
                      <a:pt x="56896" y="381254"/>
                      <a:pt x="60325" y="381254"/>
                    </a:cubicBezTo>
                    <a:lnTo>
                      <a:pt x="330835" y="381254"/>
                    </a:lnTo>
                    <a:cubicBezTo>
                      <a:pt x="334137" y="381254"/>
                      <a:pt x="337439" y="380873"/>
                      <a:pt x="340614" y="380238"/>
                    </a:cubicBezTo>
                    <a:lnTo>
                      <a:pt x="340614" y="380238"/>
                    </a:lnTo>
                    <a:lnTo>
                      <a:pt x="340614" y="380238"/>
                    </a:lnTo>
                    <a:cubicBezTo>
                      <a:pt x="343916" y="379603"/>
                      <a:pt x="346964" y="378587"/>
                      <a:pt x="350012" y="377317"/>
                    </a:cubicBezTo>
                    <a:lnTo>
                      <a:pt x="351790" y="381762"/>
                    </a:lnTo>
                    <a:lnTo>
                      <a:pt x="350012" y="377317"/>
                    </a:lnTo>
                    <a:cubicBezTo>
                      <a:pt x="353060" y="376047"/>
                      <a:pt x="355981" y="374523"/>
                      <a:pt x="358775" y="372618"/>
                    </a:cubicBezTo>
                    <a:lnTo>
                      <a:pt x="361442" y="376555"/>
                    </a:lnTo>
                    <a:lnTo>
                      <a:pt x="358775" y="372618"/>
                    </a:lnTo>
                    <a:cubicBezTo>
                      <a:pt x="361569" y="370713"/>
                      <a:pt x="364109" y="368681"/>
                      <a:pt x="366395" y="366395"/>
                    </a:cubicBezTo>
                    <a:lnTo>
                      <a:pt x="366395" y="366395"/>
                    </a:lnTo>
                    <a:lnTo>
                      <a:pt x="366395" y="366395"/>
                    </a:lnTo>
                    <a:cubicBezTo>
                      <a:pt x="368681" y="364109"/>
                      <a:pt x="370840" y="361442"/>
                      <a:pt x="372618" y="358775"/>
                    </a:cubicBezTo>
                    <a:lnTo>
                      <a:pt x="376555" y="361442"/>
                    </a:lnTo>
                    <a:lnTo>
                      <a:pt x="372618" y="358775"/>
                    </a:lnTo>
                    <a:cubicBezTo>
                      <a:pt x="374396" y="355981"/>
                      <a:pt x="376047" y="353060"/>
                      <a:pt x="377317" y="350012"/>
                    </a:cubicBezTo>
                    <a:lnTo>
                      <a:pt x="381762" y="351790"/>
                    </a:lnTo>
                    <a:lnTo>
                      <a:pt x="377317" y="350012"/>
                    </a:lnTo>
                    <a:cubicBezTo>
                      <a:pt x="378587" y="346964"/>
                      <a:pt x="379603" y="343789"/>
                      <a:pt x="380238" y="340614"/>
                    </a:cubicBezTo>
                    <a:lnTo>
                      <a:pt x="380238" y="340614"/>
                    </a:lnTo>
                    <a:lnTo>
                      <a:pt x="380238" y="340614"/>
                    </a:lnTo>
                    <a:cubicBezTo>
                      <a:pt x="380873" y="337312"/>
                      <a:pt x="381254" y="334137"/>
                      <a:pt x="381254" y="330835"/>
                    </a:cubicBezTo>
                    <a:lnTo>
                      <a:pt x="381254" y="60198"/>
                    </a:lnTo>
                    <a:cubicBezTo>
                      <a:pt x="381254" y="56896"/>
                      <a:pt x="380873" y="53594"/>
                      <a:pt x="380238" y="50292"/>
                    </a:cubicBezTo>
                    <a:lnTo>
                      <a:pt x="380238" y="50292"/>
                    </a:lnTo>
                    <a:lnTo>
                      <a:pt x="380238" y="50292"/>
                    </a:lnTo>
                    <a:cubicBezTo>
                      <a:pt x="379603" y="47117"/>
                      <a:pt x="378587" y="43942"/>
                      <a:pt x="377317" y="40767"/>
                    </a:cubicBezTo>
                    <a:lnTo>
                      <a:pt x="381762" y="38989"/>
                    </a:lnTo>
                    <a:lnTo>
                      <a:pt x="377317" y="40767"/>
                    </a:lnTo>
                    <a:cubicBezTo>
                      <a:pt x="376047" y="37719"/>
                      <a:pt x="374523" y="34798"/>
                      <a:pt x="372618" y="32004"/>
                    </a:cubicBezTo>
                    <a:lnTo>
                      <a:pt x="376555" y="29337"/>
                    </a:lnTo>
                    <a:lnTo>
                      <a:pt x="372618" y="32004"/>
                    </a:lnTo>
                    <a:cubicBezTo>
                      <a:pt x="370713" y="29210"/>
                      <a:pt x="368681" y="26670"/>
                      <a:pt x="366395" y="24384"/>
                    </a:cubicBezTo>
                    <a:lnTo>
                      <a:pt x="366395" y="24384"/>
                    </a:lnTo>
                    <a:lnTo>
                      <a:pt x="366395" y="24384"/>
                    </a:lnTo>
                    <a:cubicBezTo>
                      <a:pt x="364109" y="22098"/>
                      <a:pt x="361442" y="19939"/>
                      <a:pt x="358775" y="18161"/>
                    </a:cubicBezTo>
                    <a:lnTo>
                      <a:pt x="361442" y="14224"/>
                    </a:lnTo>
                    <a:lnTo>
                      <a:pt x="358775" y="18161"/>
                    </a:lnTo>
                    <a:cubicBezTo>
                      <a:pt x="355981" y="16256"/>
                      <a:pt x="353060" y="14732"/>
                      <a:pt x="350012" y="13462"/>
                    </a:cubicBezTo>
                    <a:lnTo>
                      <a:pt x="350012" y="13462"/>
                    </a:lnTo>
                    <a:lnTo>
                      <a:pt x="350012" y="13462"/>
                    </a:lnTo>
                    <a:cubicBezTo>
                      <a:pt x="346964" y="12192"/>
                      <a:pt x="343789" y="11176"/>
                      <a:pt x="340614" y="10541"/>
                    </a:cubicBezTo>
                    <a:lnTo>
                      <a:pt x="340614" y="10541"/>
                    </a:lnTo>
                    <a:lnTo>
                      <a:pt x="340614" y="10541"/>
                    </a:lnTo>
                    <a:cubicBezTo>
                      <a:pt x="337312" y="9906"/>
                      <a:pt x="334137" y="9525"/>
                      <a:pt x="330835" y="9525"/>
                    </a:cubicBezTo>
                    <a:lnTo>
                      <a:pt x="60198" y="9525"/>
                    </a:lnTo>
                    <a:cubicBezTo>
                      <a:pt x="56896" y="9525"/>
                      <a:pt x="53594" y="9906"/>
                      <a:pt x="50292" y="10541"/>
                    </a:cubicBezTo>
                    <a:lnTo>
                      <a:pt x="50292" y="10541"/>
                    </a:lnTo>
                    <a:lnTo>
                      <a:pt x="50292" y="10541"/>
                    </a:lnTo>
                    <a:cubicBezTo>
                      <a:pt x="47117" y="11176"/>
                      <a:pt x="43942" y="12192"/>
                      <a:pt x="40767" y="13462"/>
                    </a:cubicBezTo>
                    <a:lnTo>
                      <a:pt x="40767" y="13462"/>
                    </a:lnTo>
                    <a:lnTo>
                      <a:pt x="40767" y="13462"/>
                    </a:lnTo>
                    <a:cubicBezTo>
                      <a:pt x="37719" y="14732"/>
                      <a:pt x="34798" y="16256"/>
                      <a:pt x="32004" y="18161"/>
                    </a:cubicBezTo>
                    <a:lnTo>
                      <a:pt x="29337" y="14224"/>
                    </a:lnTo>
                    <a:lnTo>
                      <a:pt x="32004" y="18161"/>
                    </a:lnTo>
                    <a:cubicBezTo>
                      <a:pt x="29210" y="20066"/>
                      <a:pt x="26670" y="22098"/>
                      <a:pt x="24384" y="24384"/>
                    </a:cubicBezTo>
                    <a:lnTo>
                      <a:pt x="24384" y="24384"/>
                    </a:lnTo>
                    <a:lnTo>
                      <a:pt x="24384" y="24384"/>
                    </a:lnTo>
                    <a:cubicBezTo>
                      <a:pt x="22098" y="26670"/>
                      <a:pt x="19939" y="29337"/>
                      <a:pt x="18161" y="32004"/>
                    </a:cubicBezTo>
                    <a:lnTo>
                      <a:pt x="14224" y="29337"/>
                    </a:lnTo>
                    <a:lnTo>
                      <a:pt x="18161" y="32004"/>
                    </a:lnTo>
                    <a:cubicBezTo>
                      <a:pt x="16256" y="34798"/>
                      <a:pt x="14732" y="37719"/>
                      <a:pt x="13462" y="40767"/>
                    </a:cubicBezTo>
                    <a:lnTo>
                      <a:pt x="13462" y="40767"/>
                    </a:lnTo>
                    <a:lnTo>
                      <a:pt x="13462" y="40767"/>
                    </a:lnTo>
                    <a:cubicBezTo>
                      <a:pt x="12192" y="43815"/>
                      <a:pt x="11176" y="46990"/>
                      <a:pt x="10541" y="50292"/>
                    </a:cubicBezTo>
                    <a:lnTo>
                      <a:pt x="10541" y="50292"/>
                    </a:lnTo>
                    <a:lnTo>
                      <a:pt x="10541" y="50292"/>
                    </a:lnTo>
                    <a:cubicBezTo>
                      <a:pt x="9906" y="53594"/>
                      <a:pt x="9525" y="56769"/>
                      <a:pt x="9525" y="60198"/>
                    </a:cubicBezTo>
                    <a:lnTo>
                      <a:pt x="9525" y="330708"/>
                    </a:lnTo>
                    <a:close/>
                  </a:path>
                </a:pathLst>
              </a:custGeom>
              <a:solidFill>
                <a:srgbClr val="56565B"/>
              </a:solidFill>
            </p:spPr>
          </p:sp>
        </p:grpSp>
        <p:sp>
          <p:nvSpPr>
            <p:cNvPr name="TextBox 19" id="19"/>
            <p:cNvSpPr txBox="true"/>
            <p:nvPr/>
          </p:nvSpPr>
          <p:spPr>
            <a:xfrm rot="0">
              <a:off x="238097" y="4006138"/>
              <a:ext cx="159814" cy="6953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200"/>
                </a:lnSpc>
              </a:pPr>
              <a:r>
                <a:rPr lang="en-US" sz="3000">
                  <a:solidFill>
                    <a:srgbClr val="E5E0D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2</a:t>
              </a:r>
            </a:p>
          </p:txBody>
        </p:sp>
        <p:sp>
          <p:nvSpPr>
            <p:cNvPr name="TextBox 20" id="20"/>
            <p:cNvSpPr txBox="true"/>
            <p:nvPr/>
          </p:nvSpPr>
          <p:spPr>
            <a:xfrm rot="0">
              <a:off x="1068272" y="4127695"/>
              <a:ext cx="8628136" cy="279619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373"/>
                </a:lnSpc>
              </a:pPr>
              <a:r>
                <a:rPr lang="en-US" b="true" sz="2409">
                  <a:solidFill>
                    <a:srgbClr val="E5E0D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Importance</a:t>
              </a:r>
            </a:p>
            <a:p>
              <a:pPr algn="l">
                <a:lnSpc>
                  <a:spcPts val="3447"/>
                </a:lnSpc>
              </a:pPr>
              <a:r>
                <a:rPr lang="en-US" sz="2139" spc="-38">
                  <a:solidFill>
                    <a:srgbClr val="E5E0DF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As computing power improves, hackers can attempt millions of guesses per second. Strong passwords with more permutations significantly reduce the risk of being cracked.</a:t>
              </a:r>
            </a:p>
          </p:txBody>
        </p:sp>
        <p:grpSp>
          <p:nvGrpSpPr>
            <p:cNvPr name="Group 21" id="21"/>
            <p:cNvGrpSpPr>
              <a:grpSpLocks noChangeAspect="true"/>
            </p:cNvGrpSpPr>
            <p:nvPr/>
          </p:nvGrpSpPr>
          <p:grpSpPr>
            <a:xfrm rot="0">
              <a:off x="10683706" y="9746284"/>
              <a:ext cx="845447" cy="829886"/>
              <a:chOff x="0" y="0"/>
              <a:chExt cx="517525" cy="508000"/>
            </a:xfrm>
          </p:grpSpPr>
          <p:sp>
            <p:nvSpPr>
              <p:cNvPr name="Freeform 22" id="22"/>
              <p:cNvSpPr/>
              <p:nvPr/>
            </p:nvSpPr>
            <p:spPr>
              <a:xfrm flipH="false" flipV="false" rot="0">
                <a:off x="68326" y="68199"/>
                <a:ext cx="381000" cy="371475"/>
              </a:xfrm>
              <a:custGeom>
                <a:avLst/>
                <a:gdLst/>
                <a:ahLst/>
                <a:cxnLst/>
                <a:rect r="r" b="b" t="t" l="l"/>
                <a:pathLst>
                  <a:path h="371475" w="381000">
                    <a:moveTo>
                      <a:pt x="0" y="316230"/>
                    </a:moveTo>
                    <a:lnTo>
                      <a:pt x="0" y="55245"/>
                    </a:lnTo>
                    <a:cubicBezTo>
                      <a:pt x="0" y="51562"/>
                      <a:pt x="381" y="48006"/>
                      <a:pt x="1016" y="44450"/>
                    </a:cubicBezTo>
                    <a:cubicBezTo>
                      <a:pt x="1651" y="40894"/>
                      <a:pt x="2794" y="37465"/>
                      <a:pt x="4191" y="34036"/>
                    </a:cubicBezTo>
                    <a:cubicBezTo>
                      <a:pt x="5588" y="30607"/>
                      <a:pt x="7239" y="27559"/>
                      <a:pt x="9271" y="24511"/>
                    </a:cubicBezTo>
                    <a:cubicBezTo>
                      <a:pt x="11303" y="21463"/>
                      <a:pt x="13589" y="18669"/>
                      <a:pt x="16129" y="16129"/>
                    </a:cubicBezTo>
                    <a:cubicBezTo>
                      <a:pt x="18669" y="13589"/>
                      <a:pt x="21463" y="11303"/>
                      <a:pt x="24511" y="9271"/>
                    </a:cubicBezTo>
                    <a:cubicBezTo>
                      <a:pt x="27559" y="7239"/>
                      <a:pt x="30734" y="5588"/>
                      <a:pt x="34036" y="4191"/>
                    </a:cubicBezTo>
                    <a:cubicBezTo>
                      <a:pt x="37338" y="2794"/>
                      <a:pt x="40894" y="1778"/>
                      <a:pt x="44450" y="1016"/>
                    </a:cubicBezTo>
                    <a:cubicBezTo>
                      <a:pt x="48006" y="254"/>
                      <a:pt x="51562" y="0"/>
                      <a:pt x="55245" y="0"/>
                    </a:cubicBezTo>
                    <a:lnTo>
                      <a:pt x="325755" y="0"/>
                    </a:lnTo>
                    <a:cubicBezTo>
                      <a:pt x="329438" y="0"/>
                      <a:pt x="332994" y="381"/>
                      <a:pt x="336550" y="1016"/>
                    </a:cubicBezTo>
                    <a:cubicBezTo>
                      <a:pt x="340106" y="1651"/>
                      <a:pt x="343535" y="2794"/>
                      <a:pt x="346964" y="4191"/>
                    </a:cubicBezTo>
                    <a:cubicBezTo>
                      <a:pt x="350393" y="5588"/>
                      <a:pt x="353441" y="7239"/>
                      <a:pt x="356489" y="9271"/>
                    </a:cubicBezTo>
                    <a:cubicBezTo>
                      <a:pt x="359537" y="11303"/>
                      <a:pt x="362331" y="13589"/>
                      <a:pt x="364871" y="16129"/>
                    </a:cubicBezTo>
                    <a:cubicBezTo>
                      <a:pt x="367411" y="18669"/>
                      <a:pt x="369697" y="21463"/>
                      <a:pt x="371729" y="24511"/>
                    </a:cubicBezTo>
                    <a:cubicBezTo>
                      <a:pt x="373761" y="27559"/>
                      <a:pt x="375412" y="30734"/>
                      <a:pt x="376809" y="34036"/>
                    </a:cubicBezTo>
                    <a:cubicBezTo>
                      <a:pt x="378206" y="37338"/>
                      <a:pt x="379222" y="40894"/>
                      <a:pt x="379984" y="44450"/>
                    </a:cubicBezTo>
                    <a:cubicBezTo>
                      <a:pt x="380746" y="48006"/>
                      <a:pt x="381000" y="51562"/>
                      <a:pt x="381000" y="55245"/>
                    </a:cubicBezTo>
                    <a:lnTo>
                      <a:pt x="381000" y="316230"/>
                    </a:lnTo>
                    <a:cubicBezTo>
                      <a:pt x="381000" y="319913"/>
                      <a:pt x="380619" y="323469"/>
                      <a:pt x="379984" y="327025"/>
                    </a:cubicBezTo>
                    <a:cubicBezTo>
                      <a:pt x="379349" y="330581"/>
                      <a:pt x="378206" y="334010"/>
                      <a:pt x="376809" y="337439"/>
                    </a:cubicBezTo>
                    <a:cubicBezTo>
                      <a:pt x="375412" y="340868"/>
                      <a:pt x="373761" y="343916"/>
                      <a:pt x="371729" y="346964"/>
                    </a:cubicBezTo>
                    <a:cubicBezTo>
                      <a:pt x="369697" y="350012"/>
                      <a:pt x="367411" y="352806"/>
                      <a:pt x="364871" y="355346"/>
                    </a:cubicBezTo>
                    <a:cubicBezTo>
                      <a:pt x="362331" y="357886"/>
                      <a:pt x="359537" y="360172"/>
                      <a:pt x="356489" y="362204"/>
                    </a:cubicBezTo>
                    <a:cubicBezTo>
                      <a:pt x="353441" y="364236"/>
                      <a:pt x="350266" y="365887"/>
                      <a:pt x="346964" y="367284"/>
                    </a:cubicBezTo>
                    <a:cubicBezTo>
                      <a:pt x="343662" y="368681"/>
                      <a:pt x="340106" y="369697"/>
                      <a:pt x="336550" y="370459"/>
                    </a:cubicBezTo>
                    <a:cubicBezTo>
                      <a:pt x="332994" y="371221"/>
                      <a:pt x="329438" y="371475"/>
                      <a:pt x="325755" y="371475"/>
                    </a:cubicBezTo>
                    <a:lnTo>
                      <a:pt x="55245" y="371475"/>
                    </a:lnTo>
                    <a:cubicBezTo>
                      <a:pt x="51562" y="371475"/>
                      <a:pt x="48006" y="371094"/>
                      <a:pt x="44450" y="370459"/>
                    </a:cubicBezTo>
                    <a:cubicBezTo>
                      <a:pt x="40894" y="369824"/>
                      <a:pt x="37465" y="368681"/>
                      <a:pt x="34036" y="367284"/>
                    </a:cubicBezTo>
                    <a:cubicBezTo>
                      <a:pt x="30607" y="365887"/>
                      <a:pt x="27559" y="364236"/>
                      <a:pt x="24511" y="362204"/>
                    </a:cubicBezTo>
                    <a:cubicBezTo>
                      <a:pt x="21463" y="360172"/>
                      <a:pt x="18669" y="357886"/>
                      <a:pt x="16129" y="355346"/>
                    </a:cubicBezTo>
                    <a:cubicBezTo>
                      <a:pt x="13589" y="352806"/>
                      <a:pt x="11303" y="350012"/>
                      <a:pt x="9271" y="346964"/>
                    </a:cubicBezTo>
                    <a:cubicBezTo>
                      <a:pt x="7239" y="343916"/>
                      <a:pt x="5588" y="340741"/>
                      <a:pt x="4191" y="337439"/>
                    </a:cubicBezTo>
                    <a:cubicBezTo>
                      <a:pt x="2794" y="334137"/>
                      <a:pt x="1778" y="330708"/>
                      <a:pt x="1016" y="327025"/>
                    </a:cubicBezTo>
                    <a:cubicBezTo>
                      <a:pt x="254" y="323342"/>
                      <a:pt x="0" y="319913"/>
                      <a:pt x="0" y="316230"/>
                    </a:cubicBezTo>
                  </a:path>
                </a:pathLst>
              </a:custGeom>
              <a:solidFill>
                <a:srgbClr val="3D3D42"/>
              </a:solidFill>
            </p:spPr>
          </p:sp>
          <p:sp>
            <p:nvSpPr>
              <p:cNvPr name="Freeform 23" id="23"/>
              <p:cNvSpPr/>
              <p:nvPr/>
            </p:nvSpPr>
            <p:spPr>
              <a:xfrm flipH="false" flipV="false" rot="0">
                <a:off x="63373" y="63246"/>
                <a:ext cx="391033" cy="381381"/>
              </a:xfrm>
              <a:custGeom>
                <a:avLst/>
                <a:gdLst/>
                <a:ahLst/>
                <a:cxnLst/>
                <a:rect r="r" b="b" t="t" l="l"/>
                <a:pathLst>
                  <a:path h="381381" w="391033">
                    <a:moveTo>
                      <a:pt x="127" y="321183"/>
                    </a:moveTo>
                    <a:lnTo>
                      <a:pt x="127" y="60198"/>
                    </a:lnTo>
                    <a:lnTo>
                      <a:pt x="4953" y="60198"/>
                    </a:lnTo>
                    <a:lnTo>
                      <a:pt x="127" y="60198"/>
                    </a:lnTo>
                    <a:cubicBezTo>
                      <a:pt x="127" y="56261"/>
                      <a:pt x="508" y="52324"/>
                      <a:pt x="1270" y="48514"/>
                    </a:cubicBezTo>
                    <a:lnTo>
                      <a:pt x="5969" y="49403"/>
                    </a:lnTo>
                    <a:lnTo>
                      <a:pt x="1270" y="48514"/>
                    </a:lnTo>
                    <a:cubicBezTo>
                      <a:pt x="2032" y="44577"/>
                      <a:pt x="3175" y="40894"/>
                      <a:pt x="4699" y="37211"/>
                    </a:cubicBezTo>
                    <a:lnTo>
                      <a:pt x="9144" y="38989"/>
                    </a:lnTo>
                    <a:lnTo>
                      <a:pt x="4699" y="37211"/>
                    </a:lnTo>
                    <a:cubicBezTo>
                      <a:pt x="6223" y="33528"/>
                      <a:pt x="8001" y="30099"/>
                      <a:pt x="10287" y="26797"/>
                    </a:cubicBezTo>
                    <a:lnTo>
                      <a:pt x="10287" y="26797"/>
                    </a:lnTo>
                    <a:lnTo>
                      <a:pt x="10287" y="26797"/>
                    </a:lnTo>
                    <a:cubicBezTo>
                      <a:pt x="12446" y="23495"/>
                      <a:pt x="14986" y="20447"/>
                      <a:pt x="17780" y="17653"/>
                    </a:cubicBezTo>
                    <a:lnTo>
                      <a:pt x="21209" y="21082"/>
                    </a:lnTo>
                    <a:lnTo>
                      <a:pt x="17780" y="17653"/>
                    </a:lnTo>
                    <a:cubicBezTo>
                      <a:pt x="20574" y="14859"/>
                      <a:pt x="23622" y="12319"/>
                      <a:pt x="26924" y="10160"/>
                    </a:cubicBezTo>
                    <a:lnTo>
                      <a:pt x="26924" y="10160"/>
                    </a:lnTo>
                    <a:lnTo>
                      <a:pt x="26924" y="10160"/>
                    </a:lnTo>
                    <a:cubicBezTo>
                      <a:pt x="30226" y="8001"/>
                      <a:pt x="33655" y="6096"/>
                      <a:pt x="37338" y="4572"/>
                    </a:cubicBezTo>
                    <a:lnTo>
                      <a:pt x="39116" y="9017"/>
                    </a:lnTo>
                    <a:lnTo>
                      <a:pt x="37338" y="4572"/>
                    </a:lnTo>
                    <a:cubicBezTo>
                      <a:pt x="41021" y="3048"/>
                      <a:pt x="44704" y="1905"/>
                      <a:pt x="48641" y="1143"/>
                    </a:cubicBezTo>
                    <a:lnTo>
                      <a:pt x="49530" y="5842"/>
                    </a:lnTo>
                    <a:lnTo>
                      <a:pt x="48641" y="1143"/>
                    </a:lnTo>
                    <a:cubicBezTo>
                      <a:pt x="52451" y="381"/>
                      <a:pt x="56388" y="0"/>
                      <a:pt x="60325" y="0"/>
                    </a:cubicBezTo>
                    <a:lnTo>
                      <a:pt x="60325" y="4826"/>
                    </a:lnTo>
                    <a:lnTo>
                      <a:pt x="60325" y="254"/>
                    </a:lnTo>
                    <a:lnTo>
                      <a:pt x="330835" y="254"/>
                    </a:lnTo>
                    <a:lnTo>
                      <a:pt x="330835" y="5080"/>
                    </a:lnTo>
                    <a:lnTo>
                      <a:pt x="330835" y="254"/>
                    </a:lnTo>
                    <a:cubicBezTo>
                      <a:pt x="334772" y="254"/>
                      <a:pt x="338709" y="635"/>
                      <a:pt x="342519" y="1397"/>
                    </a:cubicBezTo>
                    <a:lnTo>
                      <a:pt x="341630" y="6096"/>
                    </a:lnTo>
                    <a:lnTo>
                      <a:pt x="342519" y="1397"/>
                    </a:lnTo>
                    <a:cubicBezTo>
                      <a:pt x="346456" y="2159"/>
                      <a:pt x="350139" y="3302"/>
                      <a:pt x="353822" y="4826"/>
                    </a:cubicBezTo>
                    <a:lnTo>
                      <a:pt x="352044" y="9271"/>
                    </a:lnTo>
                    <a:lnTo>
                      <a:pt x="353822" y="4826"/>
                    </a:lnTo>
                    <a:cubicBezTo>
                      <a:pt x="357505" y="6350"/>
                      <a:pt x="360934" y="8128"/>
                      <a:pt x="364236" y="10414"/>
                    </a:cubicBezTo>
                    <a:lnTo>
                      <a:pt x="364236" y="10414"/>
                    </a:lnTo>
                    <a:lnTo>
                      <a:pt x="364236" y="10414"/>
                    </a:lnTo>
                    <a:cubicBezTo>
                      <a:pt x="367538" y="12573"/>
                      <a:pt x="370586" y="15113"/>
                      <a:pt x="373380" y="17907"/>
                    </a:cubicBezTo>
                    <a:lnTo>
                      <a:pt x="369951" y="21336"/>
                    </a:lnTo>
                    <a:lnTo>
                      <a:pt x="373380" y="17907"/>
                    </a:lnTo>
                    <a:cubicBezTo>
                      <a:pt x="376174" y="20701"/>
                      <a:pt x="378714" y="23749"/>
                      <a:pt x="380873" y="27051"/>
                    </a:cubicBezTo>
                    <a:lnTo>
                      <a:pt x="380873" y="27051"/>
                    </a:lnTo>
                    <a:lnTo>
                      <a:pt x="380873" y="27051"/>
                    </a:lnTo>
                    <a:cubicBezTo>
                      <a:pt x="383032" y="30353"/>
                      <a:pt x="384937" y="33782"/>
                      <a:pt x="386461" y="37465"/>
                    </a:cubicBezTo>
                    <a:lnTo>
                      <a:pt x="386461" y="37465"/>
                    </a:lnTo>
                    <a:lnTo>
                      <a:pt x="386461" y="37465"/>
                    </a:lnTo>
                    <a:cubicBezTo>
                      <a:pt x="387985" y="41148"/>
                      <a:pt x="389128" y="44831"/>
                      <a:pt x="389890" y="48768"/>
                    </a:cubicBezTo>
                    <a:lnTo>
                      <a:pt x="385191" y="49657"/>
                    </a:lnTo>
                    <a:lnTo>
                      <a:pt x="389890" y="48768"/>
                    </a:lnTo>
                    <a:cubicBezTo>
                      <a:pt x="390652" y="52578"/>
                      <a:pt x="391033" y="56515"/>
                      <a:pt x="391033" y="60452"/>
                    </a:cubicBezTo>
                    <a:lnTo>
                      <a:pt x="386207" y="60452"/>
                    </a:lnTo>
                    <a:lnTo>
                      <a:pt x="391033" y="60452"/>
                    </a:lnTo>
                    <a:lnTo>
                      <a:pt x="391033" y="321183"/>
                    </a:lnTo>
                    <a:lnTo>
                      <a:pt x="386207" y="321183"/>
                    </a:lnTo>
                    <a:lnTo>
                      <a:pt x="391033" y="321183"/>
                    </a:lnTo>
                    <a:cubicBezTo>
                      <a:pt x="391033" y="325120"/>
                      <a:pt x="390652" y="329057"/>
                      <a:pt x="389890" y="332867"/>
                    </a:cubicBezTo>
                    <a:lnTo>
                      <a:pt x="385191" y="331978"/>
                    </a:lnTo>
                    <a:lnTo>
                      <a:pt x="389890" y="332867"/>
                    </a:lnTo>
                    <a:cubicBezTo>
                      <a:pt x="389128" y="336804"/>
                      <a:pt x="387985" y="340487"/>
                      <a:pt x="386461" y="344170"/>
                    </a:cubicBezTo>
                    <a:lnTo>
                      <a:pt x="386461" y="344170"/>
                    </a:lnTo>
                    <a:lnTo>
                      <a:pt x="386461" y="344170"/>
                    </a:lnTo>
                    <a:cubicBezTo>
                      <a:pt x="384937" y="347853"/>
                      <a:pt x="383159" y="351282"/>
                      <a:pt x="380873" y="354584"/>
                    </a:cubicBezTo>
                    <a:lnTo>
                      <a:pt x="380873" y="354584"/>
                    </a:lnTo>
                    <a:lnTo>
                      <a:pt x="380873" y="354584"/>
                    </a:lnTo>
                    <a:cubicBezTo>
                      <a:pt x="378714" y="357886"/>
                      <a:pt x="376174" y="360934"/>
                      <a:pt x="373380" y="363728"/>
                    </a:cubicBezTo>
                    <a:lnTo>
                      <a:pt x="369951" y="360299"/>
                    </a:lnTo>
                    <a:lnTo>
                      <a:pt x="373380" y="363728"/>
                    </a:lnTo>
                    <a:cubicBezTo>
                      <a:pt x="370586" y="366522"/>
                      <a:pt x="367538" y="369062"/>
                      <a:pt x="364236" y="371221"/>
                    </a:cubicBezTo>
                    <a:lnTo>
                      <a:pt x="364236" y="371221"/>
                    </a:lnTo>
                    <a:lnTo>
                      <a:pt x="364236" y="371221"/>
                    </a:lnTo>
                    <a:cubicBezTo>
                      <a:pt x="360934" y="373380"/>
                      <a:pt x="357505" y="375285"/>
                      <a:pt x="353822" y="376809"/>
                    </a:cubicBezTo>
                    <a:lnTo>
                      <a:pt x="353822" y="376809"/>
                    </a:lnTo>
                    <a:lnTo>
                      <a:pt x="353822" y="376809"/>
                    </a:lnTo>
                    <a:cubicBezTo>
                      <a:pt x="350139" y="378333"/>
                      <a:pt x="346456" y="379476"/>
                      <a:pt x="342519" y="380238"/>
                    </a:cubicBezTo>
                    <a:lnTo>
                      <a:pt x="341630" y="375539"/>
                    </a:lnTo>
                    <a:lnTo>
                      <a:pt x="342519" y="380238"/>
                    </a:lnTo>
                    <a:cubicBezTo>
                      <a:pt x="338709" y="381000"/>
                      <a:pt x="334772" y="381381"/>
                      <a:pt x="330835" y="381381"/>
                    </a:cubicBezTo>
                    <a:lnTo>
                      <a:pt x="330835" y="376555"/>
                    </a:lnTo>
                    <a:lnTo>
                      <a:pt x="330835" y="381254"/>
                    </a:lnTo>
                    <a:lnTo>
                      <a:pt x="60198" y="381254"/>
                    </a:lnTo>
                    <a:lnTo>
                      <a:pt x="60198" y="376428"/>
                    </a:lnTo>
                    <a:lnTo>
                      <a:pt x="60198" y="381254"/>
                    </a:lnTo>
                    <a:cubicBezTo>
                      <a:pt x="56261" y="381254"/>
                      <a:pt x="52324" y="380873"/>
                      <a:pt x="48514" y="380111"/>
                    </a:cubicBezTo>
                    <a:lnTo>
                      <a:pt x="49403" y="375412"/>
                    </a:lnTo>
                    <a:lnTo>
                      <a:pt x="48514" y="380111"/>
                    </a:lnTo>
                    <a:cubicBezTo>
                      <a:pt x="44577" y="379349"/>
                      <a:pt x="40894" y="378206"/>
                      <a:pt x="37211" y="376682"/>
                    </a:cubicBezTo>
                    <a:lnTo>
                      <a:pt x="37211" y="376682"/>
                    </a:lnTo>
                    <a:lnTo>
                      <a:pt x="37211" y="376682"/>
                    </a:lnTo>
                    <a:cubicBezTo>
                      <a:pt x="33528" y="375158"/>
                      <a:pt x="30099" y="373380"/>
                      <a:pt x="26797" y="371094"/>
                    </a:cubicBezTo>
                    <a:lnTo>
                      <a:pt x="26797" y="371094"/>
                    </a:lnTo>
                    <a:lnTo>
                      <a:pt x="26797" y="371094"/>
                    </a:lnTo>
                    <a:cubicBezTo>
                      <a:pt x="23495" y="368935"/>
                      <a:pt x="20447" y="366395"/>
                      <a:pt x="17653" y="363601"/>
                    </a:cubicBezTo>
                    <a:lnTo>
                      <a:pt x="21082" y="360172"/>
                    </a:lnTo>
                    <a:lnTo>
                      <a:pt x="17653" y="363601"/>
                    </a:lnTo>
                    <a:cubicBezTo>
                      <a:pt x="14859" y="360807"/>
                      <a:pt x="12319" y="357759"/>
                      <a:pt x="10160" y="354457"/>
                    </a:cubicBezTo>
                    <a:lnTo>
                      <a:pt x="14097" y="351790"/>
                    </a:lnTo>
                    <a:lnTo>
                      <a:pt x="10160" y="354457"/>
                    </a:lnTo>
                    <a:cubicBezTo>
                      <a:pt x="8001" y="351155"/>
                      <a:pt x="6096" y="347726"/>
                      <a:pt x="4572" y="344043"/>
                    </a:cubicBezTo>
                    <a:lnTo>
                      <a:pt x="9017" y="342265"/>
                    </a:lnTo>
                    <a:lnTo>
                      <a:pt x="4572" y="344043"/>
                    </a:lnTo>
                    <a:cubicBezTo>
                      <a:pt x="3048" y="340360"/>
                      <a:pt x="1905" y="336677"/>
                      <a:pt x="1143" y="332740"/>
                    </a:cubicBezTo>
                    <a:lnTo>
                      <a:pt x="5842" y="331851"/>
                    </a:lnTo>
                    <a:lnTo>
                      <a:pt x="1143" y="332740"/>
                    </a:lnTo>
                    <a:cubicBezTo>
                      <a:pt x="381" y="328930"/>
                      <a:pt x="0" y="324993"/>
                      <a:pt x="0" y="321056"/>
                    </a:cubicBezTo>
                    <a:lnTo>
                      <a:pt x="4826" y="321056"/>
                    </a:lnTo>
                    <a:lnTo>
                      <a:pt x="127" y="321056"/>
                    </a:lnTo>
                    <a:moveTo>
                      <a:pt x="9652" y="321056"/>
                    </a:moveTo>
                    <a:cubicBezTo>
                      <a:pt x="9652" y="324358"/>
                      <a:pt x="10033" y="327660"/>
                      <a:pt x="10668" y="330835"/>
                    </a:cubicBezTo>
                    <a:lnTo>
                      <a:pt x="10668" y="330835"/>
                    </a:lnTo>
                    <a:lnTo>
                      <a:pt x="10668" y="330835"/>
                    </a:lnTo>
                    <a:cubicBezTo>
                      <a:pt x="11303" y="334137"/>
                      <a:pt x="12319" y="337185"/>
                      <a:pt x="13589" y="340233"/>
                    </a:cubicBezTo>
                    <a:lnTo>
                      <a:pt x="13589" y="340233"/>
                    </a:lnTo>
                    <a:lnTo>
                      <a:pt x="13589" y="340233"/>
                    </a:lnTo>
                    <a:cubicBezTo>
                      <a:pt x="14859" y="343281"/>
                      <a:pt x="16383" y="346202"/>
                      <a:pt x="18288" y="348996"/>
                    </a:cubicBezTo>
                    <a:lnTo>
                      <a:pt x="18288" y="348996"/>
                    </a:lnTo>
                    <a:lnTo>
                      <a:pt x="18288" y="348996"/>
                    </a:lnTo>
                    <a:cubicBezTo>
                      <a:pt x="20193" y="351790"/>
                      <a:pt x="22225" y="354330"/>
                      <a:pt x="24511" y="356616"/>
                    </a:cubicBezTo>
                    <a:lnTo>
                      <a:pt x="24511" y="356616"/>
                    </a:lnTo>
                    <a:lnTo>
                      <a:pt x="24511" y="356616"/>
                    </a:lnTo>
                    <a:cubicBezTo>
                      <a:pt x="26797" y="358902"/>
                      <a:pt x="29464" y="361061"/>
                      <a:pt x="32131" y="362839"/>
                    </a:cubicBezTo>
                    <a:lnTo>
                      <a:pt x="29464" y="366776"/>
                    </a:lnTo>
                    <a:lnTo>
                      <a:pt x="32131" y="362839"/>
                    </a:lnTo>
                    <a:cubicBezTo>
                      <a:pt x="34925" y="364617"/>
                      <a:pt x="37846" y="366268"/>
                      <a:pt x="40894" y="367538"/>
                    </a:cubicBezTo>
                    <a:lnTo>
                      <a:pt x="39116" y="371983"/>
                    </a:lnTo>
                    <a:lnTo>
                      <a:pt x="40894" y="367538"/>
                    </a:lnTo>
                    <a:cubicBezTo>
                      <a:pt x="43942" y="368808"/>
                      <a:pt x="47117" y="369824"/>
                      <a:pt x="50419" y="370459"/>
                    </a:cubicBezTo>
                    <a:lnTo>
                      <a:pt x="50419" y="370459"/>
                    </a:lnTo>
                    <a:lnTo>
                      <a:pt x="50419" y="370459"/>
                    </a:lnTo>
                    <a:cubicBezTo>
                      <a:pt x="53721" y="371094"/>
                      <a:pt x="56896" y="371475"/>
                      <a:pt x="60325" y="371475"/>
                    </a:cubicBezTo>
                    <a:lnTo>
                      <a:pt x="330835" y="371475"/>
                    </a:lnTo>
                    <a:cubicBezTo>
                      <a:pt x="334137" y="371475"/>
                      <a:pt x="337439" y="371094"/>
                      <a:pt x="340614" y="370459"/>
                    </a:cubicBezTo>
                    <a:lnTo>
                      <a:pt x="340614" y="370459"/>
                    </a:lnTo>
                    <a:lnTo>
                      <a:pt x="340614" y="370459"/>
                    </a:lnTo>
                    <a:cubicBezTo>
                      <a:pt x="343916" y="369824"/>
                      <a:pt x="346964" y="368808"/>
                      <a:pt x="350012" y="367538"/>
                    </a:cubicBezTo>
                    <a:lnTo>
                      <a:pt x="351790" y="371983"/>
                    </a:lnTo>
                    <a:lnTo>
                      <a:pt x="350012" y="367538"/>
                    </a:lnTo>
                    <a:cubicBezTo>
                      <a:pt x="353060" y="366268"/>
                      <a:pt x="355981" y="364744"/>
                      <a:pt x="358775" y="362839"/>
                    </a:cubicBezTo>
                    <a:lnTo>
                      <a:pt x="361442" y="366776"/>
                    </a:lnTo>
                    <a:lnTo>
                      <a:pt x="358775" y="362839"/>
                    </a:lnTo>
                    <a:cubicBezTo>
                      <a:pt x="361569" y="360934"/>
                      <a:pt x="364109" y="358902"/>
                      <a:pt x="366395" y="356616"/>
                    </a:cubicBezTo>
                    <a:lnTo>
                      <a:pt x="366395" y="356616"/>
                    </a:lnTo>
                    <a:lnTo>
                      <a:pt x="366395" y="356616"/>
                    </a:lnTo>
                    <a:cubicBezTo>
                      <a:pt x="368681" y="354330"/>
                      <a:pt x="370840" y="351663"/>
                      <a:pt x="372618" y="348996"/>
                    </a:cubicBezTo>
                    <a:lnTo>
                      <a:pt x="376555" y="351663"/>
                    </a:lnTo>
                    <a:lnTo>
                      <a:pt x="372618" y="348996"/>
                    </a:lnTo>
                    <a:cubicBezTo>
                      <a:pt x="374396" y="346202"/>
                      <a:pt x="376047" y="343281"/>
                      <a:pt x="377317" y="340233"/>
                    </a:cubicBezTo>
                    <a:lnTo>
                      <a:pt x="381762" y="342011"/>
                    </a:lnTo>
                    <a:lnTo>
                      <a:pt x="377317" y="340233"/>
                    </a:lnTo>
                    <a:cubicBezTo>
                      <a:pt x="378587" y="337185"/>
                      <a:pt x="379603" y="334010"/>
                      <a:pt x="380238" y="330835"/>
                    </a:cubicBezTo>
                    <a:lnTo>
                      <a:pt x="380238" y="330835"/>
                    </a:lnTo>
                    <a:lnTo>
                      <a:pt x="380238" y="330835"/>
                    </a:lnTo>
                    <a:cubicBezTo>
                      <a:pt x="380873" y="327533"/>
                      <a:pt x="381254" y="324358"/>
                      <a:pt x="381254" y="321056"/>
                    </a:cubicBezTo>
                    <a:lnTo>
                      <a:pt x="381254" y="60198"/>
                    </a:lnTo>
                    <a:cubicBezTo>
                      <a:pt x="381254" y="56896"/>
                      <a:pt x="380873" y="53594"/>
                      <a:pt x="380238" y="50292"/>
                    </a:cubicBezTo>
                    <a:lnTo>
                      <a:pt x="380238" y="50292"/>
                    </a:lnTo>
                    <a:lnTo>
                      <a:pt x="380238" y="50292"/>
                    </a:lnTo>
                    <a:cubicBezTo>
                      <a:pt x="379603" y="47117"/>
                      <a:pt x="378587" y="43942"/>
                      <a:pt x="377317" y="40767"/>
                    </a:cubicBezTo>
                    <a:lnTo>
                      <a:pt x="381762" y="38989"/>
                    </a:lnTo>
                    <a:lnTo>
                      <a:pt x="377317" y="40767"/>
                    </a:lnTo>
                    <a:cubicBezTo>
                      <a:pt x="376047" y="37719"/>
                      <a:pt x="374523" y="34798"/>
                      <a:pt x="372618" y="32004"/>
                    </a:cubicBezTo>
                    <a:lnTo>
                      <a:pt x="376555" y="29337"/>
                    </a:lnTo>
                    <a:lnTo>
                      <a:pt x="372618" y="32004"/>
                    </a:lnTo>
                    <a:cubicBezTo>
                      <a:pt x="370713" y="29210"/>
                      <a:pt x="368681" y="26670"/>
                      <a:pt x="366395" y="24384"/>
                    </a:cubicBezTo>
                    <a:lnTo>
                      <a:pt x="366395" y="24384"/>
                    </a:lnTo>
                    <a:lnTo>
                      <a:pt x="366395" y="24384"/>
                    </a:lnTo>
                    <a:cubicBezTo>
                      <a:pt x="364109" y="22098"/>
                      <a:pt x="361442" y="19939"/>
                      <a:pt x="358775" y="18161"/>
                    </a:cubicBezTo>
                    <a:lnTo>
                      <a:pt x="361442" y="14224"/>
                    </a:lnTo>
                    <a:lnTo>
                      <a:pt x="358775" y="18161"/>
                    </a:lnTo>
                    <a:cubicBezTo>
                      <a:pt x="355981" y="16256"/>
                      <a:pt x="353060" y="14732"/>
                      <a:pt x="350012" y="13462"/>
                    </a:cubicBezTo>
                    <a:lnTo>
                      <a:pt x="350012" y="13462"/>
                    </a:lnTo>
                    <a:lnTo>
                      <a:pt x="350012" y="13462"/>
                    </a:lnTo>
                    <a:cubicBezTo>
                      <a:pt x="346964" y="12192"/>
                      <a:pt x="343789" y="11176"/>
                      <a:pt x="340614" y="10541"/>
                    </a:cubicBezTo>
                    <a:lnTo>
                      <a:pt x="340614" y="10541"/>
                    </a:lnTo>
                    <a:lnTo>
                      <a:pt x="340614" y="10541"/>
                    </a:lnTo>
                    <a:cubicBezTo>
                      <a:pt x="337312" y="9906"/>
                      <a:pt x="334137" y="9525"/>
                      <a:pt x="330835" y="9525"/>
                    </a:cubicBezTo>
                    <a:lnTo>
                      <a:pt x="60198" y="9525"/>
                    </a:lnTo>
                    <a:cubicBezTo>
                      <a:pt x="56896" y="9525"/>
                      <a:pt x="53594" y="9906"/>
                      <a:pt x="50292" y="10541"/>
                    </a:cubicBezTo>
                    <a:lnTo>
                      <a:pt x="50292" y="10541"/>
                    </a:lnTo>
                    <a:lnTo>
                      <a:pt x="50292" y="10541"/>
                    </a:lnTo>
                    <a:cubicBezTo>
                      <a:pt x="47117" y="11176"/>
                      <a:pt x="43942" y="12192"/>
                      <a:pt x="40767" y="13462"/>
                    </a:cubicBezTo>
                    <a:lnTo>
                      <a:pt x="40767" y="13462"/>
                    </a:lnTo>
                    <a:lnTo>
                      <a:pt x="40767" y="13462"/>
                    </a:lnTo>
                    <a:cubicBezTo>
                      <a:pt x="37719" y="14732"/>
                      <a:pt x="34798" y="16256"/>
                      <a:pt x="32004" y="18161"/>
                    </a:cubicBezTo>
                    <a:lnTo>
                      <a:pt x="29337" y="14224"/>
                    </a:lnTo>
                    <a:lnTo>
                      <a:pt x="32004" y="18161"/>
                    </a:lnTo>
                    <a:cubicBezTo>
                      <a:pt x="29210" y="20066"/>
                      <a:pt x="26670" y="22098"/>
                      <a:pt x="24384" y="24384"/>
                    </a:cubicBezTo>
                    <a:lnTo>
                      <a:pt x="24384" y="24384"/>
                    </a:lnTo>
                    <a:lnTo>
                      <a:pt x="24384" y="24384"/>
                    </a:lnTo>
                    <a:cubicBezTo>
                      <a:pt x="22098" y="26670"/>
                      <a:pt x="19939" y="29337"/>
                      <a:pt x="18161" y="32004"/>
                    </a:cubicBezTo>
                    <a:lnTo>
                      <a:pt x="14224" y="29337"/>
                    </a:lnTo>
                    <a:lnTo>
                      <a:pt x="18161" y="32004"/>
                    </a:lnTo>
                    <a:cubicBezTo>
                      <a:pt x="16256" y="34798"/>
                      <a:pt x="14732" y="37719"/>
                      <a:pt x="13462" y="40767"/>
                    </a:cubicBezTo>
                    <a:lnTo>
                      <a:pt x="13462" y="40767"/>
                    </a:lnTo>
                    <a:lnTo>
                      <a:pt x="13462" y="40767"/>
                    </a:lnTo>
                    <a:cubicBezTo>
                      <a:pt x="12192" y="43815"/>
                      <a:pt x="11176" y="46990"/>
                      <a:pt x="10541" y="50292"/>
                    </a:cubicBezTo>
                    <a:lnTo>
                      <a:pt x="10541" y="50292"/>
                    </a:lnTo>
                    <a:lnTo>
                      <a:pt x="10541" y="50292"/>
                    </a:lnTo>
                    <a:cubicBezTo>
                      <a:pt x="9906" y="53594"/>
                      <a:pt x="9525" y="56769"/>
                      <a:pt x="9525" y="60198"/>
                    </a:cubicBezTo>
                    <a:lnTo>
                      <a:pt x="9525" y="321183"/>
                    </a:lnTo>
                    <a:close/>
                  </a:path>
                </a:pathLst>
              </a:custGeom>
              <a:solidFill>
                <a:srgbClr val="56565B"/>
              </a:solidFill>
            </p:spPr>
          </p:sp>
        </p:grpSp>
        <p:sp>
          <p:nvSpPr>
            <p:cNvPr name="TextBox 24" id="24"/>
            <p:cNvSpPr txBox="true"/>
            <p:nvPr/>
          </p:nvSpPr>
          <p:spPr>
            <a:xfrm rot="0">
              <a:off x="10923256" y="9749512"/>
              <a:ext cx="183174" cy="7377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491"/>
                </a:lnSpc>
              </a:pPr>
              <a:r>
                <a:rPr lang="en-US" sz="3208">
                  <a:solidFill>
                    <a:srgbClr val="E5E0D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4</a:t>
              </a:r>
            </a:p>
          </p:txBody>
        </p:sp>
        <p:sp>
          <p:nvSpPr>
            <p:cNvPr name="TextBox 25" id="25"/>
            <p:cNvSpPr txBox="true"/>
            <p:nvPr/>
          </p:nvSpPr>
          <p:spPr>
            <a:xfrm rot="0">
              <a:off x="11778363" y="10052499"/>
              <a:ext cx="9341981" cy="237821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608"/>
                </a:lnSpc>
              </a:pPr>
              <a:r>
                <a:rPr lang="en-US" b="true" sz="2577">
                  <a:solidFill>
                    <a:srgbClr val="E5E0D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Key Takeaway</a:t>
              </a:r>
            </a:p>
            <a:p>
              <a:pPr algn="l">
                <a:lnSpc>
                  <a:spcPts val="3646"/>
                </a:lnSpc>
              </a:pPr>
              <a:r>
                <a:rPr lang="en-US" sz="2288" spc="-41">
                  <a:solidFill>
                    <a:srgbClr val="E5E0DF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Exponential Growth: As shown in examples. Adding even one character to n or expanding k drastically increases permutations and password strength.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-823625" y="-5600870"/>
            <a:ext cx="19111625" cy="19820435"/>
            <a:chOff x="0" y="0"/>
            <a:chExt cx="11557000" cy="1198562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63500" y="63500"/>
              <a:ext cx="11430000" cy="11858625"/>
            </a:xfrm>
            <a:custGeom>
              <a:avLst/>
              <a:gdLst/>
              <a:ahLst/>
              <a:cxnLst/>
              <a:rect r="r" b="b" t="t" l="l"/>
              <a:pathLst>
                <a:path h="11858625" w="11430000">
                  <a:moveTo>
                    <a:pt x="0" y="0"/>
                  </a:moveTo>
                  <a:lnTo>
                    <a:pt x="0" y="11858625"/>
                  </a:lnTo>
                  <a:lnTo>
                    <a:pt x="11430000" y="11858625"/>
                  </a:lnTo>
                  <a:lnTo>
                    <a:pt x="1143000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63500" y="63500"/>
              <a:ext cx="11430000" cy="11858625"/>
            </a:xfrm>
            <a:custGeom>
              <a:avLst/>
              <a:gdLst/>
              <a:ahLst/>
              <a:cxnLst/>
              <a:rect r="r" b="b" t="t" l="l"/>
              <a:pathLst>
                <a:path h="11858625" w="11430000">
                  <a:moveTo>
                    <a:pt x="0" y="0"/>
                  </a:moveTo>
                  <a:lnTo>
                    <a:pt x="0" y="11858625"/>
                  </a:lnTo>
                  <a:lnTo>
                    <a:pt x="11430000" y="11858625"/>
                  </a:lnTo>
                  <a:lnTo>
                    <a:pt x="11430000" y="0"/>
                  </a:lnTo>
                  <a:close/>
                </a:path>
              </a:pathLst>
            </a:custGeom>
            <a:solidFill>
              <a:srgbClr val="F7F3F2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63500" y="63500"/>
              <a:ext cx="11430000" cy="11858625"/>
            </a:xfrm>
            <a:custGeom>
              <a:avLst/>
              <a:gdLst/>
              <a:ahLst/>
              <a:cxnLst/>
              <a:rect r="r" b="b" t="t" l="l"/>
              <a:pathLst>
                <a:path h="11858625" w="11430000">
                  <a:moveTo>
                    <a:pt x="0" y="0"/>
                  </a:moveTo>
                  <a:lnTo>
                    <a:pt x="0" y="11858625"/>
                  </a:lnTo>
                  <a:lnTo>
                    <a:pt x="11430000" y="11858625"/>
                  </a:lnTo>
                  <a:lnTo>
                    <a:pt x="11430000" y="0"/>
                  </a:lnTo>
                  <a:close/>
                </a:path>
              </a:pathLst>
            </a:custGeom>
            <a:solidFill>
              <a:srgbClr val="19191A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63500" y="63500"/>
              <a:ext cx="11430000" cy="11858625"/>
            </a:xfrm>
            <a:custGeom>
              <a:avLst/>
              <a:gdLst/>
              <a:ahLst/>
              <a:cxnLst/>
              <a:rect r="r" b="b" t="t" l="l"/>
              <a:pathLst>
                <a:path h="11858625" w="11430000">
                  <a:moveTo>
                    <a:pt x="0" y="0"/>
                  </a:moveTo>
                  <a:lnTo>
                    <a:pt x="0" y="11858625"/>
                  </a:lnTo>
                  <a:lnTo>
                    <a:pt x="11430000" y="11858625"/>
                  </a:lnTo>
                  <a:lnTo>
                    <a:pt x="11430000" y="0"/>
                  </a:lnTo>
                  <a:close/>
                </a:path>
              </a:pathLst>
            </a:custGeom>
            <a:solidFill>
              <a:srgbClr val="19191A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63500" y="63500"/>
              <a:ext cx="11430000" cy="11858625"/>
            </a:xfrm>
            <a:custGeom>
              <a:avLst/>
              <a:gdLst/>
              <a:ahLst/>
              <a:cxnLst/>
              <a:rect r="r" b="b" t="t" l="l"/>
              <a:pathLst>
                <a:path h="11858625" w="11430000">
                  <a:moveTo>
                    <a:pt x="0" y="0"/>
                  </a:moveTo>
                  <a:lnTo>
                    <a:pt x="0" y="11858625"/>
                  </a:lnTo>
                  <a:lnTo>
                    <a:pt x="11430000" y="11858625"/>
                  </a:lnTo>
                  <a:lnTo>
                    <a:pt x="11430000" y="0"/>
                  </a:lnTo>
                  <a:close/>
                </a:path>
              </a:pathLst>
            </a:custGeom>
            <a:solidFill>
              <a:srgbClr val="050505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4936054" y="1321196"/>
            <a:ext cx="8415892" cy="5193186"/>
            <a:chOff x="0" y="0"/>
            <a:chExt cx="16670519" cy="1028686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6670519" cy="10286860"/>
            </a:xfrm>
            <a:custGeom>
              <a:avLst/>
              <a:gdLst/>
              <a:ahLst/>
              <a:cxnLst/>
              <a:rect r="r" b="b" t="t" l="l"/>
              <a:pathLst>
                <a:path h="10286860" w="16670519">
                  <a:moveTo>
                    <a:pt x="97788" y="0"/>
                  </a:moveTo>
                  <a:cubicBezTo>
                    <a:pt x="84750" y="0"/>
                    <a:pt x="72332" y="2490"/>
                    <a:pt x="60380" y="7470"/>
                  </a:cubicBezTo>
                  <a:cubicBezTo>
                    <a:pt x="48428" y="12450"/>
                    <a:pt x="37873" y="19453"/>
                    <a:pt x="28716" y="28791"/>
                  </a:cubicBezTo>
                  <a:cubicBezTo>
                    <a:pt x="19558" y="38128"/>
                    <a:pt x="12418" y="48555"/>
                    <a:pt x="7451" y="60538"/>
                  </a:cubicBezTo>
                  <a:cubicBezTo>
                    <a:pt x="2484" y="72522"/>
                    <a:pt x="0" y="84972"/>
                    <a:pt x="0" y="98044"/>
                  </a:cubicBezTo>
                  <a:lnTo>
                    <a:pt x="0" y="10188816"/>
                  </a:lnTo>
                  <a:cubicBezTo>
                    <a:pt x="0" y="10201734"/>
                    <a:pt x="2484" y="10214339"/>
                    <a:pt x="7451" y="10226322"/>
                  </a:cubicBezTo>
                  <a:cubicBezTo>
                    <a:pt x="12418" y="10238305"/>
                    <a:pt x="19402" y="10248888"/>
                    <a:pt x="28716" y="10258070"/>
                  </a:cubicBezTo>
                  <a:cubicBezTo>
                    <a:pt x="38029" y="10267252"/>
                    <a:pt x="48428" y="10274411"/>
                    <a:pt x="60380" y="10279390"/>
                  </a:cubicBezTo>
                  <a:cubicBezTo>
                    <a:pt x="72332" y="10284371"/>
                    <a:pt x="84905" y="10286860"/>
                    <a:pt x="97788" y="10286860"/>
                  </a:cubicBezTo>
                  <a:lnTo>
                    <a:pt x="16572731" y="10286860"/>
                  </a:lnTo>
                  <a:cubicBezTo>
                    <a:pt x="16585769" y="10286860"/>
                    <a:pt x="16598187" y="10284371"/>
                    <a:pt x="16610140" y="10279390"/>
                  </a:cubicBezTo>
                  <a:cubicBezTo>
                    <a:pt x="16622091" y="10274411"/>
                    <a:pt x="16632645" y="10267407"/>
                    <a:pt x="16641803" y="10258070"/>
                  </a:cubicBezTo>
                  <a:cubicBezTo>
                    <a:pt x="16650962" y="10248732"/>
                    <a:pt x="16658101" y="10238305"/>
                    <a:pt x="16663070" y="10226322"/>
                  </a:cubicBezTo>
                  <a:cubicBezTo>
                    <a:pt x="16668035" y="10214339"/>
                    <a:pt x="16670519" y="10201734"/>
                    <a:pt x="16670519" y="10188816"/>
                  </a:cubicBezTo>
                  <a:lnTo>
                    <a:pt x="16670519" y="98044"/>
                  </a:lnTo>
                  <a:cubicBezTo>
                    <a:pt x="16670519" y="84972"/>
                    <a:pt x="16668035" y="72522"/>
                    <a:pt x="16663070" y="60538"/>
                  </a:cubicBezTo>
                  <a:cubicBezTo>
                    <a:pt x="16658101" y="48555"/>
                    <a:pt x="16651117" y="37973"/>
                    <a:pt x="16641803" y="28791"/>
                  </a:cubicBezTo>
                  <a:cubicBezTo>
                    <a:pt x="16632490" y="19609"/>
                    <a:pt x="16622091" y="12450"/>
                    <a:pt x="16610140" y="7470"/>
                  </a:cubicBezTo>
                  <a:cubicBezTo>
                    <a:pt x="16598187" y="2490"/>
                    <a:pt x="16585769" y="0"/>
                    <a:pt x="16572731" y="0"/>
                  </a:cubicBezTo>
                  <a:close/>
                </a:path>
              </a:pathLst>
            </a:custGeom>
            <a:blipFill>
              <a:blip r:embed="rId2"/>
              <a:stretch>
                <a:fillRect l="-131" t="0" r="-131" b="0"/>
              </a:stretch>
            </a:blip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4803568" y="327720"/>
            <a:ext cx="8680863" cy="542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b="true" sz="3000">
                <a:solidFill>
                  <a:srgbClr val="F2F2F3"/>
                </a:solidFill>
                <a:latin typeface="Poppins Bold"/>
                <a:ea typeface="Poppins Bold"/>
                <a:cs typeface="Poppins Bold"/>
                <a:sym typeface="Poppins Bold"/>
              </a:rPr>
              <a:t>Discrete Probability and Password Cracking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6885856"/>
            <a:ext cx="5177355" cy="2931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89"/>
              </a:lnSpc>
            </a:pPr>
            <a:r>
              <a:rPr lang="en-US" b="true" sz="2777">
                <a:solidFill>
                  <a:srgbClr val="F2F2F3"/>
                </a:solidFill>
                <a:latin typeface="Poppins Bold"/>
                <a:ea typeface="Poppins Bold"/>
                <a:cs typeface="Poppins Bold"/>
                <a:sym typeface="Poppins Bold"/>
              </a:rPr>
              <a:t>Concept:</a:t>
            </a:r>
          </a:p>
          <a:p>
            <a:pPr algn="l">
              <a:lnSpc>
                <a:spcPts val="3946"/>
              </a:lnSpc>
            </a:pPr>
            <a:r>
              <a:rPr lang="en-US" sz="2466" spc="-44">
                <a:solidFill>
                  <a:srgbClr val="E5E0DF"/>
                </a:solidFill>
                <a:latin typeface="IBM Plex Sans"/>
                <a:ea typeface="IBM Plex Sans"/>
                <a:cs typeface="IBM Plex Sans"/>
                <a:sym typeface="IBM Plex Sans"/>
              </a:rPr>
              <a:t>Password cracking involves systematically guessing passwords within a finite search space (k^n). - Probability Formula: Probability = Number of Attempts / k^n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959394" y="6885856"/>
            <a:ext cx="4148605" cy="2931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19"/>
              </a:lnSpc>
            </a:pPr>
            <a:r>
              <a:rPr lang="en-US" b="true" sz="2513">
                <a:solidFill>
                  <a:srgbClr val="F2F2F3"/>
                </a:solidFill>
                <a:latin typeface="Poppins Bold"/>
                <a:ea typeface="Poppins Bold"/>
                <a:cs typeface="Poppins Bold"/>
                <a:sym typeface="Poppins Bold"/>
              </a:rPr>
              <a:t>Example</a:t>
            </a:r>
          </a:p>
          <a:p>
            <a:pPr algn="l">
              <a:lnSpc>
                <a:spcPts val="3350"/>
              </a:lnSpc>
            </a:pPr>
            <a:r>
              <a:rPr lang="en-US" sz="2093" spc="-37">
                <a:solidFill>
                  <a:srgbClr val="E5E0DF"/>
                </a:solidFill>
                <a:latin typeface="IBM Plex Sans"/>
                <a:ea typeface="IBM Plex Sans"/>
                <a:cs typeface="IBM Plex Sans"/>
                <a:sym typeface="IBM Plex Sans"/>
              </a:rPr>
              <a:t>- Password Length (n): 4 - Character Set (k): 10 (digits only). - Total Combinations: 10^4=10,000. - If an attacker makes 1,000 guesses. - Probability = 1000/10,000 =0.1=10%.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1861338" y="6904906"/>
            <a:ext cx="5397962" cy="29986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782"/>
              </a:lnSpc>
            </a:pPr>
            <a:r>
              <a:rPr lang="en-US" b="true" sz="1987">
                <a:solidFill>
                  <a:srgbClr val="F2F2F3"/>
                </a:solidFill>
                <a:latin typeface="Poppins Bold"/>
                <a:ea typeface="Poppins Bold"/>
                <a:cs typeface="Poppins Bold"/>
                <a:sym typeface="Poppins Bold"/>
              </a:rPr>
              <a:t>Insights</a:t>
            </a:r>
          </a:p>
          <a:p>
            <a:pPr algn="just">
              <a:lnSpc>
                <a:spcPts val="3145"/>
              </a:lnSpc>
            </a:pPr>
            <a:r>
              <a:rPr lang="en-US" sz="1987" spc="-35">
                <a:solidFill>
                  <a:srgbClr val="E5E0DF"/>
                </a:solidFill>
                <a:latin typeface="IBM Plex Sans"/>
                <a:ea typeface="IBM Plex Sans"/>
                <a:cs typeface="IBM Plex Sans"/>
                <a:sym typeface="IBM Plex Sans"/>
              </a:rPr>
              <a:t>- Larger k^n values drastically reduce the probability of successful guessing. - Stronger passwords with higher k^n values are i</a:t>
            </a:r>
            <a:r>
              <a:rPr lang="en-US" sz="1987" spc="-35">
                <a:solidFill>
                  <a:srgbClr val="E5E0DF"/>
                </a:solidFill>
                <a:latin typeface="IBM Plex Sans"/>
                <a:ea typeface="IBM Plex Sans"/>
                <a:cs typeface="IBM Plex Sans"/>
                <a:sym typeface="IBM Plex Sans"/>
              </a:rPr>
              <a:t>nsights - Larger k^n values drastically reduce the </a:t>
            </a:r>
          </a:p>
          <a:p>
            <a:pPr algn="just">
              <a:lnSpc>
                <a:spcPts val="1434"/>
              </a:lnSpc>
            </a:pPr>
            <a:r>
              <a:rPr lang="en-US" sz="1987" spc="-35">
                <a:solidFill>
                  <a:srgbClr val="E5E0DF"/>
                </a:solidFill>
                <a:latin typeface="IBM Plex Sans"/>
                <a:ea typeface="IBM Plex Sans"/>
                <a:cs typeface="IBM Plex Sans"/>
                <a:sym typeface="IBM Plex Sans"/>
              </a:rPr>
              <a:t>probability of successful guessing. - </a:t>
            </a:r>
          </a:p>
          <a:p>
            <a:pPr algn="just">
              <a:lnSpc>
                <a:spcPts val="4968"/>
              </a:lnSpc>
            </a:pPr>
            <a:r>
              <a:rPr lang="en-US" sz="1987" spc="-35">
                <a:solidFill>
                  <a:srgbClr val="E5E0DF"/>
                </a:solidFill>
                <a:latin typeface="IBM Plex Sans"/>
                <a:ea typeface="IBM Plex Sans"/>
                <a:cs typeface="IBM Plex Sans"/>
                <a:sym typeface="IBM Plex Sans"/>
              </a:rPr>
              <a:t>Stronger passwords with higher k^n </a:t>
            </a:r>
          </a:p>
          <a:p>
            <a:pPr algn="just">
              <a:lnSpc>
                <a:spcPts val="1214"/>
              </a:lnSpc>
            </a:pPr>
            <a:r>
              <a:rPr lang="en-US" sz="1987" spc="-35">
                <a:solidFill>
                  <a:srgbClr val="E5E0DF"/>
                </a:solidFill>
                <a:latin typeface="IBM Plex Sans"/>
                <a:ea typeface="IBM Plex Sans"/>
                <a:cs typeface="IBM Plex Sans"/>
                <a:sym typeface="IBM Plex Sans"/>
              </a:rPr>
              <a:t>values ae more secure.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050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993222" y="1542102"/>
            <a:ext cx="4587974" cy="3819282"/>
            <a:chOff x="0" y="0"/>
            <a:chExt cx="6117299" cy="5092376"/>
          </a:xfrm>
        </p:grpSpPr>
        <p:grpSp>
          <p:nvGrpSpPr>
            <p:cNvPr name="Group 3" id="3"/>
            <p:cNvGrpSpPr>
              <a:grpSpLocks noChangeAspect="true"/>
            </p:cNvGrpSpPr>
            <p:nvPr/>
          </p:nvGrpSpPr>
          <p:grpSpPr>
            <a:xfrm rot="0">
              <a:off x="0" y="0"/>
              <a:ext cx="6117299" cy="5092376"/>
              <a:chOff x="0" y="0"/>
              <a:chExt cx="3013075" cy="250825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68326" y="68326"/>
                <a:ext cx="2876550" cy="2371725"/>
              </a:xfrm>
              <a:custGeom>
                <a:avLst/>
                <a:gdLst/>
                <a:ahLst/>
                <a:cxnLst/>
                <a:rect r="r" b="b" t="t" l="l"/>
                <a:pathLst>
                  <a:path h="2371725" w="2876550">
                    <a:moveTo>
                      <a:pt x="0" y="2316480"/>
                    </a:moveTo>
                    <a:lnTo>
                      <a:pt x="0" y="55245"/>
                    </a:lnTo>
                    <a:cubicBezTo>
                      <a:pt x="0" y="51562"/>
                      <a:pt x="381" y="48006"/>
                      <a:pt x="1016" y="44450"/>
                    </a:cubicBezTo>
                    <a:cubicBezTo>
                      <a:pt x="1651" y="40894"/>
                      <a:pt x="2794" y="37465"/>
                      <a:pt x="4191" y="34036"/>
                    </a:cubicBezTo>
                    <a:cubicBezTo>
                      <a:pt x="5588" y="30607"/>
                      <a:pt x="7239" y="27559"/>
                      <a:pt x="9271" y="24511"/>
                    </a:cubicBezTo>
                    <a:cubicBezTo>
                      <a:pt x="11303" y="21463"/>
                      <a:pt x="13589" y="18669"/>
                      <a:pt x="16129" y="16129"/>
                    </a:cubicBezTo>
                    <a:cubicBezTo>
                      <a:pt x="18669" y="13589"/>
                      <a:pt x="21463" y="11303"/>
                      <a:pt x="24511" y="9271"/>
                    </a:cubicBezTo>
                    <a:cubicBezTo>
                      <a:pt x="27559" y="7239"/>
                      <a:pt x="30734" y="5588"/>
                      <a:pt x="34036" y="4191"/>
                    </a:cubicBezTo>
                    <a:cubicBezTo>
                      <a:pt x="37338" y="2794"/>
                      <a:pt x="40894" y="1778"/>
                      <a:pt x="44450" y="1016"/>
                    </a:cubicBezTo>
                    <a:cubicBezTo>
                      <a:pt x="48006" y="254"/>
                      <a:pt x="51562" y="0"/>
                      <a:pt x="55245" y="0"/>
                    </a:cubicBezTo>
                    <a:lnTo>
                      <a:pt x="2821305" y="0"/>
                    </a:lnTo>
                    <a:cubicBezTo>
                      <a:pt x="2824988" y="0"/>
                      <a:pt x="2828544" y="381"/>
                      <a:pt x="2832100" y="1016"/>
                    </a:cubicBezTo>
                    <a:cubicBezTo>
                      <a:pt x="2835656" y="1651"/>
                      <a:pt x="2839085" y="2794"/>
                      <a:pt x="2842514" y="4191"/>
                    </a:cubicBezTo>
                    <a:cubicBezTo>
                      <a:pt x="2845943" y="5588"/>
                      <a:pt x="2849118" y="7239"/>
                      <a:pt x="2852039" y="9271"/>
                    </a:cubicBezTo>
                    <a:cubicBezTo>
                      <a:pt x="2854960" y="11303"/>
                      <a:pt x="2857881" y="13589"/>
                      <a:pt x="2860421" y="16129"/>
                    </a:cubicBezTo>
                    <a:cubicBezTo>
                      <a:pt x="2862961" y="18669"/>
                      <a:pt x="2865247" y="21463"/>
                      <a:pt x="2867279" y="24511"/>
                    </a:cubicBezTo>
                    <a:cubicBezTo>
                      <a:pt x="2869311" y="27559"/>
                      <a:pt x="2870962" y="30734"/>
                      <a:pt x="2872359" y="34036"/>
                    </a:cubicBezTo>
                    <a:cubicBezTo>
                      <a:pt x="2873756" y="37338"/>
                      <a:pt x="2874772" y="40894"/>
                      <a:pt x="2875534" y="44450"/>
                    </a:cubicBezTo>
                    <a:cubicBezTo>
                      <a:pt x="2876296" y="48006"/>
                      <a:pt x="2876550" y="51562"/>
                      <a:pt x="2876550" y="55245"/>
                    </a:cubicBezTo>
                    <a:lnTo>
                      <a:pt x="2876550" y="2316480"/>
                    </a:lnTo>
                    <a:cubicBezTo>
                      <a:pt x="2876550" y="2320163"/>
                      <a:pt x="2876169" y="2323719"/>
                      <a:pt x="2875534" y="2327275"/>
                    </a:cubicBezTo>
                    <a:cubicBezTo>
                      <a:pt x="2874899" y="2330831"/>
                      <a:pt x="2873756" y="2334260"/>
                      <a:pt x="2872359" y="2337689"/>
                    </a:cubicBezTo>
                    <a:cubicBezTo>
                      <a:pt x="2870962" y="2341118"/>
                      <a:pt x="2869311" y="2344166"/>
                      <a:pt x="2867279" y="2347214"/>
                    </a:cubicBezTo>
                    <a:cubicBezTo>
                      <a:pt x="2865247" y="2350262"/>
                      <a:pt x="2862961" y="2353056"/>
                      <a:pt x="2860421" y="2355596"/>
                    </a:cubicBezTo>
                    <a:cubicBezTo>
                      <a:pt x="2857881" y="2358136"/>
                      <a:pt x="2855087" y="2360422"/>
                      <a:pt x="2852039" y="2362454"/>
                    </a:cubicBezTo>
                    <a:cubicBezTo>
                      <a:pt x="2848991" y="2364486"/>
                      <a:pt x="2845816" y="2366137"/>
                      <a:pt x="2842514" y="2367534"/>
                    </a:cubicBezTo>
                    <a:cubicBezTo>
                      <a:pt x="2839212" y="2368931"/>
                      <a:pt x="2835656" y="2369947"/>
                      <a:pt x="2832100" y="2370709"/>
                    </a:cubicBezTo>
                    <a:cubicBezTo>
                      <a:pt x="2828544" y="2371471"/>
                      <a:pt x="2824988" y="2371725"/>
                      <a:pt x="2821305" y="2371725"/>
                    </a:cubicBezTo>
                    <a:lnTo>
                      <a:pt x="55245" y="2371725"/>
                    </a:lnTo>
                    <a:cubicBezTo>
                      <a:pt x="51562" y="2371725"/>
                      <a:pt x="48006" y="2371344"/>
                      <a:pt x="44450" y="2370709"/>
                    </a:cubicBezTo>
                    <a:cubicBezTo>
                      <a:pt x="40894" y="2370074"/>
                      <a:pt x="37465" y="2368931"/>
                      <a:pt x="34036" y="2367534"/>
                    </a:cubicBezTo>
                    <a:cubicBezTo>
                      <a:pt x="30607" y="2366137"/>
                      <a:pt x="27559" y="2364486"/>
                      <a:pt x="24511" y="2362454"/>
                    </a:cubicBezTo>
                    <a:cubicBezTo>
                      <a:pt x="21463" y="2360422"/>
                      <a:pt x="18669" y="2358136"/>
                      <a:pt x="16129" y="2355596"/>
                    </a:cubicBezTo>
                    <a:cubicBezTo>
                      <a:pt x="13589" y="2353056"/>
                      <a:pt x="11303" y="2350262"/>
                      <a:pt x="9271" y="2347214"/>
                    </a:cubicBezTo>
                    <a:cubicBezTo>
                      <a:pt x="7239" y="2344166"/>
                      <a:pt x="5588" y="2340991"/>
                      <a:pt x="4191" y="2337689"/>
                    </a:cubicBezTo>
                    <a:cubicBezTo>
                      <a:pt x="2794" y="2334387"/>
                      <a:pt x="1778" y="2330831"/>
                      <a:pt x="1016" y="2327275"/>
                    </a:cubicBezTo>
                    <a:cubicBezTo>
                      <a:pt x="254" y="2323719"/>
                      <a:pt x="0" y="2320163"/>
                      <a:pt x="0" y="2316480"/>
                    </a:cubicBezTo>
                  </a:path>
                </a:pathLst>
              </a:custGeom>
              <a:solidFill>
                <a:srgbClr val="3D3D42"/>
              </a:solidFill>
            </p:spPr>
          </p:sp>
          <p:sp>
            <p:nvSpPr>
              <p:cNvPr name="Freeform 5" id="5"/>
              <p:cNvSpPr/>
              <p:nvPr/>
            </p:nvSpPr>
            <p:spPr>
              <a:xfrm flipH="false" flipV="false" rot="0">
                <a:off x="63373" y="63373"/>
                <a:ext cx="2886583" cy="2381504"/>
              </a:xfrm>
              <a:custGeom>
                <a:avLst/>
                <a:gdLst/>
                <a:ahLst/>
                <a:cxnLst/>
                <a:rect r="r" b="b" t="t" l="l"/>
                <a:pathLst>
                  <a:path h="2381504" w="2886583">
                    <a:moveTo>
                      <a:pt x="127" y="2321433"/>
                    </a:moveTo>
                    <a:lnTo>
                      <a:pt x="127" y="60198"/>
                    </a:lnTo>
                    <a:lnTo>
                      <a:pt x="4953" y="60198"/>
                    </a:lnTo>
                    <a:lnTo>
                      <a:pt x="127" y="60198"/>
                    </a:lnTo>
                    <a:cubicBezTo>
                      <a:pt x="127" y="56261"/>
                      <a:pt x="508" y="52324"/>
                      <a:pt x="1270" y="48514"/>
                    </a:cubicBezTo>
                    <a:lnTo>
                      <a:pt x="5969" y="49403"/>
                    </a:lnTo>
                    <a:lnTo>
                      <a:pt x="1270" y="48514"/>
                    </a:lnTo>
                    <a:cubicBezTo>
                      <a:pt x="2032" y="44704"/>
                      <a:pt x="3175" y="40894"/>
                      <a:pt x="4699" y="37211"/>
                    </a:cubicBezTo>
                    <a:lnTo>
                      <a:pt x="9144" y="38989"/>
                    </a:lnTo>
                    <a:lnTo>
                      <a:pt x="4699" y="37211"/>
                    </a:lnTo>
                    <a:cubicBezTo>
                      <a:pt x="6223" y="33528"/>
                      <a:pt x="8001" y="30099"/>
                      <a:pt x="10287" y="26797"/>
                    </a:cubicBezTo>
                    <a:lnTo>
                      <a:pt x="10287" y="26797"/>
                    </a:lnTo>
                    <a:lnTo>
                      <a:pt x="10287" y="26797"/>
                    </a:lnTo>
                    <a:cubicBezTo>
                      <a:pt x="12446" y="23495"/>
                      <a:pt x="14986" y="20447"/>
                      <a:pt x="17780" y="17653"/>
                    </a:cubicBezTo>
                    <a:lnTo>
                      <a:pt x="17780" y="17653"/>
                    </a:lnTo>
                    <a:lnTo>
                      <a:pt x="17780" y="17653"/>
                    </a:lnTo>
                    <a:cubicBezTo>
                      <a:pt x="20574" y="14859"/>
                      <a:pt x="23622" y="12446"/>
                      <a:pt x="26924" y="10160"/>
                    </a:cubicBezTo>
                    <a:lnTo>
                      <a:pt x="26924" y="10160"/>
                    </a:lnTo>
                    <a:lnTo>
                      <a:pt x="26924" y="10160"/>
                    </a:lnTo>
                    <a:cubicBezTo>
                      <a:pt x="30226" y="8001"/>
                      <a:pt x="33655" y="6096"/>
                      <a:pt x="37338" y="4572"/>
                    </a:cubicBezTo>
                    <a:lnTo>
                      <a:pt x="37338" y="4572"/>
                    </a:lnTo>
                    <a:lnTo>
                      <a:pt x="37338" y="4572"/>
                    </a:lnTo>
                    <a:cubicBezTo>
                      <a:pt x="41021" y="3048"/>
                      <a:pt x="44704" y="1905"/>
                      <a:pt x="48641" y="1143"/>
                    </a:cubicBezTo>
                    <a:lnTo>
                      <a:pt x="49530" y="5842"/>
                    </a:lnTo>
                    <a:lnTo>
                      <a:pt x="48641" y="1143"/>
                    </a:lnTo>
                    <a:cubicBezTo>
                      <a:pt x="52451" y="381"/>
                      <a:pt x="56388" y="0"/>
                      <a:pt x="60325" y="0"/>
                    </a:cubicBezTo>
                    <a:lnTo>
                      <a:pt x="60325" y="4826"/>
                    </a:lnTo>
                    <a:lnTo>
                      <a:pt x="60325" y="127"/>
                    </a:lnTo>
                    <a:lnTo>
                      <a:pt x="2826385" y="127"/>
                    </a:lnTo>
                    <a:lnTo>
                      <a:pt x="2826385" y="4953"/>
                    </a:lnTo>
                    <a:lnTo>
                      <a:pt x="2826385" y="127"/>
                    </a:lnTo>
                    <a:cubicBezTo>
                      <a:pt x="2830322" y="127"/>
                      <a:pt x="2834259" y="508"/>
                      <a:pt x="2838069" y="1270"/>
                    </a:cubicBezTo>
                    <a:lnTo>
                      <a:pt x="2837180" y="5969"/>
                    </a:lnTo>
                    <a:lnTo>
                      <a:pt x="2838069" y="1270"/>
                    </a:lnTo>
                    <a:cubicBezTo>
                      <a:pt x="2842006" y="2032"/>
                      <a:pt x="2845689" y="3175"/>
                      <a:pt x="2849372" y="4699"/>
                    </a:cubicBezTo>
                    <a:lnTo>
                      <a:pt x="2847594" y="9144"/>
                    </a:lnTo>
                    <a:lnTo>
                      <a:pt x="2849372" y="4699"/>
                    </a:lnTo>
                    <a:cubicBezTo>
                      <a:pt x="2853055" y="6223"/>
                      <a:pt x="2856484" y="8001"/>
                      <a:pt x="2859786" y="10287"/>
                    </a:cubicBezTo>
                    <a:lnTo>
                      <a:pt x="2859786" y="10287"/>
                    </a:lnTo>
                    <a:lnTo>
                      <a:pt x="2859786" y="10287"/>
                    </a:lnTo>
                    <a:cubicBezTo>
                      <a:pt x="2863088" y="12446"/>
                      <a:pt x="2866136" y="14986"/>
                      <a:pt x="2868930" y="17780"/>
                    </a:cubicBezTo>
                    <a:lnTo>
                      <a:pt x="2865501" y="21209"/>
                    </a:lnTo>
                    <a:lnTo>
                      <a:pt x="2868930" y="17780"/>
                    </a:lnTo>
                    <a:cubicBezTo>
                      <a:pt x="2871724" y="20574"/>
                      <a:pt x="2874264" y="23622"/>
                      <a:pt x="2876423" y="26924"/>
                    </a:cubicBezTo>
                    <a:lnTo>
                      <a:pt x="2876423" y="26924"/>
                    </a:lnTo>
                    <a:lnTo>
                      <a:pt x="2876423" y="26924"/>
                    </a:lnTo>
                    <a:cubicBezTo>
                      <a:pt x="2878582" y="30226"/>
                      <a:pt x="2880487" y="33655"/>
                      <a:pt x="2882011" y="37338"/>
                    </a:cubicBezTo>
                    <a:lnTo>
                      <a:pt x="2882011" y="37338"/>
                    </a:lnTo>
                    <a:lnTo>
                      <a:pt x="2882011" y="37338"/>
                    </a:lnTo>
                    <a:cubicBezTo>
                      <a:pt x="2883535" y="41021"/>
                      <a:pt x="2884678" y="44704"/>
                      <a:pt x="2885440" y="48641"/>
                    </a:cubicBezTo>
                    <a:lnTo>
                      <a:pt x="2880741" y="49530"/>
                    </a:lnTo>
                    <a:lnTo>
                      <a:pt x="2885440" y="48641"/>
                    </a:lnTo>
                    <a:cubicBezTo>
                      <a:pt x="2886202" y="52451"/>
                      <a:pt x="2886583" y="56388"/>
                      <a:pt x="2886583" y="60325"/>
                    </a:cubicBezTo>
                    <a:lnTo>
                      <a:pt x="2881757" y="60325"/>
                    </a:lnTo>
                    <a:lnTo>
                      <a:pt x="2886583" y="60325"/>
                    </a:lnTo>
                    <a:lnTo>
                      <a:pt x="2886583" y="2321433"/>
                    </a:lnTo>
                    <a:lnTo>
                      <a:pt x="2881757" y="2321433"/>
                    </a:lnTo>
                    <a:lnTo>
                      <a:pt x="2886583" y="2321433"/>
                    </a:lnTo>
                    <a:cubicBezTo>
                      <a:pt x="2886583" y="2325370"/>
                      <a:pt x="2886202" y="2329307"/>
                      <a:pt x="2885440" y="2333117"/>
                    </a:cubicBezTo>
                    <a:lnTo>
                      <a:pt x="2880741" y="2332228"/>
                    </a:lnTo>
                    <a:lnTo>
                      <a:pt x="2885440" y="2333117"/>
                    </a:lnTo>
                    <a:cubicBezTo>
                      <a:pt x="2884678" y="2337054"/>
                      <a:pt x="2883535" y="2340737"/>
                      <a:pt x="2882011" y="2344420"/>
                    </a:cubicBezTo>
                    <a:lnTo>
                      <a:pt x="2882011" y="2344420"/>
                    </a:lnTo>
                    <a:lnTo>
                      <a:pt x="2882011" y="2344420"/>
                    </a:lnTo>
                    <a:cubicBezTo>
                      <a:pt x="2880487" y="2348103"/>
                      <a:pt x="2878709" y="2351532"/>
                      <a:pt x="2876423" y="2354707"/>
                    </a:cubicBezTo>
                    <a:lnTo>
                      <a:pt x="2876423" y="2354707"/>
                    </a:lnTo>
                    <a:lnTo>
                      <a:pt x="2876423" y="2354707"/>
                    </a:lnTo>
                    <a:cubicBezTo>
                      <a:pt x="2874264" y="2358009"/>
                      <a:pt x="2871724" y="2361057"/>
                      <a:pt x="2868930" y="2363851"/>
                    </a:cubicBezTo>
                    <a:lnTo>
                      <a:pt x="2868930" y="2363851"/>
                    </a:lnTo>
                    <a:lnTo>
                      <a:pt x="2868930" y="2363851"/>
                    </a:lnTo>
                    <a:cubicBezTo>
                      <a:pt x="2866136" y="2366645"/>
                      <a:pt x="2863088" y="2369185"/>
                      <a:pt x="2859786" y="2371344"/>
                    </a:cubicBezTo>
                    <a:lnTo>
                      <a:pt x="2859786" y="2371344"/>
                    </a:lnTo>
                    <a:lnTo>
                      <a:pt x="2859786" y="2371344"/>
                    </a:lnTo>
                    <a:cubicBezTo>
                      <a:pt x="2856484" y="2373503"/>
                      <a:pt x="2853055" y="2375408"/>
                      <a:pt x="2849372" y="2376932"/>
                    </a:cubicBezTo>
                    <a:lnTo>
                      <a:pt x="2849372" y="2376932"/>
                    </a:lnTo>
                    <a:lnTo>
                      <a:pt x="2849372" y="2376932"/>
                    </a:lnTo>
                    <a:cubicBezTo>
                      <a:pt x="2845689" y="2378456"/>
                      <a:pt x="2842006" y="2379599"/>
                      <a:pt x="2838069" y="2380361"/>
                    </a:cubicBezTo>
                    <a:lnTo>
                      <a:pt x="2837180" y="2375662"/>
                    </a:lnTo>
                    <a:lnTo>
                      <a:pt x="2838069" y="2380361"/>
                    </a:lnTo>
                    <a:cubicBezTo>
                      <a:pt x="2834259" y="2381123"/>
                      <a:pt x="2830322" y="2381504"/>
                      <a:pt x="2826385" y="2381504"/>
                    </a:cubicBezTo>
                    <a:lnTo>
                      <a:pt x="2826385" y="2376678"/>
                    </a:lnTo>
                    <a:lnTo>
                      <a:pt x="2826385" y="2381504"/>
                    </a:lnTo>
                    <a:lnTo>
                      <a:pt x="60198" y="2381504"/>
                    </a:lnTo>
                    <a:lnTo>
                      <a:pt x="60198" y="2376678"/>
                    </a:lnTo>
                    <a:lnTo>
                      <a:pt x="60198" y="2381504"/>
                    </a:lnTo>
                    <a:cubicBezTo>
                      <a:pt x="56261" y="2381504"/>
                      <a:pt x="52324" y="2381123"/>
                      <a:pt x="48514" y="2380361"/>
                    </a:cubicBezTo>
                    <a:lnTo>
                      <a:pt x="49403" y="2375662"/>
                    </a:lnTo>
                    <a:lnTo>
                      <a:pt x="48514" y="2380361"/>
                    </a:lnTo>
                    <a:cubicBezTo>
                      <a:pt x="44577" y="2379599"/>
                      <a:pt x="40894" y="2378456"/>
                      <a:pt x="37211" y="2376932"/>
                    </a:cubicBezTo>
                    <a:lnTo>
                      <a:pt x="37211" y="2376932"/>
                    </a:lnTo>
                    <a:lnTo>
                      <a:pt x="37211" y="2376932"/>
                    </a:lnTo>
                    <a:cubicBezTo>
                      <a:pt x="33528" y="2375408"/>
                      <a:pt x="30099" y="2373630"/>
                      <a:pt x="26797" y="2371344"/>
                    </a:cubicBezTo>
                    <a:lnTo>
                      <a:pt x="26797" y="2371344"/>
                    </a:lnTo>
                    <a:lnTo>
                      <a:pt x="26797" y="2371344"/>
                    </a:lnTo>
                    <a:cubicBezTo>
                      <a:pt x="23495" y="2369185"/>
                      <a:pt x="20447" y="2366645"/>
                      <a:pt x="17653" y="2363851"/>
                    </a:cubicBezTo>
                    <a:lnTo>
                      <a:pt x="17653" y="2363851"/>
                    </a:lnTo>
                    <a:lnTo>
                      <a:pt x="17653" y="2363851"/>
                    </a:lnTo>
                    <a:cubicBezTo>
                      <a:pt x="14859" y="2361057"/>
                      <a:pt x="12319" y="2358009"/>
                      <a:pt x="10160" y="2354707"/>
                    </a:cubicBezTo>
                    <a:lnTo>
                      <a:pt x="14097" y="2352040"/>
                    </a:lnTo>
                    <a:lnTo>
                      <a:pt x="10160" y="2354707"/>
                    </a:lnTo>
                    <a:cubicBezTo>
                      <a:pt x="8001" y="2351405"/>
                      <a:pt x="6096" y="2347976"/>
                      <a:pt x="4572" y="2344293"/>
                    </a:cubicBezTo>
                    <a:lnTo>
                      <a:pt x="9017" y="2342515"/>
                    </a:lnTo>
                    <a:lnTo>
                      <a:pt x="4572" y="2344293"/>
                    </a:lnTo>
                    <a:cubicBezTo>
                      <a:pt x="3048" y="2340610"/>
                      <a:pt x="1905" y="2336927"/>
                      <a:pt x="1143" y="2332990"/>
                    </a:cubicBezTo>
                    <a:lnTo>
                      <a:pt x="1143" y="2332990"/>
                    </a:lnTo>
                    <a:lnTo>
                      <a:pt x="1143" y="2332990"/>
                    </a:lnTo>
                    <a:cubicBezTo>
                      <a:pt x="381" y="2329053"/>
                      <a:pt x="0" y="2325243"/>
                      <a:pt x="0" y="2321306"/>
                    </a:cubicBezTo>
                    <a:lnTo>
                      <a:pt x="4826" y="2321306"/>
                    </a:lnTo>
                    <a:lnTo>
                      <a:pt x="127" y="2321306"/>
                    </a:lnTo>
                    <a:moveTo>
                      <a:pt x="9652" y="2321306"/>
                    </a:moveTo>
                    <a:cubicBezTo>
                      <a:pt x="9652" y="2324608"/>
                      <a:pt x="10033" y="2327910"/>
                      <a:pt x="10668" y="2331212"/>
                    </a:cubicBezTo>
                    <a:lnTo>
                      <a:pt x="5969" y="2332101"/>
                    </a:lnTo>
                    <a:lnTo>
                      <a:pt x="10668" y="2331212"/>
                    </a:lnTo>
                    <a:cubicBezTo>
                      <a:pt x="11303" y="2334514"/>
                      <a:pt x="12319" y="2337562"/>
                      <a:pt x="13589" y="2340737"/>
                    </a:cubicBezTo>
                    <a:lnTo>
                      <a:pt x="13589" y="2340737"/>
                    </a:lnTo>
                    <a:lnTo>
                      <a:pt x="13589" y="2340737"/>
                    </a:lnTo>
                    <a:cubicBezTo>
                      <a:pt x="14859" y="2343785"/>
                      <a:pt x="16383" y="2346706"/>
                      <a:pt x="18288" y="2349500"/>
                    </a:cubicBezTo>
                    <a:lnTo>
                      <a:pt x="18288" y="2349500"/>
                    </a:lnTo>
                    <a:lnTo>
                      <a:pt x="18288" y="2349500"/>
                    </a:lnTo>
                    <a:cubicBezTo>
                      <a:pt x="20066" y="2352294"/>
                      <a:pt x="22225" y="2354834"/>
                      <a:pt x="24511" y="2357120"/>
                    </a:cubicBezTo>
                    <a:lnTo>
                      <a:pt x="21082" y="2360549"/>
                    </a:lnTo>
                    <a:lnTo>
                      <a:pt x="24511" y="2357120"/>
                    </a:lnTo>
                    <a:cubicBezTo>
                      <a:pt x="26797" y="2359406"/>
                      <a:pt x="29464" y="2361565"/>
                      <a:pt x="32131" y="2363343"/>
                    </a:cubicBezTo>
                    <a:lnTo>
                      <a:pt x="29464" y="2367280"/>
                    </a:lnTo>
                    <a:lnTo>
                      <a:pt x="32131" y="2363343"/>
                    </a:lnTo>
                    <a:cubicBezTo>
                      <a:pt x="34925" y="2365121"/>
                      <a:pt x="37846" y="2366772"/>
                      <a:pt x="40894" y="2368042"/>
                    </a:cubicBezTo>
                    <a:lnTo>
                      <a:pt x="39116" y="2372487"/>
                    </a:lnTo>
                    <a:lnTo>
                      <a:pt x="40894" y="2368042"/>
                    </a:lnTo>
                    <a:cubicBezTo>
                      <a:pt x="43942" y="2369312"/>
                      <a:pt x="47117" y="2370328"/>
                      <a:pt x="50419" y="2370963"/>
                    </a:cubicBezTo>
                    <a:lnTo>
                      <a:pt x="50419" y="2370963"/>
                    </a:lnTo>
                    <a:lnTo>
                      <a:pt x="50419" y="2370963"/>
                    </a:lnTo>
                    <a:cubicBezTo>
                      <a:pt x="53721" y="2371598"/>
                      <a:pt x="56896" y="2371979"/>
                      <a:pt x="60325" y="2371979"/>
                    </a:cubicBezTo>
                    <a:lnTo>
                      <a:pt x="2826385" y="2371979"/>
                    </a:lnTo>
                    <a:cubicBezTo>
                      <a:pt x="2829687" y="2371979"/>
                      <a:pt x="2832989" y="2371598"/>
                      <a:pt x="2836164" y="2370963"/>
                    </a:cubicBezTo>
                    <a:lnTo>
                      <a:pt x="2836164" y="2370963"/>
                    </a:lnTo>
                    <a:lnTo>
                      <a:pt x="2836164" y="2370963"/>
                    </a:lnTo>
                    <a:cubicBezTo>
                      <a:pt x="2839466" y="2370328"/>
                      <a:pt x="2842514" y="2369312"/>
                      <a:pt x="2845689" y="2368042"/>
                    </a:cubicBezTo>
                    <a:lnTo>
                      <a:pt x="2847467" y="2372487"/>
                    </a:lnTo>
                    <a:lnTo>
                      <a:pt x="2845689" y="2368042"/>
                    </a:lnTo>
                    <a:cubicBezTo>
                      <a:pt x="2848737" y="2366772"/>
                      <a:pt x="2851658" y="2365248"/>
                      <a:pt x="2854452" y="2363343"/>
                    </a:cubicBezTo>
                    <a:lnTo>
                      <a:pt x="2857119" y="2367280"/>
                    </a:lnTo>
                    <a:lnTo>
                      <a:pt x="2854452" y="2363343"/>
                    </a:lnTo>
                    <a:cubicBezTo>
                      <a:pt x="2857246" y="2361438"/>
                      <a:pt x="2859786" y="2359406"/>
                      <a:pt x="2862072" y="2357120"/>
                    </a:cubicBezTo>
                    <a:lnTo>
                      <a:pt x="2865501" y="2360549"/>
                    </a:lnTo>
                    <a:lnTo>
                      <a:pt x="2862072" y="2357120"/>
                    </a:lnTo>
                    <a:cubicBezTo>
                      <a:pt x="2864358" y="2354834"/>
                      <a:pt x="2866517" y="2352167"/>
                      <a:pt x="2868295" y="2349500"/>
                    </a:cubicBezTo>
                    <a:lnTo>
                      <a:pt x="2872232" y="2352167"/>
                    </a:lnTo>
                    <a:lnTo>
                      <a:pt x="2868295" y="2349500"/>
                    </a:lnTo>
                    <a:cubicBezTo>
                      <a:pt x="2870073" y="2346706"/>
                      <a:pt x="2871724" y="2343785"/>
                      <a:pt x="2872994" y="2340737"/>
                    </a:cubicBezTo>
                    <a:lnTo>
                      <a:pt x="2877439" y="2342515"/>
                    </a:lnTo>
                    <a:lnTo>
                      <a:pt x="2872994" y="2340737"/>
                    </a:lnTo>
                    <a:cubicBezTo>
                      <a:pt x="2874264" y="2337689"/>
                      <a:pt x="2875280" y="2334514"/>
                      <a:pt x="2875915" y="2331212"/>
                    </a:cubicBezTo>
                    <a:lnTo>
                      <a:pt x="2875915" y="2331212"/>
                    </a:lnTo>
                    <a:lnTo>
                      <a:pt x="2875915" y="2331212"/>
                    </a:lnTo>
                    <a:cubicBezTo>
                      <a:pt x="2876550" y="2327910"/>
                      <a:pt x="2876931" y="2324735"/>
                      <a:pt x="2876931" y="2321306"/>
                    </a:cubicBezTo>
                    <a:lnTo>
                      <a:pt x="2876931" y="60198"/>
                    </a:lnTo>
                    <a:cubicBezTo>
                      <a:pt x="2876931" y="56896"/>
                      <a:pt x="2876550" y="53594"/>
                      <a:pt x="2875915" y="50292"/>
                    </a:cubicBezTo>
                    <a:lnTo>
                      <a:pt x="2875915" y="50292"/>
                    </a:lnTo>
                    <a:lnTo>
                      <a:pt x="2875915" y="50292"/>
                    </a:lnTo>
                    <a:cubicBezTo>
                      <a:pt x="2875280" y="47117"/>
                      <a:pt x="2874264" y="43942"/>
                      <a:pt x="2872994" y="40767"/>
                    </a:cubicBezTo>
                    <a:lnTo>
                      <a:pt x="2877439" y="38989"/>
                    </a:lnTo>
                    <a:lnTo>
                      <a:pt x="2872994" y="40767"/>
                    </a:lnTo>
                    <a:cubicBezTo>
                      <a:pt x="2871724" y="37719"/>
                      <a:pt x="2870200" y="34798"/>
                      <a:pt x="2868295" y="32004"/>
                    </a:cubicBezTo>
                    <a:lnTo>
                      <a:pt x="2872232" y="29337"/>
                    </a:lnTo>
                    <a:lnTo>
                      <a:pt x="2868295" y="32004"/>
                    </a:lnTo>
                    <a:cubicBezTo>
                      <a:pt x="2866390" y="29210"/>
                      <a:pt x="2864358" y="26670"/>
                      <a:pt x="2862072" y="24384"/>
                    </a:cubicBezTo>
                    <a:cubicBezTo>
                      <a:pt x="2859786" y="22098"/>
                      <a:pt x="2857119" y="19939"/>
                      <a:pt x="2854452" y="18161"/>
                    </a:cubicBezTo>
                    <a:lnTo>
                      <a:pt x="2857119" y="14224"/>
                    </a:lnTo>
                    <a:lnTo>
                      <a:pt x="2854452" y="18161"/>
                    </a:lnTo>
                    <a:cubicBezTo>
                      <a:pt x="2851658" y="16256"/>
                      <a:pt x="2848737" y="14732"/>
                      <a:pt x="2845689" y="13462"/>
                    </a:cubicBezTo>
                    <a:lnTo>
                      <a:pt x="2845689" y="13462"/>
                    </a:lnTo>
                    <a:lnTo>
                      <a:pt x="2845689" y="13462"/>
                    </a:lnTo>
                    <a:cubicBezTo>
                      <a:pt x="2842641" y="12192"/>
                      <a:pt x="2839466" y="11176"/>
                      <a:pt x="2836291" y="10541"/>
                    </a:cubicBezTo>
                    <a:lnTo>
                      <a:pt x="2836291" y="10541"/>
                    </a:lnTo>
                    <a:lnTo>
                      <a:pt x="2836291" y="10541"/>
                    </a:lnTo>
                    <a:cubicBezTo>
                      <a:pt x="2832989" y="9906"/>
                      <a:pt x="2829814" y="9525"/>
                      <a:pt x="2826512" y="9525"/>
                    </a:cubicBezTo>
                    <a:lnTo>
                      <a:pt x="60198" y="9525"/>
                    </a:lnTo>
                    <a:cubicBezTo>
                      <a:pt x="56896" y="9525"/>
                      <a:pt x="53594" y="9906"/>
                      <a:pt x="50292" y="10541"/>
                    </a:cubicBezTo>
                    <a:lnTo>
                      <a:pt x="50292" y="10541"/>
                    </a:lnTo>
                    <a:lnTo>
                      <a:pt x="50292" y="10541"/>
                    </a:lnTo>
                    <a:cubicBezTo>
                      <a:pt x="47117" y="11176"/>
                      <a:pt x="43942" y="12192"/>
                      <a:pt x="40767" y="13462"/>
                    </a:cubicBezTo>
                    <a:lnTo>
                      <a:pt x="38989" y="9017"/>
                    </a:lnTo>
                    <a:lnTo>
                      <a:pt x="40767" y="13462"/>
                    </a:lnTo>
                    <a:cubicBezTo>
                      <a:pt x="37719" y="14732"/>
                      <a:pt x="34798" y="16256"/>
                      <a:pt x="32004" y="18161"/>
                    </a:cubicBezTo>
                    <a:lnTo>
                      <a:pt x="29337" y="14224"/>
                    </a:lnTo>
                    <a:lnTo>
                      <a:pt x="32004" y="18161"/>
                    </a:lnTo>
                    <a:cubicBezTo>
                      <a:pt x="29210" y="20066"/>
                      <a:pt x="26670" y="22098"/>
                      <a:pt x="24384" y="24384"/>
                    </a:cubicBezTo>
                    <a:lnTo>
                      <a:pt x="20955" y="20955"/>
                    </a:lnTo>
                    <a:lnTo>
                      <a:pt x="24384" y="24384"/>
                    </a:lnTo>
                    <a:cubicBezTo>
                      <a:pt x="22098" y="26670"/>
                      <a:pt x="19939" y="29337"/>
                      <a:pt x="18161" y="32004"/>
                    </a:cubicBezTo>
                    <a:lnTo>
                      <a:pt x="14224" y="29337"/>
                    </a:lnTo>
                    <a:lnTo>
                      <a:pt x="18161" y="32004"/>
                    </a:lnTo>
                    <a:cubicBezTo>
                      <a:pt x="16256" y="34798"/>
                      <a:pt x="14732" y="37719"/>
                      <a:pt x="13462" y="40767"/>
                    </a:cubicBezTo>
                    <a:lnTo>
                      <a:pt x="13462" y="40767"/>
                    </a:lnTo>
                    <a:lnTo>
                      <a:pt x="13462" y="40767"/>
                    </a:lnTo>
                    <a:cubicBezTo>
                      <a:pt x="12192" y="43815"/>
                      <a:pt x="11176" y="46990"/>
                      <a:pt x="10541" y="50292"/>
                    </a:cubicBezTo>
                    <a:lnTo>
                      <a:pt x="10541" y="50292"/>
                    </a:lnTo>
                    <a:lnTo>
                      <a:pt x="10541" y="50292"/>
                    </a:lnTo>
                    <a:cubicBezTo>
                      <a:pt x="9906" y="53594"/>
                      <a:pt x="9525" y="56769"/>
                      <a:pt x="9525" y="60198"/>
                    </a:cubicBezTo>
                    <a:lnTo>
                      <a:pt x="9525" y="2321433"/>
                    </a:lnTo>
                    <a:close/>
                  </a:path>
                </a:pathLst>
              </a:custGeom>
              <a:solidFill>
                <a:srgbClr val="56565B"/>
              </a:solidFill>
            </p:spPr>
          </p:sp>
        </p:grpSp>
        <p:sp>
          <p:nvSpPr>
            <p:cNvPr name="TextBox 6" id="6"/>
            <p:cNvSpPr txBox="true"/>
            <p:nvPr/>
          </p:nvSpPr>
          <p:spPr>
            <a:xfrm rot="0">
              <a:off x="338552" y="678237"/>
              <a:ext cx="5440195" cy="36597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093"/>
                </a:lnSpc>
              </a:pPr>
              <a:r>
                <a:rPr lang="en-US" b="true" sz="2923">
                  <a:solidFill>
                    <a:srgbClr val="E5E0D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Brute-Force Attacks</a:t>
              </a:r>
              <a:r>
                <a:rPr lang="en-US" sz="2923">
                  <a:solidFill>
                    <a:srgbClr val="E5E0D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:</a:t>
              </a:r>
            </a:p>
            <a:p>
              <a:pPr algn="l">
                <a:lnSpc>
                  <a:spcPts val="3597"/>
                </a:lnSpc>
              </a:pPr>
            </a:p>
            <a:p>
              <a:pPr algn="l">
                <a:lnSpc>
                  <a:spcPts val="3589"/>
                </a:lnSpc>
              </a:pPr>
              <a:r>
                <a:rPr lang="en-US" sz="2280" spc="-41">
                  <a:solidFill>
                    <a:srgbClr val="E5E0DF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Systematically tries every possible password within the search space (k^n). - Exhaustive </a:t>
              </a:r>
            </a:p>
            <a:p>
              <a:pPr algn="l">
                <a:lnSpc>
                  <a:spcPts val="3927"/>
                </a:lnSpc>
              </a:pPr>
              <a:r>
                <a:rPr lang="en-US" sz="2280" spc="-41">
                  <a:solidFill>
                    <a:srgbClr val="E5E0DF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but effective for small n or k.</a:t>
              </a:r>
            </a:p>
          </p:txBody>
        </p:sp>
      </p:grp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1993222" y="5649407"/>
            <a:ext cx="4587974" cy="3819282"/>
            <a:chOff x="0" y="0"/>
            <a:chExt cx="3013075" cy="250825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68326" y="68326"/>
              <a:ext cx="2876550" cy="2371725"/>
            </a:xfrm>
            <a:custGeom>
              <a:avLst/>
              <a:gdLst/>
              <a:ahLst/>
              <a:cxnLst/>
              <a:rect r="r" b="b" t="t" l="l"/>
              <a:pathLst>
                <a:path h="2371725" w="2876550">
                  <a:moveTo>
                    <a:pt x="0" y="2316480"/>
                  </a:moveTo>
                  <a:lnTo>
                    <a:pt x="0" y="55245"/>
                  </a:lnTo>
                  <a:cubicBezTo>
                    <a:pt x="0" y="51562"/>
                    <a:pt x="381" y="48006"/>
                    <a:pt x="1016" y="44450"/>
                  </a:cubicBezTo>
                  <a:cubicBezTo>
                    <a:pt x="1651" y="40894"/>
                    <a:pt x="2794" y="37465"/>
                    <a:pt x="4191" y="34036"/>
                  </a:cubicBezTo>
                  <a:cubicBezTo>
                    <a:pt x="5588" y="30607"/>
                    <a:pt x="7239" y="27559"/>
                    <a:pt x="9271" y="24511"/>
                  </a:cubicBezTo>
                  <a:cubicBezTo>
                    <a:pt x="11303" y="21463"/>
                    <a:pt x="13589" y="18669"/>
                    <a:pt x="16129" y="16129"/>
                  </a:cubicBezTo>
                  <a:cubicBezTo>
                    <a:pt x="18669" y="13589"/>
                    <a:pt x="21463" y="11303"/>
                    <a:pt x="24511" y="9271"/>
                  </a:cubicBezTo>
                  <a:cubicBezTo>
                    <a:pt x="27559" y="7239"/>
                    <a:pt x="30734" y="5588"/>
                    <a:pt x="34036" y="4191"/>
                  </a:cubicBezTo>
                  <a:cubicBezTo>
                    <a:pt x="37338" y="2794"/>
                    <a:pt x="40894" y="1778"/>
                    <a:pt x="44450" y="1016"/>
                  </a:cubicBezTo>
                  <a:cubicBezTo>
                    <a:pt x="48006" y="254"/>
                    <a:pt x="51562" y="0"/>
                    <a:pt x="55245" y="0"/>
                  </a:cubicBezTo>
                  <a:lnTo>
                    <a:pt x="2821305" y="0"/>
                  </a:lnTo>
                  <a:cubicBezTo>
                    <a:pt x="2824988" y="0"/>
                    <a:pt x="2828544" y="381"/>
                    <a:pt x="2832100" y="1016"/>
                  </a:cubicBezTo>
                  <a:cubicBezTo>
                    <a:pt x="2835656" y="1651"/>
                    <a:pt x="2839085" y="2794"/>
                    <a:pt x="2842514" y="4191"/>
                  </a:cubicBezTo>
                  <a:cubicBezTo>
                    <a:pt x="2845943" y="5588"/>
                    <a:pt x="2849118" y="7239"/>
                    <a:pt x="2852039" y="9271"/>
                  </a:cubicBezTo>
                  <a:cubicBezTo>
                    <a:pt x="2854960" y="11303"/>
                    <a:pt x="2857881" y="13589"/>
                    <a:pt x="2860421" y="16129"/>
                  </a:cubicBezTo>
                  <a:cubicBezTo>
                    <a:pt x="2862961" y="18669"/>
                    <a:pt x="2865247" y="21463"/>
                    <a:pt x="2867279" y="24511"/>
                  </a:cubicBezTo>
                  <a:cubicBezTo>
                    <a:pt x="2869311" y="27559"/>
                    <a:pt x="2870962" y="30734"/>
                    <a:pt x="2872359" y="34036"/>
                  </a:cubicBezTo>
                  <a:cubicBezTo>
                    <a:pt x="2873756" y="37338"/>
                    <a:pt x="2874772" y="40894"/>
                    <a:pt x="2875534" y="44450"/>
                  </a:cubicBezTo>
                  <a:cubicBezTo>
                    <a:pt x="2876296" y="48006"/>
                    <a:pt x="2876550" y="51562"/>
                    <a:pt x="2876550" y="55245"/>
                  </a:cubicBezTo>
                  <a:lnTo>
                    <a:pt x="2876550" y="2316480"/>
                  </a:lnTo>
                  <a:cubicBezTo>
                    <a:pt x="2876550" y="2320163"/>
                    <a:pt x="2876169" y="2323719"/>
                    <a:pt x="2875534" y="2327275"/>
                  </a:cubicBezTo>
                  <a:cubicBezTo>
                    <a:pt x="2874899" y="2330831"/>
                    <a:pt x="2873756" y="2334260"/>
                    <a:pt x="2872359" y="2337689"/>
                  </a:cubicBezTo>
                  <a:cubicBezTo>
                    <a:pt x="2870962" y="2341118"/>
                    <a:pt x="2869311" y="2344166"/>
                    <a:pt x="2867279" y="2347214"/>
                  </a:cubicBezTo>
                  <a:cubicBezTo>
                    <a:pt x="2865247" y="2350262"/>
                    <a:pt x="2862961" y="2353056"/>
                    <a:pt x="2860421" y="2355596"/>
                  </a:cubicBezTo>
                  <a:cubicBezTo>
                    <a:pt x="2857881" y="2358136"/>
                    <a:pt x="2855087" y="2360422"/>
                    <a:pt x="2852039" y="2362454"/>
                  </a:cubicBezTo>
                  <a:cubicBezTo>
                    <a:pt x="2848991" y="2364486"/>
                    <a:pt x="2845816" y="2366137"/>
                    <a:pt x="2842514" y="2367534"/>
                  </a:cubicBezTo>
                  <a:cubicBezTo>
                    <a:pt x="2839212" y="2368931"/>
                    <a:pt x="2835656" y="2369947"/>
                    <a:pt x="2832100" y="2370709"/>
                  </a:cubicBezTo>
                  <a:cubicBezTo>
                    <a:pt x="2828544" y="2371471"/>
                    <a:pt x="2824988" y="2371725"/>
                    <a:pt x="2821305" y="2371725"/>
                  </a:cubicBezTo>
                  <a:lnTo>
                    <a:pt x="55245" y="2371725"/>
                  </a:lnTo>
                  <a:cubicBezTo>
                    <a:pt x="51562" y="2371725"/>
                    <a:pt x="48006" y="2371344"/>
                    <a:pt x="44450" y="2370709"/>
                  </a:cubicBezTo>
                  <a:cubicBezTo>
                    <a:pt x="40894" y="2370074"/>
                    <a:pt x="37465" y="2368931"/>
                    <a:pt x="34036" y="2367534"/>
                  </a:cubicBezTo>
                  <a:cubicBezTo>
                    <a:pt x="30607" y="2366137"/>
                    <a:pt x="27559" y="2364486"/>
                    <a:pt x="24511" y="2362454"/>
                  </a:cubicBezTo>
                  <a:cubicBezTo>
                    <a:pt x="21463" y="2360422"/>
                    <a:pt x="18669" y="2358136"/>
                    <a:pt x="16129" y="2355596"/>
                  </a:cubicBezTo>
                  <a:cubicBezTo>
                    <a:pt x="13589" y="2353056"/>
                    <a:pt x="11303" y="2350262"/>
                    <a:pt x="9271" y="2347214"/>
                  </a:cubicBezTo>
                  <a:cubicBezTo>
                    <a:pt x="7239" y="2344166"/>
                    <a:pt x="5588" y="2340991"/>
                    <a:pt x="4191" y="2337689"/>
                  </a:cubicBezTo>
                  <a:cubicBezTo>
                    <a:pt x="2794" y="2334387"/>
                    <a:pt x="1778" y="2330831"/>
                    <a:pt x="1016" y="2327275"/>
                  </a:cubicBezTo>
                  <a:cubicBezTo>
                    <a:pt x="254" y="2323719"/>
                    <a:pt x="0" y="2320163"/>
                    <a:pt x="0" y="2316480"/>
                  </a:cubicBezTo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63373" y="63373"/>
              <a:ext cx="2886583" cy="2381504"/>
            </a:xfrm>
            <a:custGeom>
              <a:avLst/>
              <a:gdLst/>
              <a:ahLst/>
              <a:cxnLst/>
              <a:rect r="r" b="b" t="t" l="l"/>
              <a:pathLst>
                <a:path h="2381504" w="2886583">
                  <a:moveTo>
                    <a:pt x="127" y="2321433"/>
                  </a:moveTo>
                  <a:lnTo>
                    <a:pt x="127" y="60198"/>
                  </a:lnTo>
                  <a:lnTo>
                    <a:pt x="4953" y="60198"/>
                  </a:lnTo>
                  <a:lnTo>
                    <a:pt x="127" y="60198"/>
                  </a:lnTo>
                  <a:cubicBezTo>
                    <a:pt x="127" y="56261"/>
                    <a:pt x="508" y="52324"/>
                    <a:pt x="1270" y="48514"/>
                  </a:cubicBezTo>
                  <a:lnTo>
                    <a:pt x="5969" y="49403"/>
                  </a:lnTo>
                  <a:lnTo>
                    <a:pt x="1270" y="48514"/>
                  </a:lnTo>
                  <a:cubicBezTo>
                    <a:pt x="2032" y="44577"/>
                    <a:pt x="3175" y="40894"/>
                    <a:pt x="4699" y="37211"/>
                  </a:cubicBezTo>
                  <a:lnTo>
                    <a:pt x="4699" y="37211"/>
                  </a:lnTo>
                  <a:lnTo>
                    <a:pt x="4699" y="37211"/>
                  </a:lnTo>
                  <a:cubicBezTo>
                    <a:pt x="6223" y="33528"/>
                    <a:pt x="8001" y="30099"/>
                    <a:pt x="10287" y="26797"/>
                  </a:cubicBezTo>
                  <a:lnTo>
                    <a:pt x="10287" y="26797"/>
                  </a:lnTo>
                  <a:lnTo>
                    <a:pt x="10287" y="26797"/>
                  </a:lnTo>
                  <a:cubicBezTo>
                    <a:pt x="12446" y="23495"/>
                    <a:pt x="14986" y="20447"/>
                    <a:pt x="17780" y="17653"/>
                  </a:cubicBezTo>
                  <a:lnTo>
                    <a:pt x="21209" y="21082"/>
                  </a:lnTo>
                  <a:lnTo>
                    <a:pt x="17780" y="17653"/>
                  </a:lnTo>
                  <a:cubicBezTo>
                    <a:pt x="20574" y="14859"/>
                    <a:pt x="23622" y="12319"/>
                    <a:pt x="26924" y="10160"/>
                  </a:cubicBezTo>
                  <a:lnTo>
                    <a:pt x="26924" y="10160"/>
                  </a:lnTo>
                  <a:lnTo>
                    <a:pt x="26924" y="10160"/>
                  </a:lnTo>
                  <a:cubicBezTo>
                    <a:pt x="30226" y="8001"/>
                    <a:pt x="33655" y="6096"/>
                    <a:pt x="37338" y="4572"/>
                  </a:cubicBezTo>
                  <a:lnTo>
                    <a:pt x="39116" y="9017"/>
                  </a:lnTo>
                  <a:lnTo>
                    <a:pt x="37338" y="4572"/>
                  </a:lnTo>
                  <a:cubicBezTo>
                    <a:pt x="41021" y="3048"/>
                    <a:pt x="44704" y="1905"/>
                    <a:pt x="48641" y="1143"/>
                  </a:cubicBezTo>
                  <a:lnTo>
                    <a:pt x="49530" y="5842"/>
                  </a:lnTo>
                  <a:lnTo>
                    <a:pt x="48641" y="1143"/>
                  </a:lnTo>
                  <a:cubicBezTo>
                    <a:pt x="52451" y="381"/>
                    <a:pt x="56388" y="0"/>
                    <a:pt x="60325" y="0"/>
                  </a:cubicBezTo>
                  <a:lnTo>
                    <a:pt x="60325" y="4826"/>
                  </a:lnTo>
                  <a:lnTo>
                    <a:pt x="60325" y="127"/>
                  </a:lnTo>
                  <a:lnTo>
                    <a:pt x="2826385" y="127"/>
                  </a:lnTo>
                  <a:lnTo>
                    <a:pt x="2826385" y="4953"/>
                  </a:lnTo>
                  <a:lnTo>
                    <a:pt x="2826385" y="127"/>
                  </a:lnTo>
                  <a:cubicBezTo>
                    <a:pt x="2830322" y="127"/>
                    <a:pt x="2834259" y="508"/>
                    <a:pt x="2838069" y="1270"/>
                  </a:cubicBezTo>
                  <a:lnTo>
                    <a:pt x="2837180" y="5969"/>
                  </a:lnTo>
                  <a:lnTo>
                    <a:pt x="2838069" y="1270"/>
                  </a:lnTo>
                  <a:cubicBezTo>
                    <a:pt x="2842006" y="2032"/>
                    <a:pt x="2845689" y="3175"/>
                    <a:pt x="2849372" y="4699"/>
                  </a:cubicBezTo>
                  <a:lnTo>
                    <a:pt x="2847594" y="9144"/>
                  </a:lnTo>
                  <a:lnTo>
                    <a:pt x="2849372" y="4699"/>
                  </a:lnTo>
                  <a:cubicBezTo>
                    <a:pt x="2853055" y="6223"/>
                    <a:pt x="2856484" y="8001"/>
                    <a:pt x="2859786" y="10287"/>
                  </a:cubicBezTo>
                  <a:lnTo>
                    <a:pt x="2859786" y="10287"/>
                  </a:lnTo>
                  <a:lnTo>
                    <a:pt x="2859786" y="10287"/>
                  </a:lnTo>
                  <a:cubicBezTo>
                    <a:pt x="2863088" y="12446"/>
                    <a:pt x="2866136" y="14986"/>
                    <a:pt x="2868930" y="17780"/>
                  </a:cubicBezTo>
                  <a:lnTo>
                    <a:pt x="2865501" y="21209"/>
                  </a:lnTo>
                  <a:lnTo>
                    <a:pt x="2868930" y="17780"/>
                  </a:lnTo>
                  <a:cubicBezTo>
                    <a:pt x="2871724" y="20574"/>
                    <a:pt x="2874264" y="23622"/>
                    <a:pt x="2876423" y="26924"/>
                  </a:cubicBezTo>
                  <a:lnTo>
                    <a:pt x="2876423" y="26924"/>
                  </a:lnTo>
                  <a:lnTo>
                    <a:pt x="2876423" y="26924"/>
                  </a:lnTo>
                  <a:cubicBezTo>
                    <a:pt x="2878582" y="30226"/>
                    <a:pt x="2880487" y="33655"/>
                    <a:pt x="2882011" y="37338"/>
                  </a:cubicBezTo>
                  <a:lnTo>
                    <a:pt x="2882011" y="37338"/>
                  </a:lnTo>
                  <a:lnTo>
                    <a:pt x="2882011" y="37338"/>
                  </a:lnTo>
                  <a:cubicBezTo>
                    <a:pt x="2883535" y="41021"/>
                    <a:pt x="2884678" y="44704"/>
                    <a:pt x="2885440" y="48641"/>
                  </a:cubicBezTo>
                  <a:lnTo>
                    <a:pt x="2880741" y="49530"/>
                  </a:lnTo>
                  <a:lnTo>
                    <a:pt x="2885440" y="48641"/>
                  </a:lnTo>
                  <a:cubicBezTo>
                    <a:pt x="2886202" y="52451"/>
                    <a:pt x="2886583" y="56388"/>
                    <a:pt x="2886583" y="60325"/>
                  </a:cubicBezTo>
                  <a:lnTo>
                    <a:pt x="2881757" y="60325"/>
                  </a:lnTo>
                  <a:lnTo>
                    <a:pt x="2886583" y="60325"/>
                  </a:lnTo>
                  <a:lnTo>
                    <a:pt x="2886583" y="2321433"/>
                  </a:lnTo>
                  <a:lnTo>
                    <a:pt x="2881757" y="2321433"/>
                  </a:lnTo>
                  <a:lnTo>
                    <a:pt x="2886583" y="2321433"/>
                  </a:lnTo>
                  <a:cubicBezTo>
                    <a:pt x="2886583" y="2325370"/>
                    <a:pt x="2886202" y="2329307"/>
                    <a:pt x="2885440" y="2333117"/>
                  </a:cubicBezTo>
                  <a:lnTo>
                    <a:pt x="2880741" y="2332228"/>
                  </a:lnTo>
                  <a:lnTo>
                    <a:pt x="2885440" y="2333117"/>
                  </a:lnTo>
                  <a:cubicBezTo>
                    <a:pt x="2884678" y="2337054"/>
                    <a:pt x="2883535" y="2340737"/>
                    <a:pt x="2882011" y="2344420"/>
                  </a:cubicBezTo>
                  <a:lnTo>
                    <a:pt x="2882011" y="2344420"/>
                  </a:lnTo>
                  <a:lnTo>
                    <a:pt x="2882011" y="2344420"/>
                  </a:lnTo>
                  <a:cubicBezTo>
                    <a:pt x="2880487" y="2348103"/>
                    <a:pt x="2878709" y="2351532"/>
                    <a:pt x="2876423" y="2354707"/>
                  </a:cubicBezTo>
                  <a:lnTo>
                    <a:pt x="2876423" y="2354707"/>
                  </a:lnTo>
                  <a:lnTo>
                    <a:pt x="2876423" y="2354707"/>
                  </a:lnTo>
                  <a:cubicBezTo>
                    <a:pt x="2874264" y="2358009"/>
                    <a:pt x="2871724" y="2361057"/>
                    <a:pt x="2868930" y="2363851"/>
                  </a:cubicBezTo>
                  <a:lnTo>
                    <a:pt x="2868930" y="2363851"/>
                  </a:lnTo>
                  <a:lnTo>
                    <a:pt x="2868930" y="2363851"/>
                  </a:lnTo>
                  <a:cubicBezTo>
                    <a:pt x="2866136" y="2366645"/>
                    <a:pt x="2863088" y="2369185"/>
                    <a:pt x="2859786" y="2371344"/>
                  </a:cubicBezTo>
                  <a:lnTo>
                    <a:pt x="2859786" y="2371344"/>
                  </a:lnTo>
                  <a:lnTo>
                    <a:pt x="2859786" y="2371344"/>
                  </a:lnTo>
                  <a:cubicBezTo>
                    <a:pt x="2856484" y="2373503"/>
                    <a:pt x="2853055" y="2375408"/>
                    <a:pt x="2849372" y="2376932"/>
                  </a:cubicBezTo>
                  <a:lnTo>
                    <a:pt x="2849372" y="2376932"/>
                  </a:lnTo>
                  <a:lnTo>
                    <a:pt x="2849372" y="2376932"/>
                  </a:lnTo>
                  <a:cubicBezTo>
                    <a:pt x="2845689" y="2378456"/>
                    <a:pt x="2842006" y="2379599"/>
                    <a:pt x="2838069" y="2380361"/>
                  </a:cubicBezTo>
                  <a:lnTo>
                    <a:pt x="2837180" y="2375662"/>
                  </a:lnTo>
                  <a:lnTo>
                    <a:pt x="2838069" y="2380361"/>
                  </a:lnTo>
                  <a:cubicBezTo>
                    <a:pt x="2834259" y="2381123"/>
                    <a:pt x="2830322" y="2381504"/>
                    <a:pt x="2826385" y="2381504"/>
                  </a:cubicBezTo>
                  <a:lnTo>
                    <a:pt x="2826385" y="2376678"/>
                  </a:lnTo>
                  <a:lnTo>
                    <a:pt x="2826385" y="2381504"/>
                  </a:lnTo>
                  <a:lnTo>
                    <a:pt x="60198" y="2381504"/>
                  </a:lnTo>
                  <a:lnTo>
                    <a:pt x="60198" y="2376678"/>
                  </a:lnTo>
                  <a:lnTo>
                    <a:pt x="60198" y="2381504"/>
                  </a:lnTo>
                  <a:cubicBezTo>
                    <a:pt x="56261" y="2381504"/>
                    <a:pt x="52324" y="2381123"/>
                    <a:pt x="48514" y="2380361"/>
                  </a:cubicBezTo>
                  <a:lnTo>
                    <a:pt x="49403" y="2375662"/>
                  </a:lnTo>
                  <a:lnTo>
                    <a:pt x="48514" y="2380361"/>
                  </a:lnTo>
                  <a:cubicBezTo>
                    <a:pt x="44577" y="2379599"/>
                    <a:pt x="40894" y="2378456"/>
                    <a:pt x="37211" y="2376932"/>
                  </a:cubicBezTo>
                  <a:lnTo>
                    <a:pt x="37211" y="2376932"/>
                  </a:lnTo>
                  <a:lnTo>
                    <a:pt x="37211" y="2376932"/>
                  </a:lnTo>
                  <a:cubicBezTo>
                    <a:pt x="33528" y="2375408"/>
                    <a:pt x="30099" y="2373630"/>
                    <a:pt x="26797" y="2371344"/>
                  </a:cubicBezTo>
                  <a:lnTo>
                    <a:pt x="26797" y="2371344"/>
                  </a:lnTo>
                  <a:lnTo>
                    <a:pt x="26797" y="2371344"/>
                  </a:lnTo>
                  <a:cubicBezTo>
                    <a:pt x="23495" y="2369185"/>
                    <a:pt x="20447" y="2366645"/>
                    <a:pt x="17653" y="2363851"/>
                  </a:cubicBezTo>
                  <a:lnTo>
                    <a:pt x="21082" y="2360422"/>
                  </a:lnTo>
                  <a:lnTo>
                    <a:pt x="17653" y="2363851"/>
                  </a:lnTo>
                  <a:cubicBezTo>
                    <a:pt x="14859" y="2361057"/>
                    <a:pt x="12319" y="2358009"/>
                    <a:pt x="10160" y="2354707"/>
                  </a:cubicBezTo>
                  <a:lnTo>
                    <a:pt x="14097" y="2352040"/>
                  </a:lnTo>
                  <a:lnTo>
                    <a:pt x="10160" y="2354707"/>
                  </a:lnTo>
                  <a:cubicBezTo>
                    <a:pt x="8001" y="2351405"/>
                    <a:pt x="6096" y="2347976"/>
                    <a:pt x="4572" y="2344293"/>
                  </a:cubicBezTo>
                  <a:lnTo>
                    <a:pt x="4572" y="2344293"/>
                  </a:lnTo>
                  <a:lnTo>
                    <a:pt x="4572" y="2344293"/>
                  </a:lnTo>
                  <a:cubicBezTo>
                    <a:pt x="3048" y="2340610"/>
                    <a:pt x="1905" y="2336927"/>
                    <a:pt x="1143" y="2332990"/>
                  </a:cubicBezTo>
                  <a:lnTo>
                    <a:pt x="5842" y="2332101"/>
                  </a:lnTo>
                  <a:lnTo>
                    <a:pt x="1143" y="2332990"/>
                  </a:lnTo>
                  <a:cubicBezTo>
                    <a:pt x="381" y="2329180"/>
                    <a:pt x="0" y="2325243"/>
                    <a:pt x="0" y="2321306"/>
                  </a:cubicBezTo>
                  <a:lnTo>
                    <a:pt x="4826" y="2321306"/>
                  </a:lnTo>
                  <a:lnTo>
                    <a:pt x="127" y="2321306"/>
                  </a:lnTo>
                  <a:moveTo>
                    <a:pt x="9652" y="2321306"/>
                  </a:moveTo>
                  <a:cubicBezTo>
                    <a:pt x="9652" y="2324608"/>
                    <a:pt x="10033" y="2327910"/>
                    <a:pt x="10668" y="2331212"/>
                  </a:cubicBezTo>
                  <a:lnTo>
                    <a:pt x="10668" y="2331212"/>
                  </a:lnTo>
                  <a:lnTo>
                    <a:pt x="10668" y="2331212"/>
                  </a:lnTo>
                  <a:cubicBezTo>
                    <a:pt x="11303" y="2334387"/>
                    <a:pt x="12319" y="2337562"/>
                    <a:pt x="13589" y="2340737"/>
                  </a:cubicBezTo>
                  <a:lnTo>
                    <a:pt x="9144" y="2342515"/>
                  </a:lnTo>
                  <a:lnTo>
                    <a:pt x="13589" y="2340737"/>
                  </a:lnTo>
                  <a:cubicBezTo>
                    <a:pt x="14859" y="2343785"/>
                    <a:pt x="16383" y="2346706"/>
                    <a:pt x="18288" y="2349500"/>
                  </a:cubicBezTo>
                  <a:lnTo>
                    <a:pt x="18288" y="2349500"/>
                  </a:lnTo>
                  <a:lnTo>
                    <a:pt x="18288" y="2349500"/>
                  </a:lnTo>
                  <a:cubicBezTo>
                    <a:pt x="20193" y="2352294"/>
                    <a:pt x="22225" y="2354834"/>
                    <a:pt x="24511" y="2357120"/>
                  </a:cubicBezTo>
                  <a:lnTo>
                    <a:pt x="24511" y="2357120"/>
                  </a:lnTo>
                  <a:lnTo>
                    <a:pt x="24511" y="2357120"/>
                  </a:lnTo>
                  <a:cubicBezTo>
                    <a:pt x="26797" y="2359406"/>
                    <a:pt x="29464" y="2361565"/>
                    <a:pt x="32131" y="2363343"/>
                  </a:cubicBezTo>
                  <a:lnTo>
                    <a:pt x="29464" y="2367280"/>
                  </a:lnTo>
                  <a:lnTo>
                    <a:pt x="32131" y="2363343"/>
                  </a:lnTo>
                  <a:cubicBezTo>
                    <a:pt x="34925" y="2365121"/>
                    <a:pt x="37846" y="2366772"/>
                    <a:pt x="40894" y="2368042"/>
                  </a:cubicBezTo>
                  <a:lnTo>
                    <a:pt x="39116" y="2372487"/>
                  </a:lnTo>
                  <a:lnTo>
                    <a:pt x="40894" y="2368042"/>
                  </a:lnTo>
                  <a:cubicBezTo>
                    <a:pt x="43942" y="2369312"/>
                    <a:pt x="47117" y="2370328"/>
                    <a:pt x="50419" y="2370963"/>
                  </a:cubicBezTo>
                  <a:lnTo>
                    <a:pt x="50419" y="2370963"/>
                  </a:lnTo>
                  <a:lnTo>
                    <a:pt x="50419" y="2370963"/>
                  </a:lnTo>
                  <a:cubicBezTo>
                    <a:pt x="53721" y="2371598"/>
                    <a:pt x="56896" y="2371979"/>
                    <a:pt x="60325" y="2371979"/>
                  </a:cubicBezTo>
                  <a:lnTo>
                    <a:pt x="2826385" y="2371979"/>
                  </a:lnTo>
                  <a:cubicBezTo>
                    <a:pt x="2829687" y="2371979"/>
                    <a:pt x="2832989" y="2371598"/>
                    <a:pt x="2836164" y="2370963"/>
                  </a:cubicBezTo>
                  <a:lnTo>
                    <a:pt x="2836164" y="2370963"/>
                  </a:lnTo>
                  <a:lnTo>
                    <a:pt x="2836164" y="2370963"/>
                  </a:lnTo>
                  <a:cubicBezTo>
                    <a:pt x="2839466" y="2370328"/>
                    <a:pt x="2842514" y="2369312"/>
                    <a:pt x="2845562" y="2368042"/>
                  </a:cubicBezTo>
                  <a:lnTo>
                    <a:pt x="2847340" y="2372487"/>
                  </a:lnTo>
                  <a:lnTo>
                    <a:pt x="2845562" y="2368042"/>
                  </a:lnTo>
                  <a:cubicBezTo>
                    <a:pt x="2848610" y="2366772"/>
                    <a:pt x="2851531" y="2365248"/>
                    <a:pt x="2854325" y="2363343"/>
                  </a:cubicBezTo>
                  <a:lnTo>
                    <a:pt x="2856992" y="2367280"/>
                  </a:lnTo>
                  <a:lnTo>
                    <a:pt x="2854325" y="2363343"/>
                  </a:lnTo>
                  <a:cubicBezTo>
                    <a:pt x="2857119" y="2361438"/>
                    <a:pt x="2859659" y="2359406"/>
                    <a:pt x="2861945" y="2357120"/>
                  </a:cubicBezTo>
                  <a:lnTo>
                    <a:pt x="2865374" y="2360549"/>
                  </a:lnTo>
                  <a:lnTo>
                    <a:pt x="2861945" y="2357120"/>
                  </a:lnTo>
                  <a:cubicBezTo>
                    <a:pt x="2864231" y="2354834"/>
                    <a:pt x="2866390" y="2352167"/>
                    <a:pt x="2868168" y="2349500"/>
                  </a:cubicBezTo>
                  <a:lnTo>
                    <a:pt x="2872105" y="2352167"/>
                  </a:lnTo>
                  <a:lnTo>
                    <a:pt x="2868168" y="2349500"/>
                  </a:lnTo>
                  <a:cubicBezTo>
                    <a:pt x="2869946" y="2346706"/>
                    <a:pt x="2871597" y="2343785"/>
                    <a:pt x="2872867" y="2340737"/>
                  </a:cubicBezTo>
                  <a:lnTo>
                    <a:pt x="2877312" y="2342515"/>
                  </a:lnTo>
                  <a:lnTo>
                    <a:pt x="2872867" y="2340737"/>
                  </a:lnTo>
                  <a:cubicBezTo>
                    <a:pt x="2874137" y="2337689"/>
                    <a:pt x="2875153" y="2334514"/>
                    <a:pt x="2875788" y="2331212"/>
                  </a:cubicBezTo>
                  <a:lnTo>
                    <a:pt x="2875788" y="2331212"/>
                  </a:lnTo>
                  <a:lnTo>
                    <a:pt x="2875788" y="2331212"/>
                  </a:lnTo>
                  <a:cubicBezTo>
                    <a:pt x="2876423" y="2327910"/>
                    <a:pt x="2876804" y="2324735"/>
                    <a:pt x="2876804" y="2321306"/>
                  </a:cubicBezTo>
                  <a:lnTo>
                    <a:pt x="2876804" y="60198"/>
                  </a:lnTo>
                  <a:cubicBezTo>
                    <a:pt x="2876804" y="56896"/>
                    <a:pt x="2876423" y="53594"/>
                    <a:pt x="2875788" y="50292"/>
                  </a:cubicBezTo>
                  <a:lnTo>
                    <a:pt x="2875788" y="50292"/>
                  </a:lnTo>
                  <a:lnTo>
                    <a:pt x="2875788" y="50292"/>
                  </a:lnTo>
                  <a:cubicBezTo>
                    <a:pt x="2875153" y="47117"/>
                    <a:pt x="2874137" y="43942"/>
                    <a:pt x="2872867" y="40767"/>
                  </a:cubicBezTo>
                  <a:lnTo>
                    <a:pt x="2877312" y="38989"/>
                  </a:lnTo>
                  <a:lnTo>
                    <a:pt x="2872867" y="40767"/>
                  </a:lnTo>
                  <a:cubicBezTo>
                    <a:pt x="2871597" y="37719"/>
                    <a:pt x="2870073" y="34798"/>
                    <a:pt x="2868168" y="32004"/>
                  </a:cubicBezTo>
                  <a:lnTo>
                    <a:pt x="2872105" y="29337"/>
                  </a:lnTo>
                  <a:lnTo>
                    <a:pt x="2868168" y="32004"/>
                  </a:lnTo>
                  <a:cubicBezTo>
                    <a:pt x="2866263" y="29210"/>
                    <a:pt x="2864231" y="26670"/>
                    <a:pt x="2861945" y="24384"/>
                  </a:cubicBezTo>
                  <a:cubicBezTo>
                    <a:pt x="2859659" y="22098"/>
                    <a:pt x="2856992" y="19939"/>
                    <a:pt x="2854325" y="18161"/>
                  </a:cubicBezTo>
                  <a:lnTo>
                    <a:pt x="2856992" y="14224"/>
                  </a:lnTo>
                  <a:lnTo>
                    <a:pt x="2854325" y="18161"/>
                  </a:lnTo>
                  <a:cubicBezTo>
                    <a:pt x="2851531" y="16256"/>
                    <a:pt x="2848610" y="14732"/>
                    <a:pt x="2845562" y="13462"/>
                  </a:cubicBezTo>
                  <a:lnTo>
                    <a:pt x="2845562" y="13462"/>
                  </a:lnTo>
                  <a:lnTo>
                    <a:pt x="2845562" y="13462"/>
                  </a:lnTo>
                  <a:cubicBezTo>
                    <a:pt x="2842514" y="12192"/>
                    <a:pt x="2839339" y="11176"/>
                    <a:pt x="2836164" y="10541"/>
                  </a:cubicBezTo>
                  <a:lnTo>
                    <a:pt x="2836164" y="10541"/>
                  </a:lnTo>
                  <a:lnTo>
                    <a:pt x="2836164" y="10541"/>
                  </a:lnTo>
                  <a:cubicBezTo>
                    <a:pt x="2832862" y="9906"/>
                    <a:pt x="2829687" y="9525"/>
                    <a:pt x="2826385" y="9525"/>
                  </a:cubicBezTo>
                  <a:lnTo>
                    <a:pt x="60198" y="9525"/>
                  </a:lnTo>
                  <a:cubicBezTo>
                    <a:pt x="56896" y="9525"/>
                    <a:pt x="53594" y="9906"/>
                    <a:pt x="50292" y="10541"/>
                  </a:cubicBezTo>
                  <a:lnTo>
                    <a:pt x="50292" y="10541"/>
                  </a:lnTo>
                  <a:lnTo>
                    <a:pt x="50292" y="10541"/>
                  </a:lnTo>
                  <a:cubicBezTo>
                    <a:pt x="47117" y="11176"/>
                    <a:pt x="43942" y="12192"/>
                    <a:pt x="40767" y="13462"/>
                  </a:cubicBezTo>
                  <a:lnTo>
                    <a:pt x="40767" y="13462"/>
                  </a:lnTo>
                  <a:lnTo>
                    <a:pt x="40767" y="13462"/>
                  </a:lnTo>
                  <a:cubicBezTo>
                    <a:pt x="37719" y="14732"/>
                    <a:pt x="34798" y="16256"/>
                    <a:pt x="32004" y="18161"/>
                  </a:cubicBezTo>
                  <a:lnTo>
                    <a:pt x="29337" y="14224"/>
                  </a:lnTo>
                  <a:lnTo>
                    <a:pt x="32004" y="18161"/>
                  </a:lnTo>
                  <a:cubicBezTo>
                    <a:pt x="29210" y="20066"/>
                    <a:pt x="26670" y="22098"/>
                    <a:pt x="24384" y="24384"/>
                  </a:cubicBezTo>
                  <a:lnTo>
                    <a:pt x="24384" y="24384"/>
                  </a:lnTo>
                  <a:lnTo>
                    <a:pt x="24384" y="24384"/>
                  </a:lnTo>
                  <a:cubicBezTo>
                    <a:pt x="22098" y="26670"/>
                    <a:pt x="19939" y="29337"/>
                    <a:pt x="18161" y="32004"/>
                  </a:cubicBezTo>
                  <a:lnTo>
                    <a:pt x="14224" y="29337"/>
                  </a:lnTo>
                  <a:lnTo>
                    <a:pt x="18161" y="32004"/>
                  </a:lnTo>
                  <a:cubicBezTo>
                    <a:pt x="16256" y="34798"/>
                    <a:pt x="14732" y="37719"/>
                    <a:pt x="13462" y="40767"/>
                  </a:cubicBezTo>
                  <a:lnTo>
                    <a:pt x="9017" y="38989"/>
                  </a:lnTo>
                  <a:lnTo>
                    <a:pt x="13462" y="40767"/>
                  </a:lnTo>
                  <a:cubicBezTo>
                    <a:pt x="12192" y="43815"/>
                    <a:pt x="11176" y="46990"/>
                    <a:pt x="10541" y="50292"/>
                  </a:cubicBezTo>
                  <a:lnTo>
                    <a:pt x="10541" y="50292"/>
                  </a:lnTo>
                  <a:lnTo>
                    <a:pt x="10541" y="50292"/>
                  </a:lnTo>
                  <a:cubicBezTo>
                    <a:pt x="9906" y="53594"/>
                    <a:pt x="9525" y="56769"/>
                    <a:pt x="9525" y="60198"/>
                  </a:cubicBezTo>
                  <a:lnTo>
                    <a:pt x="9525" y="2321433"/>
                  </a:lnTo>
                  <a:close/>
                </a:path>
              </a:pathLst>
            </a:custGeom>
            <a:solidFill>
              <a:srgbClr val="56565B"/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2405647" y="5794944"/>
            <a:ext cx="3763124" cy="34475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93"/>
              </a:lnSpc>
            </a:pPr>
            <a:r>
              <a:rPr lang="en-US" b="true" sz="2923">
                <a:solidFill>
                  <a:srgbClr val="E5E0DF"/>
                </a:solidFill>
                <a:latin typeface="Poppins Bold"/>
                <a:ea typeface="Poppins Bold"/>
                <a:cs typeface="Poppins Bold"/>
                <a:sym typeface="Poppins Bold"/>
              </a:rPr>
              <a:t>Dictionary Attacks</a:t>
            </a:r>
          </a:p>
          <a:p>
            <a:pPr algn="l">
              <a:lnSpc>
                <a:spcPts val="3597"/>
              </a:lnSpc>
            </a:pPr>
          </a:p>
          <a:p>
            <a:pPr algn="l">
              <a:lnSpc>
                <a:spcPts val="3282"/>
              </a:lnSpc>
            </a:pPr>
            <a:r>
              <a:rPr lang="en-US" sz="2085" spc="-37">
                <a:solidFill>
                  <a:srgbClr val="E5E0DF"/>
                </a:solidFill>
                <a:latin typeface="IBM Plex Sans"/>
                <a:ea typeface="IBM Plex Sans"/>
                <a:cs typeface="IBM Plex Sans"/>
                <a:sym typeface="IBM Plex Sans"/>
              </a:rPr>
              <a:t>Targets common or predictable passwords using a precompiled list (e.g., "password123," </a:t>
            </a:r>
          </a:p>
          <a:p>
            <a:pPr algn="l">
              <a:lnSpc>
                <a:spcPts val="3539"/>
              </a:lnSpc>
            </a:pPr>
            <a:r>
              <a:rPr lang="en-US" sz="2055" spc="-37">
                <a:solidFill>
                  <a:srgbClr val="E5E0DF"/>
                </a:solidFill>
                <a:latin typeface="IBM Plex Sans"/>
                <a:ea typeface="IBM Plex Sans"/>
                <a:cs typeface="IBM Plex Sans"/>
                <a:sym typeface="IBM Plex Sans"/>
              </a:rPr>
              <a:t>"qwerty"). - Relies on human </a:t>
            </a:r>
          </a:p>
          <a:p>
            <a:pPr algn="l">
              <a:lnSpc>
                <a:spcPts val="3083"/>
              </a:lnSpc>
            </a:pPr>
            <a:r>
              <a:rPr lang="en-US" sz="2055" spc="-37">
                <a:solidFill>
                  <a:srgbClr val="E5E0DF"/>
                </a:solidFill>
                <a:latin typeface="IBM Plex Sans"/>
                <a:ea typeface="IBM Plex Sans"/>
                <a:cs typeface="IBM Plex Sans"/>
                <a:sym typeface="IBM Plex Sans"/>
              </a:rPr>
              <a:t>tendencies to choose easy-to-</a:t>
            </a:r>
          </a:p>
          <a:p>
            <a:pPr algn="l">
              <a:lnSpc>
                <a:spcPts val="3539"/>
              </a:lnSpc>
            </a:pPr>
            <a:r>
              <a:rPr lang="en-US" sz="2055" spc="-37">
                <a:solidFill>
                  <a:srgbClr val="E5E0DF"/>
                </a:solidFill>
                <a:latin typeface="IBM Plex Sans"/>
                <a:ea typeface="IBM Plex Sans"/>
                <a:cs typeface="IBM Plex Sans"/>
                <a:sym typeface="IBM Plex Sans"/>
              </a:rPr>
              <a:t>remember passwords.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7660114" y="2365114"/>
            <a:ext cx="9373427" cy="6459956"/>
          </a:xfrm>
          <a:custGeom>
            <a:avLst/>
            <a:gdLst/>
            <a:ahLst/>
            <a:cxnLst/>
            <a:rect r="r" b="b" t="t" l="l"/>
            <a:pathLst>
              <a:path h="6459956" w="9373427">
                <a:moveTo>
                  <a:pt x="0" y="0"/>
                </a:moveTo>
                <a:lnTo>
                  <a:pt x="9373428" y="0"/>
                </a:lnTo>
                <a:lnTo>
                  <a:pt x="9373428" y="6459956"/>
                </a:lnTo>
                <a:lnTo>
                  <a:pt x="0" y="645995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3901" t="-115703" r="-84" b="-32394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5740101" y="438374"/>
            <a:ext cx="6807798" cy="5893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29"/>
              </a:lnSpc>
            </a:pPr>
            <a:r>
              <a:rPr lang="en-US" b="true" sz="3495">
                <a:solidFill>
                  <a:srgbClr val="F2F2F3"/>
                </a:solidFill>
                <a:latin typeface="Poppins Bold"/>
                <a:ea typeface="Poppins Bold"/>
                <a:cs typeface="Poppins Bold"/>
                <a:sym typeface="Poppins Bold"/>
              </a:rPr>
              <a:t>Threats to Password Security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-419517"/>
            <a:ext cx="18288000" cy="10706517"/>
            <a:chOff x="0" y="0"/>
            <a:chExt cx="11557000" cy="676592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63500" y="63500"/>
              <a:ext cx="11430000" cy="6638925"/>
            </a:xfrm>
            <a:custGeom>
              <a:avLst/>
              <a:gdLst/>
              <a:ahLst/>
              <a:cxnLst/>
              <a:rect r="r" b="b" t="t" l="l"/>
              <a:pathLst>
                <a:path h="6638925" w="11430000">
                  <a:moveTo>
                    <a:pt x="0" y="0"/>
                  </a:moveTo>
                  <a:lnTo>
                    <a:pt x="0" y="6638925"/>
                  </a:lnTo>
                  <a:lnTo>
                    <a:pt x="11430000" y="6638925"/>
                  </a:lnTo>
                  <a:lnTo>
                    <a:pt x="1143000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63500" y="63500"/>
              <a:ext cx="11430000" cy="6638925"/>
            </a:xfrm>
            <a:custGeom>
              <a:avLst/>
              <a:gdLst/>
              <a:ahLst/>
              <a:cxnLst/>
              <a:rect r="r" b="b" t="t" l="l"/>
              <a:pathLst>
                <a:path h="6638925" w="11430000">
                  <a:moveTo>
                    <a:pt x="0" y="0"/>
                  </a:moveTo>
                  <a:lnTo>
                    <a:pt x="0" y="6638925"/>
                  </a:lnTo>
                  <a:lnTo>
                    <a:pt x="11430000" y="6638925"/>
                  </a:lnTo>
                  <a:lnTo>
                    <a:pt x="11430000" y="0"/>
                  </a:lnTo>
                  <a:close/>
                </a:path>
              </a:pathLst>
            </a:custGeom>
            <a:solidFill>
              <a:srgbClr val="F7F3F2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63500" y="63500"/>
              <a:ext cx="11430000" cy="6638925"/>
            </a:xfrm>
            <a:custGeom>
              <a:avLst/>
              <a:gdLst/>
              <a:ahLst/>
              <a:cxnLst/>
              <a:rect r="r" b="b" t="t" l="l"/>
              <a:pathLst>
                <a:path h="6638925" w="11430000">
                  <a:moveTo>
                    <a:pt x="0" y="0"/>
                  </a:moveTo>
                  <a:lnTo>
                    <a:pt x="0" y="6638925"/>
                  </a:lnTo>
                  <a:lnTo>
                    <a:pt x="11430000" y="6638925"/>
                  </a:lnTo>
                  <a:lnTo>
                    <a:pt x="11430000" y="0"/>
                  </a:lnTo>
                  <a:close/>
                </a:path>
              </a:pathLst>
            </a:custGeom>
            <a:solidFill>
              <a:srgbClr val="19191A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63500" y="63500"/>
              <a:ext cx="11430000" cy="6638925"/>
            </a:xfrm>
            <a:custGeom>
              <a:avLst/>
              <a:gdLst/>
              <a:ahLst/>
              <a:cxnLst/>
              <a:rect r="r" b="b" t="t" l="l"/>
              <a:pathLst>
                <a:path h="6638925" w="11430000">
                  <a:moveTo>
                    <a:pt x="0" y="0"/>
                  </a:moveTo>
                  <a:lnTo>
                    <a:pt x="0" y="6638925"/>
                  </a:lnTo>
                  <a:lnTo>
                    <a:pt x="11430000" y="6638925"/>
                  </a:lnTo>
                  <a:lnTo>
                    <a:pt x="11430000" y="0"/>
                  </a:lnTo>
                  <a:close/>
                </a:path>
              </a:pathLst>
            </a:custGeom>
            <a:solidFill>
              <a:srgbClr val="19191A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63500" y="63500"/>
              <a:ext cx="11430000" cy="6638925"/>
            </a:xfrm>
            <a:custGeom>
              <a:avLst/>
              <a:gdLst/>
              <a:ahLst/>
              <a:cxnLst/>
              <a:rect r="r" b="b" t="t" l="l"/>
              <a:pathLst>
                <a:path h="6638925" w="11430000">
                  <a:moveTo>
                    <a:pt x="0" y="0"/>
                  </a:moveTo>
                  <a:lnTo>
                    <a:pt x="0" y="6638925"/>
                  </a:lnTo>
                  <a:lnTo>
                    <a:pt x="11430000" y="6638925"/>
                  </a:lnTo>
                  <a:lnTo>
                    <a:pt x="11430000" y="0"/>
                  </a:lnTo>
                  <a:close/>
                </a:path>
              </a:pathLst>
            </a:custGeom>
            <a:solidFill>
              <a:srgbClr val="050505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663575" y="1949450"/>
              <a:ext cx="857250" cy="1371600"/>
            </a:xfrm>
            <a:custGeom>
              <a:avLst/>
              <a:gdLst/>
              <a:ahLst/>
              <a:cxnLst/>
              <a:rect r="r" b="b" t="t" l="l"/>
              <a:pathLst>
                <a:path h="1371600" w="857250">
                  <a:moveTo>
                    <a:pt x="0" y="1200150"/>
                  </a:moveTo>
                  <a:lnTo>
                    <a:pt x="428625" y="1371600"/>
                  </a:lnTo>
                  <a:lnTo>
                    <a:pt x="857250" y="1200150"/>
                  </a:lnTo>
                  <a:lnTo>
                    <a:pt x="857250" y="0"/>
                  </a:lnTo>
                  <a:lnTo>
                    <a:pt x="428625" y="171450"/>
                  </a:lnTo>
                  <a:lnTo>
                    <a:pt x="0" y="0"/>
                  </a:lnTo>
                  <a:lnTo>
                    <a:pt x="0" y="1200150"/>
                  </a:lnTo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658368" y="1943862"/>
              <a:ext cx="867791" cy="1382649"/>
            </a:xfrm>
            <a:custGeom>
              <a:avLst/>
              <a:gdLst/>
              <a:ahLst/>
              <a:cxnLst/>
              <a:rect r="r" b="b" t="t" l="l"/>
              <a:pathLst>
                <a:path h="1382649" w="867791">
                  <a:moveTo>
                    <a:pt x="7239" y="1200785"/>
                  </a:moveTo>
                  <a:lnTo>
                    <a:pt x="435864" y="1372235"/>
                  </a:lnTo>
                  <a:lnTo>
                    <a:pt x="433832" y="1377188"/>
                  </a:lnTo>
                  <a:lnTo>
                    <a:pt x="431800" y="1372235"/>
                  </a:lnTo>
                  <a:lnTo>
                    <a:pt x="860425" y="1200785"/>
                  </a:lnTo>
                  <a:lnTo>
                    <a:pt x="862457" y="1205738"/>
                  </a:lnTo>
                  <a:lnTo>
                    <a:pt x="857123" y="1205738"/>
                  </a:lnTo>
                  <a:lnTo>
                    <a:pt x="857123" y="5588"/>
                  </a:lnTo>
                  <a:lnTo>
                    <a:pt x="862457" y="5588"/>
                  </a:lnTo>
                  <a:lnTo>
                    <a:pt x="864489" y="10541"/>
                  </a:lnTo>
                  <a:lnTo>
                    <a:pt x="435864" y="181991"/>
                  </a:lnTo>
                  <a:cubicBezTo>
                    <a:pt x="434594" y="182499"/>
                    <a:pt x="433197" y="182499"/>
                    <a:pt x="431927" y="181991"/>
                  </a:cubicBezTo>
                  <a:lnTo>
                    <a:pt x="3302" y="10541"/>
                  </a:lnTo>
                  <a:lnTo>
                    <a:pt x="5334" y="5588"/>
                  </a:lnTo>
                  <a:lnTo>
                    <a:pt x="10668" y="5588"/>
                  </a:lnTo>
                  <a:lnTo>
                    <a:pt x="10668" y="1205738"/>
                  </a:lnTo>
                  <a:lnTo>
                    <a:pt x="5334" y="1205738"/>
                  </a:lnTo>
                  <a:lnTo>
                    <a:pt x="7366" y="1200785"/>
                  </a:lnTo>
                  <a:moveTo>
                    <a:pt x="3429" y="1210691"/>
                  </a:moveTo>
                  <a:cubicBezTo>
                    <a:pt x="1397" y="1209929"/>
                    <a:pt x="0" y="1207897"/>
                    <a:pt x="0" y="1205738"/>
                  </a:cubicBezTo>
                  <a:lnTo>
                    <a:pt x="0" y="5588"/>
                  </a:lnTo>
                  <a:cubicBezTo>
                    <a:pt x="0" y="3810"/>
                    <a:pt x="889" y="2159"/>
                    <a:pt x="2413" y="1143"/>
                  </a:cubicBezTo>
                  <a:cubicBezTo>
                    <a:pt x="3937" y="127"/>
                    <a:pt x="5715" y="0"/>
                    <a:pt x="7366" y="635"/>
                  </a:cubicBezTo>
                  <a:lnTo>
                    <a:pt x="435991" y="172085"/>
                  </a:lnTo>
                  <a:lnTo>
                    <a:pt x="433832" y="177038"/>
                  </a:lnTo>
                  <a:lnTo>
                    <a:pt x="431800" y="172085"/>
                  </a:lnTo>
                  <a:lnTo>
                    <a:pt x="860425" y="635"/>
                  </a:lnTo>
                  <a:cubicBezTo>
                    <a:pt x="862076" y="0"/>
                    <a:pt x="863981" y="127"/>
                    <a:pt x="865378" y="1143"/>
                  </a:cubicBezTo>
                  <a:cubicBezTo>
                    <a:pt x="866775" y="2159"/>
                    <a:pt x="867791" y="3810"/>
                    <a:pt x="867791" y="5588"/>
                  </a:cubicBezTo>
                  <a:lnTo>
                    <a:pt x="867791" y="1205738"/>
                  </a:lnTo>
                  <a:cubicBezTo>
                    <a:pt x="867791" y="1207897"/>
                    <a:pt x="866394" y="1209929"/>
                    <a:pt x="864362" y="1210691"/>
                  </a:cubicBezTo>
                  <a:lnTo>
                    <a:pt x="435737" y="1382141"/>
                  </a:lnTo>
                  <a:cubicBezTo>
                    <a:pt x="434467" y="1382649"/>
                    <a:pt x="433070" y="1382649"/>
                    <a:pt x="431800" y="1382141"/>
                  </a:cubicBezTo>
                  <a:lnTo>
                    <a:pt x="3175" y="1210691"/>
                  </a:lnTo>
                  <a:close/>
                </a:path>
              </a:pathLst>
            </a:custGeom>
            <a:solidFill>
              <a:srgbClr val="56565B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663575" y="3321050"/>
              <a:ext cx="857250" cy="1536446"/>
            </a:xfrm>
            <a:custGeom>
              <a:avLst/>
              <a:gdLst/>
              <a:ahLst/>
              <a:cxnLst/>
              <a:rect r="r" b="b" t="t" l="l"/>
              <a:pathLst>
                <a:path h="1536446" w="857250">
                  <a:moveTo>
                    <a:pt x="0" y="1364996"/>
                  </a:moveTo>
                  <a:lnTo>
                    <a:pt x="428625" y="1536446"/>
                  </a:lnTo>
                  <a:lnTo>
                    <a:pt x="857250" y="1364996"/>
                  </a:lnTo>
                  <a:lnTo>
                    <a:pt x="857250" y="0"/>
                  </a:lnTo>
                  <a:lnTo>
                    <a:pt x="428625" y="171450"/>
                  </a:lnTo>
                  <a:lnTo>
                    <a:pt x="0" y="0"/>
                  </a:lnTo>
                  <a:lnTo>
                    <a:pt x="0" y="1364996"/>
                  </a:lnTo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658368" y="3315462"/>
              <a:ext cx="867791" cy="1547495"/>
            </a:xfrm>
            <a:custGeom>
              <a:avLst/>
              <a:gdLst/>
              <a:ahLst/>
              <a:cxnLst/>
              <a:rect r="r" b="b" t="t" l="l"/>
              <a:pathLst>
                <a:path h="1547495" w="867791">
                  <a:moveTo>
                    <a:pt x="7239" y="1365631"/>
                  </a:moveTo>
                  <a:lnTo>
                    <a:pt x="435864" y="1537081"/>
                  </a:lnTo>
                  <a:lnTo>
                    <a:pt x="433832" y="1542034"/>
                  </a:lnTo>
                  <a:lnTo>
                    <a:pt x="431800" y="1537081"/>
                  </a:lnTo>
                  <a:lnTo>
                    <a:pt x="860425" y="1365631"/>
                  </a:lnTo>
                  <a:lnTo>
                    <a:pt x="862457" y="1370584"/>
                  </a:lnTo>
                  <a:lnTo>
                    <a:pt x="857123" y="1370584"/>
                  </a:lnTo>
                  <a:lnTo>
                    <a:pt x="857123" y="5588"/>
                  </a:lnTo>
                  <a:lnTo>
                    <a:pt x="862457" y="5588"/>
                  </a:lnTo>
                  <a:lnTo>
                    <a:pt x="864489" y="10541"/>
                  </a:lnTo>
                  <a:lnTo>
                    <a:pt x="435864" y="181991"/>
                  </a:lnTo>
                  <a:cubicBezTo>
                    <a:pt x="434594" y="182499"/>
                    <a:pt x="433197" y="182499"/>
                    <a:pt x="431927" y="181991"/>
                  </a:cubicBezTo>
                  <a:lnTo>
                    <a:pt x="3302" y="10541"/>
                  </a:lnTo>
                  <a:lnTo>
                    <a:pt x="5334" y="5588"/>
                  </a:lnTo>
                  <a:lnTo>
                    <a:pt x="10668" y="5588"/>
                  </a:lnTo>
                  <a:lnTo>
                    <a:pt x="10668" y="1370584"/>
                  </a:lnTo>
                  <a:lnTo>
                    <a:pt x="5334" y="1370584"/>
                  </a:lnTo>
                  <a:lnTo>
                    <a:pt x="7366" y="1365631"/>
                  </a:lnTo>
                  <a:moveTo>
                    <a:pt x="3429" y="1375537"/>
                  </a:moveTo>
                  <a:cubicBezTo>
                    <a:pt x="1397" y="1374775"/>
                    <a:pt x="0" y="1372743"/>
                    <a:pt x="0" y="1370584"/>
                  </a:cubicBezTo>
                  <a:lnTo>
                    <a:pt x="0" y="5588"/>
                  </a:lnTo>
                  <a:cubicBezTo>
                    <a:pt x="0" y="3810"/>
                    <a:pt x="889" y="2159"/>
                    <a:pt x="2413" y="1143"/>
                  </a:cubicBezTo>
                  <a:cubicBezTo>
                    <a:pt x="3937" y="127"/>
                    <a:pt x="5715" y="0"/>
                    <a:pt x="7366" y="635"/>
                  </a:cubicBezTo>
                  <a:lnTo>
                    <a:pt x="435991" y="172085"/>
                  </a:lnTo>
                  <a:lnTo>
                    <a:pt x="433832" y="177038"/>
                  </a:lnTo>
                  <a:lnTo>
                    <a:pt x="431800" y="172085"/>
                  </a:lnTo>
                  <a:lnTo>
                    <a:pt x="860425" y="635"/>
                  </a:lnTo>
                  <a:cubicBezTo>
                    <a:pt x="862076" y="0"/>
                    <a:pt x="863981" y="127"/>
                    <a:pt x="865378" y="1143"/>
                  </a:cubicBezTo>
                  <a:cubicBezTo>
                    <a:pt x="866775" y="2159"/>
                    <a:pt x="867791" y="3810"/>
                    <a:pt x="867791" y="5588"/>
                  </a:cubicBezTo>
                  <a:lnTo>
                    <a:pt x="867791" y="1370584"/>
                  </a:lnTo>
                  <a:cubicBezTo>
                    <a:pt x="867791" y="1372743"/>
                    <a:pt x="866394" y="1374775"/>
                    <a:pt x="864362" y="1375537"/>
                  </a:cubicBezTo>
                  <a:lnTo>
                    <a:pt x="435737" y="1546987"/>
                  </a:lnTo>
                  <a:cubicBezTo>
                    <a:pt x="434467" y="1547495"/>
                    <a:pt x="433070" y="1547495"/>
                    <a:pt x="431800" y="1546987"/>
                  </a:cubicBezTo>
                  <a:lnTo>
                    <a:pt x="3175" y="1375537"/>
                  </a:lnTo>
                  <a:close/>
                </a:path>
              </a:pathLst>
            </a:custGeom>
            <a:solidFill>
              <a:srgbClr val="56565B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663575" y="4854575"/>
              <a:ext cx="857250" cy="1371600"/>
            </a:xfrm>
            <a:custGeom>
              <a:avLst/>
              <a:gdLst/>
              <a:ahLst/>
              <a:cxnLst/>
              <a:rect r="r" b="b" t="t" l="l"/>
              <a:pathLst>
                <a:path h="1371600" w="857250">
                  <a:moveTo>
                    <a:pt x="0" y="1200150"/>
                  </a:moveTo>
                  <a:lnTo>
                    <a:pt x="428625" y="1371600"/>
                  </a:lnTo>
                  <a:lnTo>
                    <a:pt x="857250" y="1200150"/>
                  </a:lnTo>
                  <a:lnTo>
                    <a:pt x="857250" y="0"/>
                  </a:lnTo>
                  <a:lnTo>
                    <a:pt x="428625" y="171450"/>
                  </a:lnTo>
                  <a:lnTo>
                    <a:pt x="0" y="0"/>
                  </a:lnTo>
                  <a:lnTo>
                    <a:pt x="0" y="1200150"/>
                  </a:lnTo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658368" y="4848987"/>
              <a:ext cx="867918" cy="1382649"/>
            </a:xfrm>
            <a:custGeom>
              <a:avLst/>
              <a:gdLst/>
              <a:ahLst/>
              <a:cxnLst/>
              <a:rect r="r" b="b" t="t" l="l"/>
              <a:pathLst>
                <a:path h="1382649" w="867918">
                  <a:moveTo>
                    <a:pt x="7239" y="1200785"/>
                  </a:moveTo>
                  <a:lnTo>
                    <a:pt x="435864" y="1372235"/>
                  </a:lnTo>
                  <a:lnTo>
                    <a:pt x="433832" y="1377188"/>
                  </a:lnTo>
                  <a:lnTo>
                    <a:pt x="431800" y="1372235"/>
                  </a:lnTo>
                  <a:lnTo>
                    <a:pt x="860425" y="1200785"/>
                  </a:lnTo>
                  <a:lnTo>
                    <a:pt x="862457" y="1205738"/>
                  </a:lnTo>
                  <a:lnTo>
                    <a:pt x="857123" y="1205738"/>
                  </a:lnTo>
                  <a:lnTo>
                    <a:pt x="857123" y="5588"/>
                  </a:lnTo>
                  <a:lnTo>
                    <a:pt x="862457" y="5588"/>
                  </a:lnTo>
                  <a:lnTo>
                    <a:pt x="864489" y="10541"/>
                  </a:lnTo>
                  <a:lnTo>
                    <a:pt x="435864" y="181991"/>
                  </a:lnTo>
                  <a:cubicBezTo>
                    <a:pt x="434594" y="182499"/>
                    <a:pt x="433197" y="182499"/>
                    <a:pt x="431927" y="181991"/>
                  </a:cubicBezTo>
                  <a:lnTo>
                    <a:pt x="3302" y="10541"/>
                  </a:lnTo>
                  <a:lnTo>
                    <a:pt x="5334" y="5588"/>
                  </a:lnTo>
                  <a:lnTo>
                    <a:pt x="10668" y="5588"/>
                  </a:lnTo>
                  <a:lnTo>
                    <a:pt x="10668" y="1205738"/>
                  </a:lnTo>
                  <a:lnTo>
                    <a:pt x="5334" y="1205738"/>
                  </a:lnTo>
                  <a:lnTo>
                    <a:pt x="7366" y="1200785"/>
                  </a:lnTo>
                  <a:moveTo>
                    <a:pt x="3429" y="1210691"/>
                  </a:moveTo>
                  <a:cubicBezTo>
                    <a:pt x="1397" y="1209929"/>
                    <a:pt x="0" y="1207897"/>
                    <a:pt x="0" y="1205738"/>
                  </a:cubicBezTo>
                  <a:lnTo>
                    <a:pt x="0" y="5588"/>
                  </a:lnTo>
                  <a:cubicBezTo>
                    <a:pt x="0" y="3809"/>
                    <a:pt x="889" y="2159"/>
                    <a:pt x="2413" y="1143"/>
                  </a:cubicBezTo>
                  <a:cubicBezTo>
                    <a:pt x="3937" y="126"/>
                    <a:pt x="5715" y="0"/>
                    <a:pt x="7366" y="634"/>
                  </a:cubicBezTo>
                  <a:lnTo>
                    <a:pt x="435991" y="172084"/>
                  </a:lnTo>
                  <a:lnTo>
                    <a:pt x="433959" y="177038"/>
                  </a:lnTo>
                  <a:lnTo>
                    <a:pt x="431927" y="172084"/>
                  </a:lnTo>
                  <a:lnTo>
                    <a:pt x="860552" y="634"/>
                  </a:lnTo>
                  <a:cubicBezTo>
                    <a:pt x="862203" y="0"/>
                    <a:pt x="864108" y="126"/>
                    <a:pt x="865505" y="1143"/>
                  </a:cubicBezTo>
                  <a:cubicBezTo>
                    <a:pt x="866902" y="2159"/>
                    <a:pt x="867918" y="3809"/>
                    <a:pt x="867918" y="5588"/>
                  </a:cubicBezTo>
                  <a:lnTo>
                    <a:pt x="867918" y="1205738"/>
                  </a:lnTo>
                  <a:cubicBezTo>
                    <a:pt x="867918" y="1207897"/>
                    <a:pt x="866521" y="1209928"/>
                    <a:pt x="864489" y="1210691"/>
                  </a:cubicBezTo>
                  <a:lnTo>
                    <a:pt x="435864" y="1382141"/>
                  </a:lnTo>
                  <a:cubicBezTo>
                    <a:pt x="434594" y="1382649"/>
                    <a:pt x="433197" y="1382649"/>
                    <a:pt x="431927" y="1382141"/>
                  </a:cubicBezTo>
                  <a:lnTo>
                    <a:pt x="3302" y="1210691"/>
                  </a:lnTo>
                  <a:close/>
                </a:path>
              </a:pathLst>
            </a:custGeom>
            <a:solidFill>
              <a:srgbClr val="56565B"/>
            </a:solid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4280181" y="765619"/>
            <a:ext cx="9727638" cy="4880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32"/>
              </a:lnSpc>
            </a:pPr>
            <a:r>
              <a:rPr lang="en-US" b="true" sz="3000">
                <a:solidFill>
                  <a:srgbClr val="F2F2F3"/>
                </a:solidFill>
                <a:latin typeface="Poppins Bold"/>
                <a:ea typeface="Poppins Bold"/>
                <a:cs typeface="Poppins Bold"/>
                <a:sym typeface="Poppins Bold"/>
              </a:rPr>
              <a:t>Combinatorics and Secure Password Generation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553553" y="7906777"/>
            <a:ext cx="240361" cy="717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E5E0DF"/>
                </a:solidFill>
                <a:latin typeface="Poppins Light"/>
                <a:ea typeface="Poppins Light"/>
                <a:cs typeface="Poppins Light"/>
                <a:sym typeface="Poppins Light"/>
              </a:rPr>
              <a:t>3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581082" y="5589026"/>
            <a:ext cx="322596" cy="717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E5E0DF"/>
                </a:solidFill>
                <a:latin typeface="Poppins Light"/>
                <a:ea typeface="Poppins Light"/>
                <a:cs typeface="Poppins Light"/>
                <a:sym typeface="Poppins Light"/>
              </a:rPr>
              <a:t>2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652026" y="3263720"/>
            <a:ext cx="141888" cy="727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00"/>
              </a:lnSpc>
            </a:pPr>
            <a:r>
              <a:rPr lang="en-US" sz="4000">
                <a:solidFill>
                  <a:srgbClr val="E5E0DF"/>
                </a:solidFill>
                <a:latin typeface="Poppins Light"/>
                <a:ea typeface="Poppins Light"/>
                <a:cs typeface="Poppins Light"/>
                <a:sym typeface="Poppins Light"/>
              </a:rPr>
              <a:t>1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4343221" y="2148353"/>
            <a:ext cx="12916079" cy="7109947"/>
            <a:chOff x="0" y="0"/>
            <a:chExt cx="17221438" cy="9479929"/>
          </a:xfrm>
        </p:grpSpPr>
        <p:sp>
          <p:nvSpPr>
            <p:cNvPr name="TextBox 19" id="19"/>
            <p:cNvSpPr txBox="true"/>
            <p:nvPr/>
          </p:nvSpPr>
          <p:spPr>
            <a:xfrm rot="0">
              <a:off x="0" y="-76200"/>
              <a:ext cx="17221438" cy="252454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793"/>
                </a:lnSpc>
              </a:pPr>
              <a:r>
                <a:rPr lang="en-US" b="true" sz="2709">
                  <a:solidFill>
                    <a:srgbClr val="E5E0D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Concept:</a:t>
              </a:r>
            </a:p>
            <a:p>
              <a:pPr algn="l">
                <a:lnSpc>
                  <a:spcPts val="3882"/>
                </a:lnSpc>
              </a:pPr>
              <a:r>
                <a:rPr lang="en-US" sz="2409" spc="-43">
                  <a:solidFill>
                    <a:srgbClr val="E5E0DF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Combinatorics: The branch of mathematics dealing with counting combinations and arrangements. - Power Set: The set of all possible subsets of a given set, including the empty set. - Total subsets of a set with k elements: 2^k.</a:t>
              </a:r>
            </a:p>
          </p:txBody>
        </p:sp>
        <p:sp>
          <p:nvSpPr>
            <p:cNvPr name="TextBox 20" id="20"/>
            <p:cNvSpPr txBox="true"/>
            <p:nvPr/>
          </p:nvSpPr>
          <p:spPr>
            <a:xfrm rot="0">
              <a:off x="0" y="6955382"/>
              <a:ext cx="17221438" cy="252454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794"/>
                </a:lnSpc>
              </a:pPr>
              <a:r>
                <a:rPr lang="en-US" b="true" sz="2710">
                  <a:solidFill>
                    <a:srgbClr val="E5E0D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Advantages:</a:t>
              </a:r>
            </a:p>
            <a:p>
              <a:pPr algn="l">
                <a:lnSpc>
                  <a:spcPts val="3882"/>
                </a:lnSpc>
              </a:pPr>
              <a:r>
                <a:rPr lang="en-US" sz="2409" spc="-43">
                  <a:solidFill>
                    <a:srgbClr val="E5E0DF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- Scalability: Adapts to different security levels by modifying k or n. - Flexibility: Supports user-specific policies (e.g., requiring symbols). - Randomness: Reduces predictability and ensures diversity in password structures.</a:t>
              </a:r>
            </a:p>
          </p:txBody>
        </p:sp>
        <p:sp>
          <p:nvSpPr>
            <p:cNvPr name="TextBox 21" id="21"/>
            <p:cNvSpPr txBox="true"/>
            <p:nvPr/>
          </p:nvSpPr>
          <p:spPr>
            <a:xfrm rot="0">
              <a:off x="0" y="3126885"/>
              <a:ext cx="17221438" cy="317224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793"/>
                </a:lnSpc>
              </a:pPr>
              <a:r>
                <a:rPr lang="en-US" b="true" sz="2709">
                  <a:solidFill>
                    <a:srgbClr val="E5E0D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Application in Password Generation:</a:t>
              </a:r>
            </a:p>
            <a:p>
              <a:pPr algn="l">
                <a:lnSpc>
                  <a:spcPts val="3882"/>
                </a:lnSpc>
              </a:pPr>
              <a:r>
                <a:rPr lang="en-US" sz="2409" spc="-43">
                  <a:solidFill>
                    <a:srgbClr val="E5E0DF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1. Example: - Character Set (SSS): {A, b, 1, @}. - Power Set of SSS: {∅, {A}, {b},{1},{@},{A,b},{A,1},{A,b,1,@},…}. - Total subsets = 2^4=16. 2. Use: - Generate random, secure passwords by combining subsets from the power set. - Exclude the empty set (2^k −1) to ensure meaningful passwords.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11121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480970" y="639743"/>
            <a:ext cx="11220119" cy="6451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93"/>
              </a:lnSpc>
            </a:pPr>
            <a:r>
              <a:rPr lang="en-US" b="true" sz="378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Algorithm of the password strength checker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6607426" y="1828931"/>
            <a:ext cx="4665890" cy="8152902"/>
            <a:chOff x="0" y="0"/>
            <a:chExt cx="6221187" cy="10870537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794073" y="-323850"/>
              <a:ext cx="4633040" cy="90254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6887"/>
                </a:lnSpc>
              </a:pPr>
              <a:r>
                <a:rPr lang="en-US" b="true" sz="2899">
                  <a:solidFill>
                    <a:srgbClr val="E2E6E9"/>
                  </a:solidFill>
                  <a:latin typeface="Source Sans Pro Bold"/>
                  <a:ea typeface="Source Sans Pro Bold"/>
                  <a:cs typeface="Source Sans Pro Bold"/>
                  <a:sym typeface="Source Sans Pro Bold"/>
                </a:rPr>
                <a:t>Complexity Analysis:</a:t>
              </a:r>
            </a:p>
          </p:txBody>
        </p:sp>
        <p:grpSp>
          <p:nvGrpSpPr>
            <p:cNvPr name="Group 5" id="5"/>
            <p:cNvGrpSpPr>
              <a:grpSpLocks noChangeAspect="true"/>
            </p:cNvGrpSpPr>
            <p:nvPr/>
          </p:nvGrpSpPr>
          <p:grpSpPr>
            <a:xfrm rot="0">
              <a:off x="700352" y="1877780"/>
              <a:ext cx="134831" cy="134831"/>
              <a:chOff x="0" y="0"/>
              <a:chExt cx="66675" cy="66675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66802" cy="66802"/>
              </a:xfrm>
              <a:custGeom>
                <a:avLst/>
                <a:gdLst/>
                <a:ahLst/>
                <a:cxnLst/>
                <a:rect r="r" b="b" t="t" l="l"/>
                <a:pathLst>
                  <a:path h="66802" w="66802">
                    <a:moveTo>
                      <a:pt x="66675" y="33274"/>
                    </a:moveTo>
                    <a:cubicBezTo>
                      <a:pt x="66675" y="37719"/>
                      <a:pt x="65786" y="41910"/>
                      <a:pt x="64135" y="45974"/>
                    </a:cubicBezTo>
                    <a:lnTo>
                      <a:pt x="64135" y="45974"/>
                    </a:lnTo>
                    <a:lnTo>
                      <a:pt x="64135" y="45974"/>
                    </a:lnTo>
                    <a:cubicBezTo>
                      <a:pt x="62484" y="50038"/>
                      <a:pt x="60071" y="53594"/>
                      <a:pt x="56896" y="56769"/>
                    </a:cubicBezTo>
                    <a:lnTo>
                      <a:pt x="56896" y="56769"/>
                    </a:lnTo>
                    <a:lnTo>
                      <a:pt x="56896" y="56769"/>
                    </a:lnTo>
                    <a:cubicBezTo>
                      <a:pt x="53721" y="59944"/>
                      <a:pt x="50165" y="62357"/>
                      <a:pt x="46101" y="64008"/>
                    </a:cubicBezTo>
                    <a:lnTo>
                      <a:pt x="44323" y="59690"/>
                    </a:lnTo>
                    <a:lnTo>
                      <a:pt x="46101" y="64135"/>
                    </a:lnTo>
                    <a:cubicBezTo>
                      <a:pt x="42037" y="65786"/>
                      <a:pt x="37719" y="66675"/>
                      <a:pt x="33401" y="66675"/>
                    </a:cubicBezTo>
                    <a:lnTo>
                      <a:pt x="33401" y="61976"/>
                    </a:lnTo>
                    <a:lnTo>
                      <a:pt x="33401" y="66802"/>
                    </a:lnTo>
                    <a:cubicBezTo>
                      <a:pt x="28956" y="66802"/>
                      <a:pt x="24765" y="65913"/>
                      <a:pt x="20701" y="64262"/>
                    </a:cubicBezTo>
                    <a:lnTo>
                      <a:pt x="22479" y="59817"/>
                    </a:lnTo>
                    <a:lnTo>
                      <a:pt x="20701" y="64262"/>
                    </a:lnTo>
                    <a:cubicBezTo>
                      <a:pt x="16637" y="62611"/>
                      <a:pt x="12954" y="60198"/>
                      <a:pt x="9906" y="57023"/>
                    </a:cubicBezTo>
                    <a:lnTo>
                      <a:pt x="9906" y="57023"/>
                    </a:lnTo>
                    <a:lnTo>
                      <a:pt x="9906" y="57023"/>
                    </a:lnTo>
                    <a:cubicBezTo>
                      <a:pt x="6604" y="53721"/>
                      <a:pt x="4191" y="50165"/>
                      <a:pt x="2540" y="46101"/>
                    </a:cubicBezTo>
                    <a:lnTo>
                      <a:pt x="2540" y="46101"/>
                    </a:lnTo>
                    <a:lnTo>
                      <a:pt x="2540" y="46101"/>
                    </a:lnTo>
                    <a:cubicBezTo>
                      <a:pt x="889" y="42037"/>
                      <a:pt x="0" y="37719"/>
                      <a:pt x="0" y="33401"/>
                    </a:cubicBezTo>
                    <a:lnTo>
                      <a:pt x="4826" y="33401"/>
                    </a:lnTo>
                    <a:lnTo>
                      <a:pt x="0" y="33401"/>
                    </a:lnTo>
                    <a:cubicBezTo>
                      <a:pt x="0" y="28956"/>
                      <a:pt x="889" y="24765"/>
                      <a:pt x="2540" y="20701"/>
                    </a:cubicBezTo>
                    <a:lnTo>
                      <a:pt x="2540" y="20701"/>
                    </a:lnTo>
                    <a:lnTo>
                      <a:pt x="2540" y="20701"/>
                    </a:lnTo>
                    <a:cubicBezTo>
                      <a:pt x="4191" y="16637"/>
                      <a:pt x="6604" y="13081"/>
                      <a:pt x="9779" y="9906"/>
                    </a:cubicBezTo>
                    <a:lnTo>
                      <a:pt x="13208" y="13335"/>
                    </a:lnTo>
                    <a:lnTo>
                      <a:pt x="9779" y="9779"/>
                    </a:lnTo>
                    <a:cubicBezTo>
                      <a:pt x="12827" y="6604"/>
                      <a:pt x="16510" y="4191"/>
                      <a:pt x="20574" y="2540"/>
                    </a:cubicBezTo>
                    <a:lnTo>
                      <a:pt x="22352" y="6985"/>
                    </a:lnTo>
                    <a:lnTo>
                      <a:pt x="20574" y="2540"/>
                    </a:lnTo>
                    <a:cubicBezTo>
                      <a:pt x="24638" y="889"/>
                      <a:pt x="28956" y="0"/>
                      <a:pt x="33274" y="0"/>
                    </a:cubicBezTo>
                    <a:lnTo>
                      <a:pt x="33274" y="4826"/>
                    </a:lnTo>
                    <a:lnTo>
                      <a:pt x="33274" y="0"/>
                    </a:lnTo>
                    <a:cubicBezTo>
                      <a:pt x="37719" y="0"/>
                      <a:pt x="41910" y="889"/>
                      <a:pt x="45974" y="2540"/>
                    </a:cubicBezTo>
                    <a:lnTo>
                      <a:pt x="44323" y="6985"/>
                    </a:lnTo>
                    <a:lnTo>
                      <a:pt x="46101" y="2540"/>
                    </a:lnTo>
                    <a:cubicBezTo>
                      <a:pt x="50165" y="4191"/>
                      <a:pt x="53848" y="6604"/>
                      <a:pt x="56896" y="9779"/>
                    </a:cubicBezTo>
                    <a:lnTo>
                      <a:pt x="53467" y="13208"/>
                    </a:lnTo>
                    <a:lnTo>
                      <a:pt x="56896" y="9779"/>
                    </a:lnTo>
                    <a:cubicBezTo>
                      <a:pt x="60071" y="12954"/>
                      <a:pt x="62484" y="16510"/>
                      <a:pt x="64135" y="20574"/>
                    </a:cubicBezTo>
                    <a:lnTo>
                      <a:pt x="64135" y="20574"/>
                    </a:lnTo>
                    <a:lnTo>
                      <a:pt x="64135" y="20574"/>
                    </a:lnTo>
                    <a:cubicBezTo>
                      <a:pt x="65786" y="24638"/>
                      <a:pt x="66675" y="28956"/>
                      <a:pt x="66675" y="33274"/>
                    </a:cubicBezTo>
                    <a:lnTo>
                      <a:pt x="61976" y="33274"/>
                    </a:lnTo>
                    <a:lnTo>
                      <a:pt x="66802" y="33274"/>
                    </a:lnTo>
                    <a:moveTo>
                      <a:pt x="57277" y="33274"/>
                    </a:moveTo>
                    <a:cubicBezTo>
                      <a:pt x="57277" y="30099"/>
                      <a:pt x="56642" y="27051"/>
                      <a:pt x="55499" y="24130"/>
                    </a:cubicBezTo>
                    <a:lnTo>
                      <a:pt x="59944" y="22352"/>
                    </a:lnTo>
                    <a:lnTo>
                      <a:pt x="55499" y="24130"/>
                    </a:lnTo>
                    <a:cubicBezTo>
                      <a:pt x="54229" y="21209"/>
                      <a:pt x="52578" y="18669"/>
                      <a:pt x="50292" y="16383"/>
                    </a:cubicBezTo>
                    <a:lnTo>
                      <a:pt x="50292" y="16383"/>
                    </a:lnTo>
                    <a:lnTo>
                      <a:pt x="50292" y="16383"/>
                    </a:lnTo>
                    <a:cubicBezTo>
                      <a:pt x="48006" y="14097"/>
                      <a:pt x="45466" y="12446"/>
                      <a:pt x="42545" y="11176"/>
                    </a:cubicBezTo>
                    <a:lnTo>
                      <a:pt x="42545" y="11176"/>
                    </a:lnTo>
                    <a:lnTo>
                      <a:pt x="42545" y="11176"/>
                    </a:lnTo>
                    <a:cubicBezTo>
                      <a:pt x="39497" y="10160"/>
                      <a:pt x="36449" y="9525"/>
                      <a:pt x="33274" y="9525"/>
                    </a:cubicBezTo>
                    <a:cubicBezTo>
                      <a:pt x="30099" y="9525"/>
                      <a:pt x="27178" y="10160"/>
                      <a:pt x="24257" y="11303"/>
                    </a:cubicBezTo>
                    <a:lnTo>
                      <a:pt x="24257" y="11303"/>
                    </a:lnTo>
                    <a:lnTo>
                      <a:pt x="24257" y="11303"/>
                    </a:lnTo>
                    <a:cubicBezTo>
                      <a:pt x="21336" y="12446"/>
                      <a:pt x="18796" y="14224"/>
                      <a:pt x="16510" y="16510"/>
                    </a:cubicBezTo>
                    <a:lnTo>
                      <a:pt x="16510" y="16510"/>
                    </a:lnTo>
                    <a:lnTo>
                      <a:pt x="16510" y="16510"/>
                    </a:lnTo>
                    <a:cubicBezTo>
                      <a:pt x="14224" y="18796"/>
                      <a:pt x="12573" y="21336"/>
                      <a:pt x="11303" y="24257"/>
                    </a:cubicBezTo>
                    <a:lnTo>
                      <a:pt x="6985" y="22352"/>
                    </a:lnTo>
                    <a:lnTo>
                      <a:pt x="11430" y="24130"/>
                    </a:lnTo>
                    <a:cubicBezTo>
                      <a:pt x="10160" y="27051"/>
                      <a:pt x="9652" y="30099"/>
                      <a:pt x="9652" y="33274"/>
                    </a:cubicBezTo>
                    <a:cubicBezTo>
                      <a:pt x="9652" y="36449"/>
                      <a:pt x="10287" y="39497"/>
                      <a:pt x="11430" y="42418"/>
                    </a:cubicBezTo>
                    <a:lnTo>
                      <a:pt x="6985" y="44196"/>
                    </a:lnTo>
                    <a:lnTo>
                      <a:pt x="11430" y="42418"/>
                    </a:lnTo>
                    <a:cubicBezTo>
                      <a:pt x="12700" y="45339"/>
                      <a:pt x="14351" y="47879"/>
                      <a:pt x="16637" y="50165"/>
                    </a:cubicBezTo>
                    <a:lnTo>
                      <a:pt x="13208" y="53594"/>
                    </a:lnTo>
                    <a:lnTo>
                      <a:pt x="16637" y="50165"/>
                    </a:lnTo>
                    <a:cubicBezTo>
                      <a:pt x="18923" y="52451"/>
                      <a:pt x="21463" y="54102"/>
                      <a:pt x="24384" y="55372"/>
                    </a:cubicBezTo>
                    <a:lnTo>
                      <a:pt x="24384" y="55372"/>
                    </a:lnTo>
                    <a:lnTo>
                      <a:pt x="24384" y="55372"/>
                    </a:lnTo>
                    <a:cubicBezTo>
                      <a:pt x="27305" y="56515"/>
                      <a:pt x="30353" y="57150"/>
                      <a:pt x="33528" y="57150"/>
                    </a:cubicBezTo>
                    <a:cubicBezTo>
                      <a:pt x="36703" y="57150"/>
                      <a:pt x="39751" y="56515"/>
                      <a:pt x="42672" y="55372"/>
                    </a:cubicBezTo>
                    <a:lnTo>
                      <a:pt x="42672" y="55372"/>
                    </a:lnTo>
                    <a:lnTo>
                      <a:pt x="42672" y="55372"/>
                    </a:lnTo>
                    <a:cubicBezTo>
                      <a:pt x="45593" y="54229"/>
                      <a:pt x="48133" y="52451"/>
                      <a:pt x="50419" y="50165"/>
                    </a:cubicBezTo>
                    <a:lnTo>
                      <a:pt x="53848" y="53594"/>
                    </a:lnTo>
                    <a:lnTo>
                      <a:pt x="50419" y="50165"/>
                    </a:lnTo>
                    <a:cubicBezTo>
                      <a:pt x="52705" y="47879"/>
                      <a:pt x="54356" y="45339"/>
                      <a:pt x="55626" y="42418"/>
                    </a:cubicBezTo>
                    <a:lnTo>
                      <a:pt x="60071" y="44196"/>
                    </a:lnTo>
                    <a:lnTo>
                      <a:pt x="55626" y="42418"/>
                    </a:lnTo>
                    <a:cubicBezTo>
                      <a:pt x="56896" y="39497"/>
                      <a:pt x="57404" y="36449"/>
                      <a:pt x="57404" y="33274"/>
                    </a:cubicBezTo>
                    <a:close/>
                  </a:path>
                </a:pathLst>
              </a:custGeom>
              <a:solidFill>
                <a:srgbClr val="E2E6E9"/>
              </a:solidFill>
            </p:spPr>
          </p:sp>
        </p:grpSp>
        <p:grpSp>
          <p:nvGrpSpPr>
            <p:cNvPr name="Group 7" id="7"/>
            <p:cNvGrpSpPr>
              <a:grpSpLocks noChangeAspect="true"/>
            </p:cNvGrpSpPr>
            <p:nvPr/>
          </p:nvGrpSpPr>
          <p:grpSpPr>
            <a:xfrm rot="0">
              <a:off x="700352" y="4555142"/>
              <a:ext cx="134831" cy="134831"/>
              <a:chOff x="0" y="0"/>
              <a:chExt cx="66675" cy="66675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66802" cy="66802"/>
              </a:xfrm>
              <a:custGeom>
                <a:avLst/>
                <a:gdLst/>
                <a:ahLst/>
                <a:cxnLst/>
                <a:rect r="r" b="b" t="t" l="l"/>
                <a:pathLst>
                  <a:path h="66802" w="66802">
                    <a:moveTo>
                      <a:pt x="66675" y="33274"/>
                    </a:moveTo>
                    <a:cubicBezTo>
                      <a:pt x="66675" y="37719"/>
                      <a:pt x="65786" y="41910"/>
                      <a:pt x="64135" y="45974"/>
                    </a:cubicBezTo>
                    <a:lnTo>
                      <a:pt x="64135" y="45974"/>
                    </a:lnTo>
                    <a:lnTo>
                      <a:pt x="64135" y="45974"/>
                    </a:lnTo>
                    <a:cubicBezTo>
                      <a:pt x="62484" y="50038"/>
                      <a:pt x="60071" y="53594"/>
                      <a:pt x="56896" y="56769"/>
                    </a:cubicBezTo>
                    <a:lnTo>
                      <a:pt x="53467" y="53340"/>
                    </a:lnTo>
                    <a:lnTo>
                      <a:pt x="56896" y="56769"/>
                    </a:lnTo>
                    <a:cubicBezTo>
                      <a:pt x="53721" y="59944"/>
                      <a:pt x="50165" y="62357"/>
                      <a:pt x="46101" y="64008"/>
                    </a:cubicBezTo>
                    <a:lnTo>
                      <a:pt x="44323" y="59690"/>
                    </a:lnTo>
                    <a:lnTo>
                      <a:pt x="46101" y="64135"/>
                    </a:lnTo>
                    <a:cubicBezTo>
                      <a:pt x="42037" y="65786"/>
                      <a:pt x="37719" y="66675"/>
                      <a:pt x="33401" y="66675"/>
                    </a:cubicBezTo>
                    <a:lnTo>
                      <a:pt x="33401" y="61976"/>
                    </a:lnTo>
                    <a:lnTo>
                      <a:pt x="33401" y="66802"/>
                    </a:lnTo>
                    <a:cubicBezTo>
                      <a:pt x="28956" y="66802"/>
                      <a:pt x="24765" y="65913"/>
                      <a:pt x="20701" y="64262"/>
                    </a:cubicBezTo>
                    <a:lnTo>
                      <a:pt x="22479" y="59817"/>
                    </a:lnTo>
                    <a:lnTo>
                      <a:pt x="20701" y="64262"/>
                    </a:lnTo>
                    <a:cubicBezTo>
                      <a:pt x="16637" y="62611"/>
                      <a:pt x="12954" y="60198"/>
                      <a:pt x="9906" y="57023"/>
                    </a:cubicBezTo>
                    <a:lnTo>
                      <a:pt x="13335" y="53594"/>
                    </a:lnTo>
                    <a:lnTo>
                      <a:pt x="9906" y="57023"/>
                    </a:lnTo>
                    <a:cubicBezTo>
                      <a:pt x="6604" y="53721"/>
                      <a:pt x="4191" y="50165"/>
                      <a:pt x="2540" y="46101"/>
                    </a:cubicBezTo>
                    <a:lnTo>
                      <a:pt x="2540" y="46101"/>
                    </a:lnTo>
                    <a:lnTo>
                      <a:pt x="2540" y="46101"/>
                    </a:lnTo>
                    <a:cubicBezTo>
                      <a:pt x="889" y="42037"/>
                      <a:pt x="0" y="37719"/>
                      <a:pt x="0" y="33401"/>
                    </a:cubicBezTo>
                    <a:lnTo>
                      <a:pt x="4826" y="33401"/>
                    </a:lnTo>
                    <a:lnTo>
                      <a:pt x="0" y="33401"/>
                    </a:lnTo>
                    <a:cubicBezTo>
                      <a:pt x="0" y="28956"/>
                      <a:pt x="889" y="24765"/>
                      <a:pt x="2540" y="20701"/>
                    </a:cubicBezTo>
                    <a:lnTo>
                      <a:pt x="2540" y="20701"/>
                    </a:lnTo>
                    <a:lnTo>
                      <a:pt x="2540" y="20701"/>
                    </a:lnTo>
                    <a:cubicBezTo>
                      <a:pt x="4191" y="16637"/>
                      <a:pt x="6604" y="13081"/>
                      <a:pt x="9779" y="9906"/>
                    </a:cubicBezTo>
                    <a:lnTo>
                      <a:pt x="13208" y="13335"/>
                    </a:lnTo>
                    <a:lnTo>
                      <a:pt x="9779" y="9779"/>
                    </a:lnTo>
                    <a:cubicBezTo>
                      <a:pt x="12827" y="6604"/>
                      <a:pt x="16510" y="4191"/>
                      <a:pt x="20574" y="2540"/>
                    </a:cubicBezTo>
                    <a:lnTo>
                      <a:pt x="22352" y="6985"/>
                    </a:lnTo>
                    <a:lnTo>
                      <a:pt x="20574" y="2540"/>
                    </a:lnTo>
                    <a:cubicBezTo>
                      <a:pt x="24638" y="889"/>
                      <a:pt x="28956" y="0"/>
                      <a:pt x="33274" y="0"/>
                    </a:cubicBezTo>
                    <a:lnTo>
                      <a:pt x="33274" y="4826"/>
                    </a:lnTo>
                    <a:lnTo>
                      <a:pt x="33274" y="0"/>
                    </a:lnTo>
                    <a:cubicBezTo>
                      <a:pt x="37719" y="0"/>
                      <a:pt x="41910" y="889"/>
                      <a:pt x="45974" y="2540"/>
                    </a:cubicBezTo>
                    <a:lnTo>
                      <a:pt x="44323" y="6985"/>
                    </a:lnTo>
                    <a:lnTo>
                      <a:pt x="46101" y="2540"/>
                    </a:lnTo>
                    <a:cubicBezTo>
                      <a:pt x="50165" y="4191"/>
                      <a:pt x="53848" y="6604"/>
                      <a:pt x="56896" y="9779"/>
                    </a:cubicBezTo>
                    <a:lnTo>
                      <a:pt x="53467" y="13208"/>
                    </a:lnTo>
                    <a:lnTo>
                      <a:pt x="56896" y="9779"/>
                    </a:lnTo>
                    <a:cubicBezTo>
                      <a:pt x="60071" y="12954"/>
                      <a:pt x="62484" y="16510"/>
                      <a:pt x="64135" y="20574"/>
                    </a:cubicBezTo>
                    <a:lnTo>
                      <a:pt x="64135" y="20574"/>
                    </a:lnTo>
                    <a:lnTo>
                      <a:pt x="64135" y="20574"/>
                    </a:lnTo>
                    <a:cubicBezTo>
                      <a:pt x="65786" y="24638"/>
                      <a:pt x="66675" y="28956"/>
                      <a:pt x="66675" y="33274"/>
                    </a:cubicBezTo>
                    <a:lnTo>
                      <a:pt x="61976" y="33274"/>
                    </a:lnTo>
                    <a:lnTo>
                      <a:pt x="66802" y="33274"/>
                    </a:lnTo>
                    <a:moveTo>
                      <a:pt x="57277" y="33274"/>
                    </a:moveTo>
                    <a:cubicBezTo>
                      <a:pt x="57277" y="30099"/>
                      <a:pt x="56642" y="27051"/>
                      <a:pt x="55499" y="24130"/>
                    </a:cubicBezTo>
                    <a:lnTo>
                      <a:pt x="59944" y="22352"/>
                    </a:lnTo>
                    <a:lnTo>
                      <a:pt x="55499" y="24130"/>
                    </a:lnTo>
                    <a:cubicBezTo>
                      <a:pt x="54229" y="21209"/>
                      <a:pt x="52578" y="18669"/>
                      <a:pt x="50292" y="16383"/>
                    </a:cubicBezTo>
                    <a:lnTo>
                      <a:pt x="50292" y="16383"/>
                    </a:lnTo>
                    <a:lnTo>
                      <a:pt x="50292" y="16383"/>
                    </a:lnTo>
                    <a:cubicBezTo>
                      <a:pt x="48006" y="14097"/>
                      <a:pt x="45466" y="12446"/>
                      <a:pt x="42545" y="11176"/>
                    </a:cubicBezTo>
                    <a:lnTo>
                      <a:pt x="42545" y="11176"/>
                    </a:lnTo>
                    <a:lnTo>
                      <a:pt x="42545" y="11176"/>
                    </a:lnTo>
                    <a:cubicBezTo>
                      <a:pt x="39497" y="10160"/>
                      <a:pt x="36449" y="9525"/>
                      <a:pt x="33274" y="9525"/>
                    </a:cubicBezTo>
                    <a:cubicBezTo>
                      <a:pt x="30099" y="9525"/>
                      <a:pt x="27178" y="10160"/>
                      <a:pt x="24257" y="11303"/>
                    </a:cubicBezTo>
                    <a:lnTo>
                      <a:pt x="24257" y="11303"/>
                    </a:lnTo>
                    <a:lnTo>
                      <a:pt x="24257" y="11303"/>
                    </a:lnTo>
                    <a:cubicBezTo>
                      <a:pt x="21336" y="12446"/>
                      <a:pt x="18796" y="14224"/>
                      <a:pt x="16510" y="16510"/>
                    </a:cubicBezTo>
                    <a:lnTo>
                      <a:pt x="16510" y="16510"/>
                    </a:lnTo>
                    <a:lnTo>
                      <a:pt x="16510" y="16510"/>
                    </a:lnTo>
                    <a:cubicBezTo>
                      <a:pt x="14224" y="18796"/>
                      <a:pt x="12573" y="21336"/>
                      <a:pt x="11303" y="24257"/>
                    </a:cubicBezTo>
                    <a:lnTo>
                      <a:pt x="6985" y="22352"/>
                    </a:lnTo>
                    <a:lnTo>
                      <a:pt x="11430" y="24130"/>
                    </a:lnTo>
                    <a:cubicBezTo>
                      <a:pt x="10160" y="27051"/>
                      <a:pt x="9652" y="30099"/>
                      <a:pt x="9652" y="33274"/>
                    </a:cubicBezTo>
                    <a:cubicBezTo>
                      <a:pt x="9652" y="36449"/>
                      <a:pt x="10287" y="39497"/>
                      <a:pt x="11430" y="42418"/>
                    </a:cubicBezTo>
                    <a:lnTo>
                      <a:pt x="6985" y="44196"/>
                    </a:lnTo>
                    <a:lnTo>
                      <a:pt x="11430" y="42418"/>
                    </a:lnTo>
                    <a:cubicBezTo>
                      <a:pt x="12700" y="45339"/>
                      <a:pt x="14351" y="47879"/>
                      <a:pt x="16637" y="50165"/>
                    </a:cubicBezTo>
                    <a:lnTo>
                      <a:pt x="16637" y="50165"/>
                    </a:lnTo>
                    <a:lnTo>
                      <a:pt x="16637" y="50165"/>
                    </a:lnTo>
                    <a:cubicBezTo>
                      <a:pt x="18923" y="52451"/>
                      <a:pt x="21463" y="54102"/>
                      <a:pt x="24384" y="55372"/>
                    </a:cubicBezTo>
                    <a:lnTo>
                      <a:pt x="24384" y="55372"/>
                    </a:lnTo>
                    <a:lnTo>
                      <a:pt x="24384" y="55372"/>
                    </a:lnTo>
                    <a:cubicBezTo>
                      <a:pt x="27305" y="56642"/>
                      <a:pt x="30353" y="57150"/>
                      <a:pt x="33528" y="57150"/>
                    </a:cubicBezTo>
                    <a:cubicBezTo>
                      <a:pt x="36703" y="57150"/>
                      <a:pt x="39751" y="56515"/>
                      <a:pt x="42672" y="55372"/>
                    </a:cubicBezTo>
                    <a:lnTo>
                      <a:pt x="42672" y="55372"/>
                    </a:lnTo>
                    <a:lnTo>
                      <a:pt x="42672" y="55372"/>
                    </a:lnTo>
                    <a:cubicBezTo>
                      <a:pt x="45593" y="54229"/>
                      <a:pt x="48133" y="52451"/>
                      <a:pt x="50419" y="50165"/>
                    </a:cubicBezTo>
                    <a:lnTo>
                      <a:pt x="50419" y="50165"/>
                    </a:lnTo>
                    <a:lnTo>
                      <a:pt x="50419" y="50165"/>
                    </a:lnTo>
                    <a:cubicBezTo>
                      <a:pt x="52705" y="47879"/>
                      <a:pt x="54356" y="45339"/>
                      <a:pt x="55626" y="42418"/>
                    </a:cubicBezTo>
                    <a:lnTo>
                      <a:pt x="60071" y="44196"/>
                    </a:lnTo>
                    <a:lnTo>
                      <a:pt x="55626" y="42418"/>
                    </a:lnTo>
                    <a:cubicBezTo>
                      <a:pt x="56896" y="39497"/>
                      <a:pt x="57404" y="36449"/>
                      <a:pt x="57404" y="33274"/>
                    </a:cubicBezTo>
                    <a:close/>
                  </a:path>
                </a:pathLst>
              </a:custGeom>
              <a:solidFill>
                <a:srgbClr val="E2E6E9"/>
              </a:solidFill>
            </p:spPr>
          </p:sp>
        </p:grpSp>
        <p:grpSp>
          <p:nvGrpSpPr>
            <p:cNvPr name="Group 9" id="9"/>
            <p:cNvGrpSpPr>
              <a:grpSpLocks noChangeAspect="true"/>
            </p:cNvGrpSpPr>
            <p:nvPr/>
          </p:nvGrpSpPr>
          <p:grpSpPr>
            <a:xfrm rot="0">
              <a:off x="700352" y="8388199"/>
              <a:ext cx="134831" cy="134831"/>
              <a:chOff x="0" y="0"/>
              <a:chExt cx="66675" cy="66675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66802" cy="66802"/>
              </a:xfrm>
              <a:custGeom>
                <a:avLst/>
                <a:gdLst/>
                <a:ahLst/>
                <a:cxnLst/>
                <a:rect r="r" b="b" t="t" l="l"/>
                <a:pathLst>
                  <a:path h="66802" w="66802">
                    <a:moveTo>
                      <a:pt x="66675" y="33274"/>
                    </a:moveTo>
                    <a:cubicBezTo>
                      <a:pt x="66675" y="37719"/>
                      <a:pt x="65786" y="41910"/>
                      <a:pt x="64135" y="45974"/>
                    </a:cubicBezTo>
                    <a:lnTo>
                      <a:pt x="64135" y="45974"/>
                    </a:lnTo>
                    <a:lnTo>
                      <a:pt x="64135" y="45974"/>
                    </a:lnTo>
                    <a:cubicBezTo>
                      <a:pt x="62484" y="50038"/>
                      <a:pt x="60071" y="53594"/>
                      <a:pt x="56896" y="56769"/>
                    </a:cubicBezTo>
                    <a:lnTo>
                      <a:pt x="53467" y="53340"/>
                    </a:lnTo>
                    <a:lnTo>
                      <a:pt x="56896" y="56769"/>
                    </a:lnTo>
                    <a:cubicBezTo>
                      <a:pt x="53721" y="59944"/>
                      <a:pt x="50165" y="62357"/>
                      <a:pt x="46101" y="64008"/>
                    </a:cubicBezTo>
                    <a:lnTo>
                      <a:pt x="44323" y="59690"/>
                    </a:lnTo>
                    <a:lnTo>
                      <a:pt x="46101" y="64135"/>
                    </a:lnTo>
                    <a:cubicBezTo>
                      <a:pt x="42037" y="65786"/>
                      <a:pt x="37719" y="66675"/>
                      <a:pt x="33401" y="66675"/>
                    </a:cubicBezTo>
                    <a:lnTo>
                      <a:pt x="33401" y="61976"/>
                    </a:lnTo>
                    <a:lnTo>
                      <a:pt x="33401" y="66802"/>
                    </a:lnTo>
                    <a:cubicBezTo>
                      <a:pt x="28956" y="66802"/>
                      <a:pt x="24765" y="65913"/>
                      <a:pt x="20701" y="64262"/>
                    </a:cubicBezTo>
                    <a:lnTo>
                      <a:pt x="22479" y="59817"/>
                    </a:lnTo>
                    <a:lnTo>
                      <a:pt x="20701" y="64262"/>
                    </a:lnTo>
                    <a:cubicBezTo>
                      <a:pt x="16637" y="62611"/>
                      <a:pt x="12954" y="60198"/>
                      <a:pt x="9906" y="57023"/>
                    </a:cubicBezTo>
                    <a:lnTo>
                      <a:pt x="13335" y="53594"/>
                    </a:lnTo>
                    <a:lnTo>
                      <a:pt x="9906" y="57023"/>
                    </a:lnTo>
                    <a:cubicBezTo>
                      <a:pt x="6604" y="53721"/>
                      <a:pt x="4191" y="50165"/>
                      <a:pt x="2540" y="46101"/>
                    </a:cubicBezTo>
                    <a:lnTo>
                      <a:pt x="2540" y="46101"/>
                    </a:lnTo>
                    <a:lnTo>
                      <a:pt x="2540" y="46101"/>
                    </a:lnTo>
                    <a:cubicBezTo>
                      <a:pt x="889" y="42037"/>
                      <a:pt x="0" y="37719"/>
                      <a:pt x="0" y="33401"/>
                    </a:cubicBezTo>
                    <a:lnTo>
                      <a:pt x="4826" y="33401"/>
                    </a:lnTo>
                    <a:lnTo>
                      <a:pt x="0" y="33401"/>
                    </a:lnTo>
                    <a:cubicBezTo>
                      <a:pt x="0" y="28956"/>
                      <a:pt x="889" y="24765"/>
                      <a:pt x="2540" y="20701"/>
                    </a:cubicBezTo>
                    <a:lnTo>
                      <a:pt x="2540" y="20701"/>
                    </a:lnTo>
                    <a:lnTo>
                      <a:pt x="2540" y="20701"/>
                    </a:lnTo>
                    <a:cubicBezTo>
                      <a:pt x="4191" y="16637"/>
                      <a:pt x="6604" y="13081"/>
                      <a:pt x="9779" y="9906"/>
                    </a:cubicBezTo>
                    <a:lnTo>
                      <a:pt x="13208" y="13335"/>
                    </a:lnTo>
                    <a:lnTo>
                      <a:pt x="9779" y="9779"/>
                    </a:lnTo>
                    <a:cubicBezTo>
                      <a:pt x="12827" y="6604"/>
                      <a:pt x="16510" y="4191"/>
                      <a:pt x="20574" y="2540"/>
                    </a:cubicBezTo>
                    <a:lnTo>
                      <a:pt x="22352" y="6985"/>
                    </a:lnTo>
                    <a:lnTo>
                      <a:pt x="20574" y="2540"/>
                    </a:lnTo>
                    <a:cubicBezTo>
                      <a:pt x="24638" y="889"/>
                      <a:pt x="28956" y="0"/>
                      <a:pt x="33274" y="0"/>
                    </a:cubicBezTo>
                    <a:lnTo>
                      <a:pt x="33274" y="4826"/>
                    </a:lnTo>
                    <a:lnTo>
                      <a:pt x="33274" y="0"/>
                    </a:lnTo>
                    <a:cubicBezTo>
                      <a:pt x="37719" y="0"/>
                      <a:pt x="41910" y="889"/>
                      <a:pt x="45974" y="2540"/>
                    </a:cubicBezTo>
                    <a:lnTo>
                      <a:pt x="44323" y="6985"/>
                    </a:lnTo>
                    <a:lnTo>
                      <a:pt x="46101" y="2540"/>
                    </a:lnTo>
                    <a:cubicBezTo>
                      <a:pt x="50165" y="4191"/>
                      <a:pt x="53848" y="6604"/>
                      <a:pt x="56896" y="9779"/>
                    </a:cubicBezTo>
                    <a:lnTo>
                      <a:pt x="56896" y="9779"/>
                    </a:lnTo>
                    <a:lnTo>
                      <a:pt x="56896" y="9779"/>
                    </a:lnTo>
                    <a:cubicBezTo>
                      <a:pt x="60071" y="12954"/>
                      <a:pt x="62484" y="16510"/>
                      <a:pt x="64135" y="20574"/>
                    </a:cubicBezTo>
                    <a:lnTo>
                      <a:pt x="64135" y="20574"/>
                    </a:lnTo>
                    <a:lnTo>
                      <a:pt x="64135" y="20574"/>
                    </a:lnTo>
                    <a:cubicBezTo>
                      <a:pt x="65786" y="24638"/>
                      <a:pt x="66675" y="28956"/>
                      <a:pt x="66675" y="33274"/>
                    </a:cubicBezTo>
                    <a:lnTo>
                      <a:pt x="61976" y="33274"/>
                    </a:lnTo>
                    <a:lnTo>
                      <a:pt x="66802" y="33274"/>
                    </a:lnTo>
                    <a:moveTo>
                      <a:pt x="57277" y="33274"/>
                    </a:moveTo>
                    <a:cubicBezTo>
                      <a:pt x="57277" y="30099"/>
                      <a:pt x="56642" y="27051"/>
                      <a:pt x="55499" y="24130"/>
                    </a:cubicBezTo>
                    <a:lnTo>
                      <a:pt x="59944" y="22352"/>
                    </a:lnTo>
                    <a:lnTo>
                      <a:pt x="55499" y="24130"/>
                    </a:lnTo>
                    <a:cubicBezTo>
                      <a:pt x="54229" y="21209"/>
                      <a:pt x="52578" y="18669"/>
                      <a:pt x="50292" y="16383"/>
                    </a:cubicBezTo>
                    <a:lnTo>
                      <a:pt x="53721" y="12954"/>
                    </a:lnTo>
                    <a:lnTo>
                      <a:pt x="50292" y="16383"/>
                    </a:lnTo>
                    <a:cubicBezTo>
                      <a:pt x="48006" y="14097"/>
                      <a:pt x="45466" y="12446"/>
                      <a:pt x="42545" y="11176"/>
                    </a:cubicBezTo>
                    <a:lnTo>
                      <a:pt x="42545" y="11176"/>
                    </a:lnTo>
                    <a:lnTo>
                      <a:pt x="42545" y="11176"/>
                    </a:lnTo>
                    <a:cubicBezTo>
                      <a:pt x="39497" y="10160"/>
                      <a:pt x="36449" y="9525"/>
                      <a:pt x="33274" y="9525"/>
                    </a:cubicBezTo>
                    <a:cubicBezTo>
                      <a:pt x="30099" y="9525"/>
                      <a:pt x="27178" y="10160"/>
                      <a:pt x="24257" y="11303"/>
                    </a:cubicBezTo>
                    <a:lnTo>
                      <a:pt x="24257" y="11303"/>
                    </a:lnTo>
                    <a:lnTo>
                      <a:pt x="24257" y="11303"/>
                    </a:lnTo>
                    <a:cubicBezTo>
                      <a:pt x="21336" y="12446"/>
                      <a:pt x="18796" y="14224"/>
                      <a:pt x="16510" y="16510"/>
                    </a:cubicBezTo>
                    <a:cubicBezTo>
                      <a:pt x="14224" y="18796"/>
                      <a:pt x="12573" y="21336"/>
                      <a:pt x="11303" y="24257"/>
                    </a:cubicBezTo>
                    <a:lnTo>
                      <a:pt x="6985" y="22352"/>
                    </a:lnTo>
                    <a:lnTo>
                      <a:pt x="11430" y="24130"/>
                    </a:lnTo>
                    <a:cubicBezTo>
                      <a:pt x="10160" y="27051"/>
                      <a:pt x="9652" y="30099"/>
                      <a:pt x="9652" y="33274"/>
                    </a:cubicBezTo>
                    <a:cubicBezTo>
                      <a:pt x="9652" y="36449"/>
                      <a:pt x="10287" y="39497"/>
                      <a:pt x="11430" y="42418"/>
                    </a:cubicBezTo>
                    <a:lnTo>
                      <a:pt x="6985" y="44196"/>
                    </a:lnTo>
                    <a:lnTo>
                      <a:pt x="11430" y="42418"/>
                    </a:lnTo>
                    <a:cubicBezTo>
                      <a:pt x="12700" y="45339"/>
                      <a:pt x="14351" y="47879"/>
                      <a:pt x="16637" y="50165"/>
                    </a:cubicBezTo>
                    <a:lnTo>
                      <a:pt x="16637" y="50165"/>
                    </a:lnTo>
                    <a:lnTo>
                      <a:pt x="16637" y="50165"/>
                    </a:lnTo>
                    <a:cubicBezTo>
                      <a:pt x="18923" y="52451"/>
                      <a:pt x="21463" y="54102"/>
                      <a:pt x="24384" y="55372"/>
                    </a:cubicBezTo>
                    <a:lnTo>
                      <a:pt x="24384" y="55372"/>
                    </a:lnTo>
                    <a:lnTo>
                      <a:pt x="24384" y="55372"/>
                    </a:lnTo>
                    <a:cubicBezTo>
                      <a:pt x="27305" y="56642"/>
                      <a:pt x="30353" y="57150"/>
                      <a:pt x="33528" y="57150"/>
                    </a:cubicBezTo>
                    <a:cubicBezTo>
                      <a:pt x="36703" y="57150"/>
                      <a:pt x="39751" y="56515"/>
                      <a:pt x="42672" y="55372"/>
                    </a:cubicBezTo>
                    <a:lnTo>
                      <a:pt x="42672" y="55372"/>
                    </a:lnTo>
                    <a:lnTo>
                      <a:pt x="42672" y="55372"/>
                    </a:lnTo>
                    <a:cubicBezTo>
                      <a:pt x="45593" y="54229"/>
                      <a:pt x="48133" y="52451"/>
                      <a:pt x="50419" y="50165"/>
                    </a:cubicBezTo>
                    <a:lnTo>
                      <a:pt x="50419" y="50165"/>
                    </a:lnTo>
                    <a:lnTo>
                      <a:pt x="50419" y="50165"/>
                    </a:lnTo>
                    <a:cubicBezTo>
                      <a:pt x="52705" y="47879"/>
                      <a:pt x="54356" y="45339"/>
                      <a:pt x="55626" y="42418"/>
                    </a:cubicBezTo>
                    <a:lnTo>
                      <a:pt x="60071" y="44196"/>
                    </a:lnTo>
                    <a:lnTo>
                      <a:pt x="55626" y="42418"/>
                    </a:lnTo>
                    <a:cubicBezTo>
                      <a:pt x="56896" y="39497"/>
                      <a:pt x="57404" y="36449"/>
                      <a:pt x="57404" y="33274"/>
                    </a:cubicBezTo>
                    <a:close/>
                  </a:path>
                </a:pathLst>
              </a:custGeom>
              <a:solidFill>
                <a:srgbClr val="E2E6E9"/>
              </a:solidFill>
            </p:spPr>
          </p:sp>
        </p:grpSp>
        <p:grpSp>
          <p:nvGrpSpPr>
            <p:cNvPr name="Group 11" id="11"/>
            <p:cNvGrpSpPr>
              <a:grpSpLocks noChangeAspect="true"/>
            </p:cNvGrpSpPr>
            <p:nvPr/>
          </p:nvGrpSpPr>
          <p:grpSpPr>
            <a:xfrm rot="0">
              <a:off x="700352" y="9100878"/>
              <a:ext cx="134831" cy="134831"/>
              <a:chOff x="0" y="0"/>
              <a:chExt cx="66675" cy="66675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66802" cy="66802"/>
              </a:xfrm>
              <a:custGeom>
                <a:avLst/>
                <a:gdLst/>
                <a:ahLst/>
                <a:cxnLst/>
                <a:rect r="r" b="b" t="t" l="l"/>
                <a:pathLst>
                  <a:path h="66802" w="66802">
                    <a:moveTo>
                      <a:pt x="66675" y="33274"/>
                    </a:moveTo>
                    <a:cubicBezTo>
                      <a:pt x="66675" y="37719"/>
                      <a:pt x="65786" y="41910"/>
                      <a:pt x="64135" y="45974"/>
                    </a:cubicBezTo>
                    <a:lnTo>
                      <a:pt x="64135" y="45974"/>
                    </a:lnTo>
                    <a:lnTo>
                      <a:pt x="64135" y="45974"/>
                    </a:lnTo>
                    <a:cubicBezTo>
                      <a:pt x="62484" y="50038"/>
                      <a:pt x="60071" y="53594"/>
                      <a:pt x="56896" y="56769"/>
                    </a:cubicBezTo>
                    <a:lnTo>
                      <a:pt x="53467" y="53340"/>
                    </a:lnTo>
                    <a:lnTo>
                      <a:pt x="56896" y="56769"/>
                    </a:lnTo>
                    <a:cubicBezTo>
                      <a:pt x="53721" y="59944"/>
                      <a:pt x="50165" y="62357"/>
                      <a:pt x="46101" y="64008"/>
                    </a:cubicBezTo>
                    <a:lnTo>
                      <a:pt x="44323" y="59690"/>
                    </a:lnTo>
                    <a:lnTo>
                      <a:pt x="46101" y="64135"/>
                    </a:lnTo>
                    <a:cubicBezTo>
                      <a:pt x="42037" y="65786"/>
                      <a:pt x="37719" y="66675"/>
                      <a:pt x="33401" y="66675"/>
                    </a:cubicBezTo>
                    <a:lnTo>
                      <a:pt x="33401" y="61976"/>
                    </a:lnTo>
                    <a:lnTo>
                      <a:pt x="33401" y="66802"/>
                    </a:lnTo>
                    <a:cubicBezTo>
                      <a:pt x="28956" y="66802"/>
                      <a:pt x="24765" y="65913"/>
                      <a:pt x="20701" y="64262"/>
                    </a:cubicBezTo>
                    <a:lnTo>
                      <a:pt x="22479" y="59817"/>
                    </a:lnTo>
                    <a:lnTo>
                      <a:pt x="20701" y="64262"/>
                    </a:lnTo>
                    <a:cubicBezTo>
                      <a:pt x="16637" y="62611"/>
                      <a:pt x="12954" y="60198"/>
                      <a:pt x="9906" y="57023"/>
                    </a:cubicBezTo>
                    <a:lnTo>
                      <a:pt x="13335" y="53594"/>
                    </a:lnTo>
                    <a:lnTo>
                      <a:pt x="9906" y="57023"/>
                    </a:lnTo>
                    <a:cubicBezTo>
                      <a:pt x="6604" y="53721"/>
                      <a:pt x="4191" y="50165"/>
                      <a:pt x="2540" y="46101"/>
                    </a:cubicBezTo>
                    <a:lnTo>
                      <a:pt x="2540" y="46101"/>
                    </a:lnTo>
                    <a:lnTo>
                      <a:pt x="2540" y="46101"/>
                    </a:lnTo>
                    <a:cubicBezTo>
                      <a:pt x="889" y="42037"/>
                      <a:pt x="0" y="37719"/>
                      <a:pt x="0" y="33401"/>
                    </a:cubicBezTo>
                    <a:lnTo>
                      <a:pt x="4826" y="33401"/>
                    </a:lnTo>
                    <a:lnTo>
                      <a:pt x="0" y="33401"/>
                    </a:lnTo>
                    <a:cubicBezTo>
                      <a:pt x="0" y="28956"/>
                      <a:pt x="889" y="24765"/>
                      <a:pt x="2540" y="20701"/>
                    </a:cubicBezTo>
                    <a:lnTo>
                      <a:pt x="2540" y="20701"/>
                    </a:lnTo>
                    <a:lnTo>
                      <a:pt x="2540" y="20701"/>
                    </a:lnTo>
                    <a:cubicBezTo>
                      <a:pt x="4191" y="16637"/>
                      <a:pt x="6604" y="13081"/>
                      <a:pt x="9779" y="9906"/>
                    </a:cubicBezTo>
                    <a:lnTo>
                      <a:pt x="13208" y="13335"/>
                    </a:lnTo>
                    <a:lnTo>
                      <a:pt x="9779" y="9779"/>
                    </a:lnTo>
                    <a:cubicBezTo>
                      <a:pt x="12827" y="6604"/>
                      <a:pt x="16510" y="4191"/>
                      <a:pt x="20574" y="2540"/>
                    </a:cubicBezTo>
                    <a:lnTo>
                      <a:pt x="22352" y="6985"/>
                    </a:lnTo>
                    <a:lnTo>
                      <a:pt x="20574" y="2540"/>
                    </a:lnTo>
                    <a:cubicBezTo>
                      <a:pt x="24638" y="889"/>
                      <a:pt x="28956" y="0"/>
                      <a:pt x="33274" y="0"/>
                    </a:cubicBezTo>
                    <a:lnTo>
                      <a:pt x="33274" y="4826"/>
                    </a:lnTo>
                    <a:lnTo>
                      <a:pt x="33274" y="0"/>
                    </a:lnTo>
                    <a:cubicBezTo>
                      <a:pt x="37719" y="0"/>
                      <a:pt x="41910" y="889"/>
                      <a:pt x="45974" y="2540"/>
                    </a:cubicBezTo>
                    <a:lnTo>
                      <a:pt x="44323" y="6985"/>
                    </a:lnTo>
                    <a:lnTo>
                      <a:pt x="46101" y="2540"/>
                    </a:lnTo>
                    <a:cubicBezTo>
                      <a:pt x="50165" y="4191"/>
                      <a:pt x="53848" y="6604"/>
                      <a:pt x="56896" y="9779"/>
                    </a:cubicBezTo>
                    <a:lnTo>
                      <a:pt x="56896" y="9779"/>
                    </a:lnTo>
                    <a:lnTo>
                      <a:pt x="56896" y="9779"/>
                    </a:lnTo>
                    <a:cubicBezTo>
                      <a:pt x="60071" y="12954"/>
                      <a:pt x="62484" y="16510"/>
                      <a:pt x="64135" y="20574"/>
                    </a:cubicBezTo>
                    <a:lnTo>
                      <a:pt x="64135" y="20574"/>
                    </a:lnTo>
                    <a:lnTo>
                      <a:pt x="64135" y="20574"/>
                    </a:lnTo>
                    <a:cubicBezTo>
                      <a:pt x="65786" y="24638"/>
                      <a:pt x="66675" y="28956"/>
                      <a:pt x="66675" y="33274"/>
                    </a:cubicBezTo>
                    <a:lnTo>
                      <a:pt x="61976" y="33274"/>
                    </a:lnTo>
                    <a:lnTo>
                      <a:pt x="66802" y="33274"/>
                    </a:lnTo>
                    <a:moveTo>
                      <a:pt x="57277" y="33274"/>
                    </a:moveTo>
                    <a:cubicBezTo>
                      <a:pt x="57277" y="30099"/>
                      <a:pt x="56642" y="27051"/>
                      <a:pt x="55499" y="24130"/>
                    </a:cubicBezTo>
                    <a:lnTo>
                      <a:pt x="59944" y="22352"/>
                    </a:lnTo>
                    <a:lnTo>
                      <a:pt x="55499" y="24130"/>
                    </a:lnTo>
                    <a:cubicBezTo>
                      <a:pt x="54229" y="21209"/>
                      <a:pt x="52578" y="18669"/>
                      <a:pt x="50292" y="16383"/>
                    </a:cubicBezTo>
                    <a:lnTo>
                      <a:pt x="53721" y="12954"/>
                    </a:lnTo>
                    <a:lnTo>
                      <a:pt x="50292" y="16383"/>
                    </a:lnTo>
                    <a:cubicBezTo>
                      <a:pt x="48006" y="14097"/>
                      <a:pt x="45466" y="12446"/>
                      <a:pt x="42545" y="11176"/>
                    </a:cubicBezTo>
                    <a:lnTo>
                      <a:pt x="42545" y="11176"/>
                    </a:lnTo>
                    <a:lnTo>
                      <a:pt x="42545" y="11176"/>
                    </a:lnTo>
                    <a:cubicBezTo>
                      <a:pt x="39497" y="10160"/>
                      <a:pt x="36449" y="9525"/>
                      <a:pt x="33274" y="9525"/>
                    </a:cubicBezTo>
                    <a:cubicBezTo>
                      <a:pt x="30099" y="9525"/>
                      <a:pt x="27178" y="10160"/>
                      <a:pt x="24257" y="11303"/>
                    </a:cubicBezTo>
                    <a:lnTo>
                      <a:pt x="24257" y="11303"/>
                    </a:lnTo>
                    <a:lnTo>
                      <a:pt x="24257" y="11303"/>
                    </a:lnTo>
                    <a:cubicBezTo>
                      <a:pt x="21336" y="12446"/>
                      <a:pt x="18796" y="14224"/>
                      <a:pt x="16510" y="16510"/>
                    </a:cubicBezTo>
                    <a:lnTo>
                      <a:pt x="16510" y="16510"/>
                    </a:lnTo>
                    <a:lnTo>
                      <a:pt x="16510" y="16510"/>
                    </a:lnTo>
                    <a:cubicBezTo>
                      <a:pt x="14224" y="18796"/>
                      <a:pt x="12573" y="21336"/>
                      <a:pt x="11303" y="24257"/>
                    </a:cubicBezTo>
                    <a:lnTo>
                      <a:pt x="6985" y="22352"/>
                    </a:lnTo>
                    <a:lnTo>
                      <a:pt x="11430" y="24130"/>
                    </a:lnTo>
                    <a:cubicBezTo>
                      <a:pt x="10160" y="27051"/>
                      <a:pt x="9652" y="30099"/>
                      <a:pt x="9652" y="33274"/>
                    </a:cubicBezTo>
                    <a:cubicBezTo>
                      <a:pt x="9652" y="36449"/>
                      <a:pt x="10287" y="39497"/>
                      <a:pt x="11430" y="42418"/>
                    </a:cubicBezTo>
                    <a:lnTo>
                      <a:pt x="6985" y="44196"/>
                    </a:lnTo>
                    <a:lnTo>
                      <a:pt x="11430" y="42418"/>
                    </a:lnTo>
                    <a:cubicBezTo>
                      <a:pt x="12700" y="45339"/>
                      <a:pt x="14351" y="47879"/>
                      <a:pt x="16637" y="50165"/>
                    </a:cubicBezTo>
                    <a:lnTo>
                      <a:pt x="16637" y="50165"/>
                    </a:lnTo>
                    <a:lnTo>
                      <a:pt x="16637" y="50165"/>
                    </a:lnTo>
                    <a:cubicBezTo>
                      <a:pt x="18923" y="52451"/>
                      <a:pt x="21463" y="54102"/>
                      <a:pt x="24384" y="55372"/>
                    </a:cubicBezTo>
                    <a:lnTo>
                      <a:pt x="24384" y="55372"/>
                    </a:lnTo>
                    <a:lnTo>
                      <a:pt x="24384" y="55372"/>
                    </a:lnTo>
                    <a:cubicBezTo>
                      <a:pt x="27305" y="56642"/>
                      <a:pt x="30353" y="57150"/>
                      <a:pt x="33528" y="57150"/>
                    </a:cubicBezTo>
                    <a:cubicBezTo>
                      <a:pt x="36703" y="57150"/>
                      <a:pt x="39751" y="56515"/>
                      <a:pt x="42672" y="55372"/>
                    </a:cubicBezTo>
                    <a:lnTo>
                      <a:pt x="42672" y="55372"/>
                    </a:lnTo>
                    <a:lnTo>
                      <a:pt x="42672" y="55372"/>
                    </a:lnTo>
                    <a:cubicBezTo>
                      <a:pt x="45593" y="54229"/>
                      <a:pt x="48133" y="52451"/>
                      <a:pt x="50419" y="50165"/>
                    </a:cubicBezTo>
                    <a:lnTo>
                      <a:pt x="50419" y="50165"/>
                    </a:lnTo>
                    <a:lnTo>
                      <a:pt x="50419" y="50165"/>
                    </a:lnTo>
                    <a:cubicBezTo>
                      <a:pt x="52705" y="47879"/>
                      <a:pt x="54356" y="45339"/>
                      <a:pt x="55626" y="42418"/>
                    </a:cubicBezTo>
                    <a:lnTo>
                      <a:pt x="60071" y="44196"/>
                    </a:lnTo>
                    <a:lnTo>
                      <a:pt x="55626" y="42418"/>
                    </a:lnTo>
                    <a:cubicBezTo>
                      <a:pt x="56896" y="39497"/>
                      <a:pt x="57404" y="36449"/>
                      <a:pt x="57404" y="33274"/>
                    </a:cubicBezTo>
                    <a:close/>
                  </a:path>
                </a:pathLst>
              </a:custGeom>
              <a:solidFill>
                <a:srgbClr val="E2E6E9"/>
              </a:solidFill>
            </p:spPr>
          </p:sp>
        </p:grpSp>
        <p:grpSp>
          <p:nvGrpSpPr>
            <p:cNvPr name="Group 13" id="13"/>
            <p:cNvGrpSpPr>
              <a:grpSpLocks noChangeAspect="true"/>
            </p:cNvGrpSpPr>
            <p:nvPr/>
          </p:nvGrpSpPr>
          <p:grpSpPr>
            <a:xfrm rot="0">
              <a:off x="1307092" y="2600090"/>
              <a:ext cx="115570" cy="115570"/>
              <a:chOff x="0" y="0"/>
              <a:chExt cx="57150" cy="57150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57150" cy="57150"/>
              </a:xfrm>
              <a:custGeom>
                <a:avLst/>
                <a:gdLst/>
                <a:ahLst/>
                <a:cxnLst/>
                <a:rect r="r" b="b" t="t" l="l"/>
                <a:pathLst>
                  <a:path h="57150" w="57150">
                    <a:moveTo>
                      <a:pt x="0" y="57150"/>
                    </a:moveTo>
                    <a:lnTo>
                      <a:pt x="57150" y="57150"/>
                    </a:lnTo>
                    <a:lnTo>
                      <a:pt x="5715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2E6E9"/>
              </a:solidFill>
            </p:spPr>
          </p:sp>
        </p:grpSp>
        <p:grpSp>
          <p:nvGrpSpPr>
            <p:cNvPr name="Group 15" id="15"/>
            <p:cNvGrpSpPr>
              <a:grpSpLocks noChangeAspect="true"/>
            </p:cNvGrpSpPr>
            <p:nvPr/>
          </p:nvGrpSpPr>
          <p:grpSpPr>
            <a:xfrm rot="0">
              <a:off x="1307092" y="3871355"/>
              <a:ext cx="115570" cy="115570"/>
              <a:chOff x="0" y="0"/>
              <a:chExt cx="57150" cy="57150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57150" cy="57150"/>
              </a:xfrm>
              <a:custGeom>
                <a:avLst/>
                <a:gdLst/>
                <a:ahLst/>
                <a:cxnLst/>
                <a:rect r="r" b="b" t="t" l="l"/>
                <a:pathLst>
                  <a:path h="57150" w="57150">
                    <a:moveTo>
                      <a:pt x="0" y="57150"/>
                    </a:moveTo>
                    <a:lnTo>
                      <a:pt x="57150" y="57150"/>
                    </a:lnTo>
                    <a:lnTo>
                      <a:pt x="5715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2E6E9"/>
              </a:solidFill>
            </p:spPr>
          </p:sp>
        </p:grpSp>
        <p:grpSp>
          <p:nvGrpSpPr>
            <p:cNvPr name="Group 17" id="17"/>
            <p:cNvGrpSpPr>
              <a:grpSpLocks noChangeAspect="true"/>
            </p:cNvGrpSpPr>
            <p:nvPr/>
          </p:nvGrpSpPr>
          <p:grpSpPr>
            <a:xfrm rot="0">
              <a:off x="1307092" y="5855299"/>
              <a:ext cx="115570" cy="115570"/>
              <a:chOff x="0" y="0"/>
              <a:chExt cx="57150" cy="57150"/>
            </a:xfrm>
          </p:grpSpPr>
          <p:sp>
            <p:nvSpPr>
              <p:cNvPr name="Freeform 18" id="18"/>
              <p:cNvSpPr/>
              <p:nvPr/>
            </p:nvSpPr>
            <p:spPr>
              <a:xfrm flipH="false" flipV="false" rot="0">
                <a:off x="0" y="0"/>
                <a:ext cx="57150" cy="57150"/>
              </a:xfrm>
              <a:custGeom>
                <a:avLst/>
                <a:gdLst/>
                <a:ahLst/>
                <a:cxnLst/>
                <a:rect r="r" b="b" t="t" l="l"/>
                <a:pathLst>
                  <a:path h="57150" w="57150">
                    <a:moveTo>
                      <a:pt x="0" y="57150"/>
                    </a:moveTo>
                    <a:lnTo>
                      <a:pt x="57150" y="57150"/>
                    </a:lnTo>
                    <a:lnTo>
                      <a:pt x="5715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2E6E9"/>
              </a:solidFill>
            </p:spPr>
          </p:sp>
        </p:grpSp>
        <p:sp>
          <p:nvSpPr>
            <p:cNvPr name="TextBox 19" id="19"/>
            <p:cNvSpPr txBox="true"/>
            <p:nvPr/>
          </p:nvSpPr>
          <p:spPr>
            <a:xfrm rot="0">
              <a:off x="19" y="741131"/>
              <a:ext cx="289964" cy="71050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346"/>
                </a:lnSpc>
              </a:pPr>
              <a:r>
                <a:rPr lang="en-US" sz="2251">
                  <a:solidFill>
                    <a:srgbClr val="E2E6E9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1.</a:t>
              </a:r>
            </a:p>
          </p:txBody>
        </p:sp>
        <p:sp>
          <p:nvSpPr>
            <p:cNvPr name="TextBox 20" id="20"/>
            <p:cNvSpPr txBox="true"/>
            <p:nvPr/>
          </p:nvSpPr>
          <p:spPr>
            <a:xfrm rot="0">
              <a:off x="610072" y="741131"/>
              <a:ext cx="2834786" cy="71050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346"/>
                </a:lnSpc>
              </a:pPr>
              <a:r>
                <a:rPr lang="en-US" sz="2251">
                  <a:solidFill>
                    <a:srgbClr val="E2E6E9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Time Complexity:</a:t>
              </a:r>
            </a:p>
          </p:txBody>
        </p:sp>
        <p:sp>
          <p:nvSpPr>
            <p:cNvPr name="TextBox 21" id="21"/>
            <p:cNvSpPr txBox="true"/>
            <p:nvPr/>
          </p:nvSpPr>
          <p:spPr>
            <a:xfrm rot="0">
              <a:off x="1220106" y="1672865"/>
              <a:ext cx="5001080" cy="49143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070"/>
                </a:lnSpc>
              </a:pPr>
              <a:r>
                <a:rPr lang="en-US" sz="2251">
                  <a:solidFill>
                    <a:srgbClr val="E2E6E9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Password Strength Check: O(n)</a:t>
              </a:r>
            </a:p>
          </p:txBody>
        </p:sp>
        <p:sp>
          <p:nvSpPr>
            <p:cNvPr name="TextBox 22" id="22"/>
            <p:cNvSpPr txBox="true"/>
            <p:nvPr/>
          </p:nvSpPr>
          <p:spPr>
            <a:xfrm rot="0">
              <a:off x="1830160" y="2166469"/>
              <a:ext cx="3338477" cy="198177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346"/>
                </a:lnSpc>
              </a:pPr>
              <a:r>
                <a:rPr lang="en-US" sz="2251">
                  <a:solidFill>
                    <a:srgbClr val="E2E6E9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Single pass through </a:t>
              </a:r>
            </a:p>
            <a:p>
              <a:pPr algn="l">
                <a:lnSpc>
                  <a:spcPts val="1251"/>
                </a:lnSpc>
              </a:pPr>
              <a:r>
                <a:rPr lang="en-US" sz="2251">
                  <a:solidFill>
                    <a:srgbClr val="E2E6E9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password characters</a:t>
              </a:r>
            </a:p>
            <a:p>
              <a:pPr algn="l">
                <a:lnSpc>
                  <a:spcPts val="5627"/>
                </a:lnSpc>
              </a:pPr>
              <a:r>
                <a:rPr lang="en-US" sz="2251">
                  <a:solidFill>
                    <a:srgbClr val="E2E6E9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n = password length</a:t>
              </a:r>
            </a:p>
          </p:txBody>
        </p:sp>
        <p:sp>
          <p:nvSpPr>
            <p:cNvPr name="TextBox 23" id="23"/>
            <p:cNvSpPr txBox="true"/>
            <p:nvPr/>
          </p:nvSpPr>
          <p:spPr>
            <a:xfrm rot="0">
              <a:off x="1220106" y="4397852"/>
              <a:ext cx="3616037" cy="102165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561"/>
                </a:lnSpc>
              </a:pPr>
              <a:r>
                <a:rPr lang="en-US" sz="2251">
                  <a:solidFill>
                    <a:srgbClr val="E2E6E9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Password Generation: </a:t>
              </a:r>
            </a:p>
            <a:p>
              <a:pPr algn="l">
                <a:lnSpc>
                  <a:spcPts val="4209"/>
                </a:lnSpc>
              </a:pPr>
              <a:r>
                <a:rPr lang="en-US" sz="2251">
                  <a:solidFill>
                    <a:srgbClr val="E2E6E9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O(length)</a:t>
              </a:r>
            </a:p>
          </p:txBody>
        </p:sp>
        <p:sp>
          <p:nvSpPr>
            <p:cNvPr name="TextBox 24" id="24"/>
            <p:cNvSpPr txBox="true"/>
            <p:nvPr/>
          </p:nvSpPr>
          <p:spPr>
            <a:xfrm rot="0">
              <a:off x="1830160" y="5526454"/>
              <a:ext cx="3830303" cy="17421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209"/>
                </a:lnSpc>
              </a:pPr>
              <a:r>
                <a:rPr lang="en-US" sz="2251">
                  <a:solidFill>
                    <a:srgbClr val="E2E6E9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Generates password by </a:t>
              </a:r>
            </a:p>
            <a:p>
              <a:pPr algn="l">
                <a:lnSpc>
                  <a:spcPts val="2442"/>
                </a:lnSpc>
              </a:pPr>
              <a:r>
                <a:rPr lang="en-US" sz="2251">
                  <a:solidFill>
                    <a:srgbClr val="E2E6E9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randomly selecting </a:t>
              </a:r>
            </a:p>
            <a:p>
              <a:pPr algn="l">
                <a:lnSpc>
                  <a:spcPts val="4209"/>
                </a:lnSpc>
              </a:pPr>
              <a:r>
                <a:rPr lang="en-US" sz="2251">
                  <a:solidFill>
                    <a:srgbClr val="E2E6E9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characters</a:t>
              </a:r>
            </a:p>
          </p:txBody>
        </p:sp>
        <p:sp>
          <p:nvSpPr>
            <p:cNvPr name="TextBox 25" id="25"/>
            <p:cNvSpPr txBox="true"/>
            <p:nvPr/>
          </p:nvSpPr>
          <p:spPr>
            <a:xfrm rot="0">
              <a:off x="0" y="7375567"/>
              <a:ext cx="289964" cy="60573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209"/>
                </a:lnSpc>
              </a:pPr>
              <a:r>
                <a:rPr lang="en-US" sz="2251">
                  <a:solidFill>
                    <a:srgbClr val="E2E6E9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2.</a:t>
              </a:r>
            </a:p>
          </p:txBody>
        </p:sp>
        <p:sp>
          <p:nvSpPr>
            <p:cNvPr name="TextBox 26" id="26"/>
            <p:cNvSpPr txBox="true"/>
            <p:nvPr/>
          </p:nvSpPr>
          <p:spPr>
            <a:xfrm rot="0">
              <a:off x="610053" y="7375567"/>
              <a:ext cx="3755876" cy="60573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209"/>
                </a:lnSpc>
              </a:pPr>
              <a:r>
                <a:rPr lang="en-US" sz="2251">
                  <a:solidFill>
                    <a:srgbClr val="E2E6E9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Space Complexity: O(1)</a:t>
              </a:r>
            </a:p>
          </p:txBody>
        </p:sp>
        <p:sp>
          <p:nvSpPr>
            <p:cNvPr name="TextBox 27" id="27"/>
            <p:cNvSpPr txBox="true"/>
            <p:nvPr/>
          </p:nvSpPr>
          <p:spPr>
            <a:xfrm rot="0">
              <a:off x="1220106" y="8068984"/>
              <a:ext cx="4986095" cy="18962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209"/>
                </a:lnSpc>
              </a:pPr>
              <a:r>
                <a:rPr lang="en-US" sz="2251">
                  <a:solidFill>
                    <a:srgbClr val="E2E6E9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Uses fixed-size arrays Space doesn't grow with input </a:t>
              </a:r>
            </a:p>
            <a:p>
              <a:pPr algn="l">
                <a:lnSpc>
                  <a:spcPts val="2561"/>
                </a:lnSpc>
              </a:pPr>
              <a:r>
                <a:rPr lang="en-US" sz="2251">
                  <a:solidFill>
                    <a:srgbClr val="E2E6E9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size</a:t>
              </a:r>
            </a:p>
          </p:txBody>
        </p:sp>
        <p:sp>
          <p:nvSpPr>
            <p:cNvPr name="TextBox 28" id="28"/>
            <p:cNvSpPr txBox="true"/>
            <p:nvPr/>
          </p:nvSpPr>
          <p:spPr>
            <a:xfrm rot="0">
              <a:off x="0" y="10131456"/>
              <a:ext cx="3715061" cy="73908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627"/>
                </a:lnSpc>
              </a:pPr>
              <a:r>
                <a:rPr lang="en-US" sz="2251">
                  <a:solidFill>
                    <a:srgbClr val="E2E6E9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3: Big omega will be (1)</a:t>
              </a: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12092466" y="1828931"/>
            <a:ext cx="5810406" cy="6420982"/>
            <a:chOff x="0" y="0"/>
            <a:chExt cx="7747207" cy="8561310"/>
          </a:xfrm>
        </p:grpSpPr>
        <p:sp>
          <p:nvSpPr>
            <p:cNvPr name="TextBox 30" id="30"/>
            <p:cNvSpPr txBox="true"/>
            <p:nvPr/>
          </p:nvSpPr>
          <p:spPr>
            <a:xfrm rot="0">
              <a:off x="617220" y="-333375"/>
              <a:ext cx="6512767" cy="24878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7125"/>
                </a:lnSpc>
              </a:pPr>
              <a:r>
                <a:rPr lang="en-US" b="true" sz="3000">
                  <a:solidFill>
                    <a:srgbClr val="E2E6E9"/>
                  </a:solidFill>
                  <a:latin typeface="Source Sans Pro Bold"/>
                  <a:ea typeface="Source Sans Pro Bold"/>
                  <a:cs typeface="Source Sans Pro Bold"/>
                  <a:sym typeface="Source Sans Pro Bold"/>
                </a:rPr>
                <a:t>Unique features :</a:t>
              </a:r>
            </a:p>
            <a:p>
              <a:pPr algn="l">
                <a:lnSpc>
                  <a:spcPts val="5343"/>
                </a:lnSpc>
              </a:pPr>
              <a:r>
                <a:rPr lang="en-US" sz="2250">
                  <a:solidFill>
                    <a:srgbClr val="E2E6E9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The code we have written prevents </a:t>
              </a:r>
            </a:p>
            <a:p>
              <a:pPr algn="l">
                <a:lnSpc>
                  <a:spcPts val="1478"/>
                </a:lnSpc>
              </a:pPr>
              <a:r>
                <a:rPr lang="en-US" sz="2250">
                  <a:solidFill>
                    <a:srgbClr val="E2E6E9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from password strength checker</a:t>
              </a:r>
            </a:p>
          </p:txBody>
        </p:sp>
        <p:grpSp>
          <p:nvGrpSpPr>
            <p:cNvPr name="Group 31" id="31"/>
            <p:cNvGrpSpPr>
              <a:grpSpLocks noChangeAspect="true"/>
            </p:cNvGrpSpPr>
            <p:nvPr/>
          </p:nvGrpSpPr>
          <p:grpSpPr>
            <a:xfrm rot="0">
              <a:off x="0" y="5384108"/>
              <a:ext cx="85366" cy="85366"/>
              <a:chOff x="0" y="0"/>
              <a:chExt cx="57150" cy="57150"/>
            </a:xfrm>
          </p:grpSpPr>
          <p:sp>
            <p:nvSpPr>
              <p:cNvPr name="Freeform 32" id="32"/>
              <p:cNvSpPr/>
              <p:nvPr/>
            </p:nvSpPr>
            <p:spPr>
              <a:xfrm flipH="false" flipV="false" rot="0">
                <a:off x="0" y="0"/>
                <a:ext cx="57150" cy="57150"/>
              </a:xfrm>
              <a:custGeom>
                <a:avLst/>
                <a:gdLst/>
                <a:ahLst/>
                <a:cxnLst/>
                <a:rect r="r" b="b" t="t" l="l"/>
                <a:pathLst>
                  <a:path h="57150" w="57150">
                    <a:moveTo>
                      <a:pt x="57150" y="28575"/>
                    </a:moveTo>
                    <a:cubicBezTo>
                      <a:pt x="57150" y="32385"/>
                      <a:pt x="56388" y="35941"/>
                      <a:pt x="54991" y="39497"/>
                    </a:cubicBezTo>
                    <a:cubicBezTo>
                      <a:pt x="53594" y="43053"/>
                      <a:pt x="51435" y="46101"/>
                      <a:pt x="48768" y="48768"/>
                    </a:cubicBezTo>
                    <a:cubicBezTo>
                      <a:pt x="46101" y="51435"/>
                      <a:pt x="43053" y="53467"/>
                      <a:pt x="39497" y="54991"/>
                    </a:cubicBezTo>
                    <a:cubicBezTo>
                      <a:pt x="35941" y="56515"/>
                      <a:pt x="32385" y="57150"/>
                      <a:pt x="28575" y="57150"/>
                    </a:cubicBezTo>
                    <a:cubicBezTo>
                      <a:pt x="24765" y="57150"/>
                      <a:pt x="21082" y="56388"/>
                      <a:pt x="17653" y="54991"/>
                    </a:cubicBezTo>
                    <a:cubicBezTo>
                      <a:pt x="14224" y="53594"/>
                      <a:pt x="11049" y="51435"/>
                      <a:pt x="8382" y="48768"/>
                    </a:cubicBezTo>
                    <a:cubicBezTo>
                      <a:pt x="5715" y="46101"/>
                      <a:pt x="3683" y="43053"/>
                      <a:pt x="2159" y="39497"/>
                    </a:cubicBezTo>
                    <a:cubicBezTo>
                      <a:pt x="635" y="35941"/>
                      <a:pt x="0" y="32385"/>
                      <a:pt x="0" y="28575"/>
                    </a:cubicBezTo>
                    <a:cubicBezTo>
                      <a:pt x="0" y="24765"/>
                      <a:pt x="762" y="21082"/>
                      <a:pt x="2159" y="17653"/>
                    </a:cubicBezTo>
                    <a:cubicBezTo>
                      <a:pt x="3556" y="14224"/>
                      <a:pt x="5715" y="11049"/>
                      <a:pt x="8382" y="8382"/>
                    </a:cubicBezTo>
                    <a:cubicBezTo>
                      <a:pt x="11049" y="5715"/>
                      <a:pt x="14097" y="3683"/>
                      <a:pt x="17653" y="2159"/>
                    </a:cubicBezTo>
                    <a:cubicBezTo>
                      <a:pt x="21209" y="635"/>
                      <a:pt x="24765" y="0"/>
                      <a:pt x="28575" y="0"/>
                    </a:cubicBezTo>
                    <a:cubicBezTo>
                      <a:pt x="32385" y="0"/>
                      <a:pt x="36068" y="762"/>
                      <a:pt x="39497" y="2159"/>
                    </a:cubicBezTo>
                    <a:cubicBezTo>
                      <a:pt x="42926" y="3556"/>
                      <a:pt x="46101" y="5715"/>
                      <a:pt x="48768" y="8382"/>
                    </a:cubicBezTo>
                    <a:cubicBezTo>
                      <a:pt x="51435" y="11049"/>
                      <a:pt x="53467" y="14097"/>
                      <a:pt x="54991" y="17653"/>
                    </a:cubicBezTo>
                    <a:cubicBezTo>
                      <a:pt x="56515" y="21209"/>
                      <a:pt x="57150" y="24765"/>
                      <a:pt x="57150" y="28575"/>
                    </a:cubicBezTo>
                  </a:path>
                </a:pathLst>
              </a:custGeom>
              <a:solidFill>
                <a:srgbClr val="E2E6E9"/>
              </a:solidFill>
            </p:spPr>
          </p:sp>
        </p:grpSp>
        <p:grpSp>
          <p:nvGrpSpPr>
            <p:cNvPr name="Group 33" id="33"/>
            <p:cNvGrpSpPr>
              <a:grpSpLocks noChangeAspect="true"/>
            </p:cNvGrpSpPr>
            <p:nvPr/>
          </p:nvGrpSpPr>
          <p:grpSpPr>
            <a:xfrm rot="0">
              <a:off x="941724" y="3022039"/>
              <a:ext cx="128311" cy="128311"/>
              <a:chOff x="0" y="0"/>
              <a:chExt cx="57150" cy="57150"/>
            </a:xfrm>
          </p:grpSpPr>
          <p:sp>
            <p:nvSpPr>
              <p:cNvPr name="Freeform 34" id="34"/>
              <p:cNvSpPr/>
              <p:nvPr/>
            </p:nvSpPr>
            <p:spPr>
              <a:xfrm flipH="false" flipV="false" rot="0">
                <a:off x="0" y="0"/>
                <a:ext cx="57150" cy="57150"/>
              </a:xfrm>
              <a:custGeom>
                <a:avLst/>
                <a:gdLst/>
                <a:ahLst/>
                <a:cxnLst/>
                <a:rect r="r" b="b" t="t" l="l"/>
                <a:pathLst>
                  <a:path h="57150" w="57150">
                    <a:moveTo>
                      <a:pt x="57150" y="28575"/>
                    </a:moveTo>
                    <a:cubicBezTo>
                      <a:pt x="57150" y="32385"/>
                      <a:pt x="56388" y="36068"/>
                      <a:pt x="54991" y="39497"/>
                    </a:cubicBezTo>
                    <a:cubicBezTo>
                      <a:pt x="53594" y="42926"/>
                      <a:pt x="51435" y="46101"/>
                      <a:pt x="48768" y="48768"/>
                    </a:cubicBezTo>
                    <a:cubicBezTo>
                      <a:pt x="46101" y="51435"/>
                      <a:pt x="43053" y="53467"/>
                      <a:pt x="39497" y="54991"/>
                    </a:cubicBezTo>
                    <a:cubicBezTo>
                      <a:pt x="35941" y="56515"/>
                      <a:pt x="32385" y="57150"/>
                      <a:pt x="28575" y="57150"/>
                    </a:cubicBezTo>
                    <a:cubicBezTo>
                      <a:pt x="24765" y="57150"/>
                      <a:pt x="21082" y="56388"/>
                      <a:pt x="17653" y="54991"/>
                    </a:cubicBezTo>
                    <a:cubicBezTo>
                      <a:pt x="14224" y="53594"/>
                      <a:pt x="11049" y="51435"/>
                      <a:pt x="8382" y="48768"/>
                    </a:cubicBezTo>
                    <a:cubicBezTo>
                      <a:pt x="5715" y="46101"/>
                      <a:pt x="3683" y="43053"/>
                      <a:pt x="2159" y="39497"/>
                    </a:cubicBezTo>
                    <a:cubicBezTo>
                      <a:pt x="635" y="35941"/>
                      <a:pt x="0" y="32385"/>
                      <a:pt x="0" y="28575"/>
                    </a:cubicBezTo>
                    <a:cubicBezTo>
                      <a:pt x="0" y="24765"/>
                      <a:pt x="762" y="21209"/>
                      <a:pt x="2159" y="17653"/>
                    </a:cubicBezTo>
                    <a:cubicBezTo>
                      <a:pt x="3556" y="14097"/>
                      <a:pt x="5715" y="11049"/>
                      <a:pt x="8382" y="8382"/>
                    </a:cubicBezTo>
                    <a:cubicBezTo>
                      <a:pt x="11049" y="5715"/>
                      <a:pt x="14097" y="3683"/>
                      <a:pt x="17653" y="2159"/>
                    </a:cubicBezTo>
                    <a:cubicBezTo>
                      <a:pt x="21209" y="635"/>
                      <a:pt x="24765" y="0"/>
                      <a:pt x="28575" y="0"/>
                    </a:cubicBezTo>
                    <a:cubicBezTo>
                      <a:pt x="32385" y="0"/>
                      <a:pt x="36068" y="762"/>
                      <a:pt x="39497" y="2159"/>
                    </a:cubicBezTo>
                    <a:cubicBezTo>
                      <a:pt x="42926" y="3556"/>
                      <a:pt x="46101" y="5715"/>
                      <a:pt x="48768" y="8382"/>
                    </a:cubicBezTo>
                    <a:cubicBezTo>
                      <a:pt x="51435" y="11049"/>
                      <a:pt x="53467" y="14097"/>
                      <a:pt x="54991" y="17653"/>
                    </a:cubicBezTo>
                    <a:cubicBezTo>
                      <a:pt x="56515" y="21209"/>
                      <a:pt x="57150" y="24765"/>
                      <a:pt x="57150" y="28575"/>
                    </a:cubicBezTo>
                  </a:path>
                </a:pathLst>
              </a:custGeom>
              <a:solidFill>
                <a:srgbClr val="E2E6E9"/>
              </a:solidFill>
            </p:spPr>
          </p:sp>
        </p:grpSp>
        <p:grpSp>
          <p:nvGrpSpPr>
            <p:cNvPr name="Group 35" id="35"/>
            <p:cNvGrpSpPr>
              <a:grpSpLocks noChangeAspect="true"/>
            </p:cNvGrpSpPr>
            <p:nvPr/>
          </p:nvGrpSpPr>
          <p:grpSpPr>
            <a:xfrm rot="0">
              <a:off x="941724" y="4433454"/>
              <a:ext cx="128311" cy="128311"/>
              <a:chOff x="0" y="0"/>
              <a:chExt cx="57150" cy="57150"/>
            </a:xfrm>
          </p:grpSpPr>
          <p:sp>
            <p:nvSpPr>
              <p:cNvPr name="Freeform 36" id="36"/>
              <p:cNvSpPr/>
              <p:nvPr/>
            </p:nvSpPr>
            <p:spPr>
              <a:xfrm flipH="false" flipV="false" rot="0">
                <a:off x="0" y="0"/>
                <a:ext cx="57150" cy="57150"/>
              </a:xfrm>
              <a:custGeom>
                <a:avLst/>
                <a:gdLst/>
                <a:ahLst/>
                <a:cxnLst/>
                <a:rect r="r" b="b" t="t" l="l"/>
                <a:pathLst>
                  <a:path h="57150" w="57150">
                    <a:moveTo>
                      <a:pt x="57150" y="28575"/>
                    </a:moveTo>
                    <a:cubicBezTo>
                      <a:pt x="57150" y="32385"/>
                      <a:pt x="56388" y="36068"/>
                      <a:pt x="54991" y="39497"/>
                    </a:cubicBezTo>
                    <a:cubicBezTo>
                      <a:pt x="53594" y="42926"/>
                      <a:pt x="51435" y="46101"/>
                      <a:pt x="48768" y="48768"/>
                    </a:cubicBezTo>
                    <a:cubicBezTo>
                      <a:pt x="46101" y="51435"/>
                      <a:pt x="43053" y="53467"/>
                      <a:pt x="39497" y="54991"/>
                    </a:cubicBezTo>
                    <a:cubicBezTo>
                      <a:pt x="35941" y="56515"/>
                      <a:pt x="32385" y="57150"/>
                      <a:pt x="28575" y="57150"/>
                    </a:cubicBezTo>
                    <a:cubicBezTo>
                      <a:pt x="24765" y="57150"/>
                      <a:pt x="21082" y="56388"/>
                      <a:pt x="17653" y="54991"/>
                    </a:cubicBezTo>
                    <a:cubicBezTo>
                      <a:pt x="14224" y="53594"/>
                      <a:pt x="11049" y="51435"/>
                      <a:pt x="8382" y="48768"/>
                    </a:cubicBezTo>
                    <a:cubicBezTo>
                      <a:pt x="5715" y="46101"/>
                      <a:pt x="3683" y="43053"/>
                      <a:pt x="2159" y="39497"/>
                    </a:cubicBezTo>
                    <a:cubicBezTo>
                      <a:pt x="635" y="35941"/>
                      <a:pt x="0" y="32385"/>
                      <a:pt x="0" y="28575"/>
                    </a:cubicBezTo>
                    <a:cubicBezTo>
                      <a:pt x="0" y="24765"/>
                      <a:pt x="762" y="21209"/>
                      <a:pt x="2159" y="17653"/>
                    </a:cubicBezTo>
                    <a:cubicBezTo>
                      <a:pt x="3556" y="14097"/>
                      <a:pt x="5715" y="11049"/>
                      <a:pt x="8382" y="8382"/>
                    </a:cubicBezTo>
                    <a:cubicBezTo>
                      <a:pt x="11049" y="5715"/>
                      <a:pt x="14097" y="3683"/>
                      <a:pt x="17653" y="2159"/>
                    </a:cubicBezTo>
                    <a:cubicBezTo>
                      <a:pt x="21209" y="635"/>
                      <a:pt x="24765" y="0"/>
                      <a:pt x="28575" y="0"/>
                    </a:cubicBezTo>
                    <a:cubicBezTo>
                      <a:pt x="32385" y="0"/>
                      <a:pt x="36068" y="762"/>
                      <a:pt x="39497" y="2159"/>
                    </a:cubicBezTo>
                    <a:cubicBezTo>
                      <a:pt x="42926" y="3556"/>
                      <a:pt x="46101" y="5715"/>
                      <a:pt x="48768" y="8382"/>
                    </a:cubicBezTo>
                    <a:cubicBezTo>
                      <a:pt x="51435" y="11049"/>
                      <a:pt x="53467" y="14097"/>
                      <a:pt x="54991" y="17653"/>
                    </a:cubicBezTo>
                    <a:cubicBezTo>
                      <a:pt x="56515" y="21209"/>
                      <a:pt x="57150" y="24765"/>
                      <a:pt x="57150" y="28575"/>
                    </a:cubicBezTo>
                  </a:path>
                </a:pathLst>
              </a:custGeom>
              <a:solidFill>
                <a:srgbClr val="E2E6E9"/>
              </a:solidFill>
            </p:spPr>
          </p:sp>
        </p:grpSp>
        <p:grpSp>
          <p:nvGrpSpPr>
            <p:cNvPr name="Group 37" id="37"/>
            <p:cNvGrpSpPr>
              <a:grpSpLocks noChangeAspect="true"/>
            </p:cNvGrpSpPr>
            <p:nvPr/>
          </p:nvGrpSpPr>
          <p:grpSpPr>
            <a:xfrm rot="0">
              <a:off x="941724" y="5844870"/>
              <a:ext cx="128311" cy="128311"/>
              <a:chOff x="0" y="0"/>
              <a:chExt cx="57150" cy="57150"/>
            </a:xfrm>
          </p:grpSpPr>
          <p:sp>
            <p:nvSpPr>
              <p:cNvPr name="Freeform 38" id="38"/>
              <p:cNvSpPr/>
              <p:nvPr/>
            </p:nvSpPr>
            <p:spPr>
              <a:xfrm flipH="false" flipV="false" rot="0">
                <a:off x="0" y="0"/>
                <a:ext cx="57150" cy="57150"/>
              </a:xfrm>
              <a:custGeom>
                <a:avLst/>
                <a:gdLst/>
                <a:ahLst/>
                <a:cxnLst/>
                <a:rect r="r" b="b" t="t" l="l"/>
                <a:pathLst>
                  <a:path h="57150" w="57150">
                    <a:moveTo>
                      <a:pt x="57150" y="28575"/>
                    </a:moveTo>
                    <a:cubicBezTo>
                      <a:pt x="57150" y="32385"/>
                      <a:pt x="56388" y="35941"/>
                      <a:pt x="54991" y="39497"/>
                    </a:cubicBezTo>
                    <a:cubicBezTo>
                      <a:pt x="53594" y="43053"/>
                      <a:pt x="51435" y="46101"/>
                      <a:pt x="48768" y="48768"/>
                    </a:cubicBezTo>
                    <a:cubicBezTo>
                      <a:pt x="46101" y="51435"/>
                      <a:pt x="43053" y="53467"/>
                      <a:pt x="39497" y="54991"/>
                    </a:cubicBezTo>
                    <a:cubicBezTo>
                      <a:pt x="35941" y="56515"/>
                      <a:pt x="32385" y="57150"/>
                      <a:pt x="28575" y="57150"/>
                    </a:cubicBezTo>
                    <a:cubicBezTo>
                      <a:pt x="24765" y="57150"/>
                      <a:pt x="21082" y="56388"/>
                      <a:pt x="17653" y="54991"/>
                    </a:cubicBezTo>
                    <a:cubicBezTo>
                      <a:pt x="14224" y="53594"/>
                      <a:pt x="11049" y="51435"/>
                      <a:pt x="8382" y="48768"/>
                    </a:cubicBezTo>
                    <a:cubicBezTo>
                      <a:pt x="5715" y="46101"/>
                      <a:pt x="3683" y="43053"/>
                      <a:pt x="2159" y="39497"/>
                    </a:cubicBezTo>
                    <a:cubicBezTo>
                      <a:pt x="635" y="35941"/>
                      <a:pt x="0" y="32385"/>
                      <a:pt x="0" y="28575"/>
                    </a:cubicBezTo>
                    <a:cubicBezTo>
                      <a:pt x="0" y="24765"/>
                      <a:pt x="762" y="21082"/>
                      <a:pt x="2159" y="17653"/>
                    </a:cubicBezTo>
                    <a:cubicBezTo>
                      <a:pt x="3556" y="14224"/>
                      <a:pt x="5715" y="11049"/>
                      <a:pt x="8382" y="8382"/>
                    </a:cubicBezTo>
                    <a:cubicBezTo>
                      <a:pt x="11049" y="5715"/>
                      <a:pt x="14097" y="3683"/>
                      <a:pt x="17653" y="2159"/>
                    </a:cubicBezTo>
                    <a:cubicBezTo>
                      <a:pt x="21209" y="635"/>
                      <a:pt x="24765" y="0"/>
                      <a:pt x="28575" y="0"/>
                    </a:cubicBezTo>
                    <a:cubicBezTo>
                      <a:pt x="32385" y="0"/>
                      <a:pt x="36068" y="762"/>
                      <a:pt x="39497" y="2159"/>
                    </a:cubicBezTo>
                    <a:cubicBezTo>
                      <a:pt x="42926" y="3556"/>
                      <a:pt x="46101" y="5715"/>
                      <a:pt x="48768" y="8382"/>
                    </a:cubicBezTo>
                    <a:cubicBezTo>
                      <a:pt x="51435" y="11049"/>
                      <a:pt x="53467" y="14097"/>
                      <a:pt x="54991" y="17653"/>
                    </a:cubicBezTo>
                    <a:cubicBezTo>
                      <a:pt x="56515" y="21209"/>
                      <a:pt x="57150" y="24765"/>
                      <a:pt x="57150" y="28575"/>
                    </a:cubicBezTo>
                  </a:path>
                </a:pathLst>
              </a:custGeom>
              <a:solidFill>
                <a:srgbClr val="E2E6E9"/>
              </a:solidFill>
            </p:spPr>
          </p:sp>
        </p:grpSp>
        <p:grpSp>
          <p:nvGrpSpPr>
            <p:cNvPr name="Group 39" id="39"/>
            <p:cNvGrpSpPr>
              <a:grpSpLocks noChangeAspect="true"/>
            </p:cNvGrpSpPr>
            <p:nvPr/>
          </p:nvGrpSpPr>
          <p:grpSpPr>
            <a:xfrm rot="0">
              <a:off x="941724" y="7897838"/>
              <a:ext cx="128311" cy="128311"/>
              <a:chOff x="0" y="0"/>
              <a:chExt cx="57150" cy="57150"/>
            </a:xfrm>
          </p:grpSpPr>
          <p:sp>
            <p:nvSpPr>
              <p:cNvPr name="Freeform 40" id="40"/>
              <p:cNvSpPr/>
              <p:nvPr/>
            </p:nvSpPr>
            <p:spPr>
              <a:xfrm flipH="false" flipV="false" rot="0">
                <a:off x="0" y="0"/>
                <a:ext cx="57150" cy="57150"/>
              </a:xfrm>
              <a:custGeom>
                <a:avLst/>
                <a:gdLst/>
                <a:ahLst/>
                <a:cxnLst/>
                <a:rect r="r" b="b" t="t" l="l"/>
                <a:pathLst>
                  <a:path h="57150" w="57150">
                    <a:moveTo>
                      <a:pt x="57150" y="28575"/>
                    </a:moveTo>
                    <a:cubicBezTo>
                      <a:pt x="57150" y="32385"/>
                      <a:pt x="56388" y="35941"/>
                      <a:pt x="54991" y="39497"/>
                    </a:cubicBezTo>
                    <a:cubicBezTo>
                      <a:pt x="53594" y="43053"/>
                      <a:pt x="51435" y="46101"/>
                      <a:pt x="48768" y="48768"/>
                    </a:cubicBezTo>
                    <a:cubicBezTo>
                      <a:pt x="46101" y="51435"/>
                      <a:pt x="43053" y="53467"/>
                      <a:pt x="39497" y="54991"/>
                    </a:cubicBezTo>
                    <a:cubicBezTo>
                      <a:pt x="35941" y="56515"/>
                      <a:pt x="32385" y="57150"/>
                      <a:pt x="28575" y="57150"/>
                    </a:cubicBezTo>
                    <a:cubicBezTo>
                      <a:pt x="24765" y="57150"/>
                      <a:pt x="21082" y="56388"/>
                      <a:pt x="17653" y="54991"/>
                    </a:cubicBezTo>
                    <a:cubicBezTo>
                      <a:pt x="14224" y="53594"/>
                      <a:pt x="11049" y="51435"/>
                      <a:pt x="8382" y="48768"/>
                    </a:cubicBezTo>
                    <a:cubicBezTo>
                      <a:pt x="5715" y="46101"/>
                      <a:pt x="3683" y="43053"/>
                      <a:pt x="2159" y="39497"/>
                    </a:cubicBezTo>
                    <a:cubicBezTo>
                      <a:pt x="635" y="35941"/>
                      <a:pt x="0" y="32385"/>
                      <a:pt x="0" y="28575"/>
                    </a:cubicBezTo>
                    <a:cubicBezTo>
                      <a:pt x="0" y="24765"/>
                      <a:pt x="762" y="21082"/>
                      <a:pt x="2159" y="17653"/>
                    </a:cubicBezTo>
                    <a:cubicBezTo>
                      <a:pt x="3556" y="14224"/>
                      <a:pt x="5715" y="11049"/>
                      <a:pt x="8382" y="8382"/>
                    </a:cubicBezTo>
                    <a:cubicBezTo>
                      <a:pt x="11049" y="5715"/>
                      <a:pt x="14097" y="3683"/>
                      <a:pt x="17653" y="2159"/>
                    </a:cubicBezTo>
                    <a:cubicBezTo>
                      <a:pt x="21209" y="635"/>
                      <a:pt x="24765" y="0"/>
                      <a:pt x="28575" y="0"/>
                    </a:cubicBezTo>
                    <a:cubicBezTo>
                      <a:pt x="32385" y="0"/>
                      <a:pt x="36068" y="762"/>
                      <a:pt x="39497" y="2159"/>
                    </a:cubicBezTo>
                    <a:cubicBezTo>
                      <a:pt x="42926" y="3556"/>
                      <a:pt x="46101" y="5715"/>
                      <a:pt x="48768" y="8382"/>
                    </a:cubicBezTo>
                    <a:cubicBezTo>
                      <a:pt x="51435" y="11049"/>
                      <a:pt x="53467" y="14097"/>
                      <a:pt x="54991" y="17653"/>
                    </a:cubicBezTo>
                    <a:cubicBezTo>
                      <a:pt x="56515" y="21209"/>
                      <a:pt x="57150" y="24765"/>
                      <a:pt x="57150" y="28575"/>
                    </a:cubicBezTo>
                  </a:path>
                </a:pathLst>
              </a:custGeom>
              <a:solidFill>
                <a:srgbClr val="E2E6E9"/>
              </a:solidFill>
            </p:spPr>
          </p:sp>
        </p:grpSp>
        <p:sp>
          <p:nvSpPr>
            <p:cNvPr name="TextBox 41" id="41"/>
            <p:cNvSpPr txBox="true"/>
            <p:nvPr/>
          </p:nvSpPr>
          <p:spPr>
            <a:xfrm rot="0">
              <a:off x="1514096" y="2443085"/>
              <a:ext cx="6233111" cy="61182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5625"/>
                </a:lnSpc>
              </a:pPr>
              <a:r>
                <a:rPr lang="en-US" sz="2250">
                  <a:solidFill>
                    <a:srgbClr val="E2E6E9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Checks against a common </a:t>
              </a:r>
            </a:p>
            <a:p>
              <a:pPr algn="just">
                <a:lnSpc>
                  <a:spcPts val="1125"/>
                </a:lnSpc>
              </a:pPr>
              <a:r>
                <a:rPr lang="en-US" sz="2250">
                  <a:solidFill>
                    <a:srgbClr val="E2E6E9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passwords</a:t>
              </a:r>
            </a:p>
            <a:p>
              <a:pPr algn="just">
                <a:lnSpc>
                  <a:spcPts val="5625"/>
                </a:lnSpc>
              </a:pPr>
              <a:r>
                <a:rPr lang="en-US" sz="2250">
                  <a:solidFill>
                    <a:srgbClr val="E2E6E9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Prevents repeated consecutive </a:t>
              </a:r>
            </a:p>
            <a:p>
              <a:pPr algn="just">
                <a:lnSpc>
                  <a:spcPts val="1197"/>
                </a:lnSpc>
              </a:pPr>
              <a:r>
                <a:rPr lang="en-US" sz="2250">
                  <a:solidFill>
                    <a:srgbClr val="E2E6E9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characters by counting them as</a:t>
              </a:r>
            </a:p>
            <a:p>
              <a:pPr algn="just">
                <a:lnSpc>
                  <a:spcPts val="5625"/>
                </a:lnSpc>
              </a:pPr>
              <a:r>
                <a:rPr lang="en-US" sz="2250">
                  <a:solidFill>
                    <a:srgbClr val="E2E6E9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for example"aaaaa" will count as </a:t>
              </a:r>
            </a:p>
            <a:p>
              <a:pPr algn="just">
                <a:lnSpc>
                  <a:spcPts val="1197"/>
                </a:lnSpc>
              </a:pPr>
              <a:r>
                <a:rPr lang="en-US" sz="2250">
                  <a:solidFill>
                    <a:srgbClr val="E2E6E9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only one a character but "ababab" </a:t>
              </a:r>
            </a:p>
            <a:p>
              <a:pPr algn="just">
                <a:lnSpc>
                  <a:spcPts val="5625"/>
                </a:lnSpc>
              </a:pPr>
              <a:r>
                <a:rPr lang="en-US" sz="2250">
                  <a:solidFill>
                    <a:srgbClr val="E2E6E9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count as 6.</a:t>
              </a:r>
            </a:p>
            <a:p>
              <a:pPr algn="just">
                <a:lnSpc>
                  <a:spcPts val="2560"/>
                </a:lnSpc>
              </a:pPr>
              <a:r>
                <a:rPr lang="en-US" sz="2250">
                  <a:solidFill>
                    <a:srgbClr val="E2E6E9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Supports both password checking </a:t>
              </a:r>
            </a:p>
            <a:p>
              <a:pPr algn="just">
                <a:lnSpc>
                  <a:spcPts val="5625"/>
                </a:lnSpc>
              </a:pPr>
              <a:r>
                <a:rPr lang="en-US" sz="2250">
                  <a:solidFill>
                    <a:srgbClr val="E2E6E9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Generates a random password </a:t>
              </a:r>
            </a:p>
            <a:p>
              <a:pPr algn="just">
                <a:lnSpc>
                  <a:spcPts val="1125"/>
                </a:lnSpc>
              </a:pPr>
              <a:r>
                <a:rPr lang="en-US" sz="2250">
                  <a:solidFill>
                    <a:srgbClr val="E2E6E9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through random function.</a:t>
              </a:r>
            </a:p>
          </p:txBody>
        </p:sp>
      </p:grpSp>
      <p:grpSp>
        <p:nvGrpSpPr>
          <p:cNvPr name="Group 42" id="42"/>
          <p:cNvGrpSpPr/>
          <p:nvPr/>
        </p:nvGrpSpPr>
        <p:grpSpPr>
          <a:xfrm rot="0">
            <a:off x="1028700" y="1828931"/>
            <a:ext cx="4757682" cy="7746564"/>
            <a:chOff x="0" y="0"/>
            <a:chExt cx="6343576" cy="10328752"/>
          </a:xfrm>
        </p:grpSpPr>
        <p:sp>
          <p:nvSpPr>
            <p:cNvPr name="TextBox 43" id="43"/>
            <p:cNvSpPr txBox="true"/>
            <p:nvPr/>
          </p:nvSpPr>
          <p:spPr>
            <a:xfrm rot="0">
              <a:off x="0" y="-333375"/>
              <a:ext cx="6343576" cy="9207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6986"/>
                </a:lnSpc>
              </a:pPr>
              <a:r>
                <a:rPr lang="en-US" b="true" sz="2900">
                  <a:solidFill>
                    <a:srgbClr val="E2E6E9"/>
                  </a:solidFill>
                  <a:latin typeface="Source Sans Pro Bold"/>
                  <a:ea typeface="Source Sans Pro Bold"/>
                  <a:cs typeface="Source Sans Pro Bold"/>
                  <a:sym typeface="Source Sans Pro Bold"/>
                </a:rPr>
                <a:t>Strength Checking Method:</a:t>
              </a:r>
            </a:p>
          </p:txBody>
        </p:sp>
        <p:grpSp>
          <p:nvGrpSpPr>
            <p:cNvPr name="Group 44" id="44"/>
            <p:cNvGrpSpPr>
              <a:grpSpLocks noChangeAspect="true"/>
            </p:cNvGrpSpPr>
            <p:nvPr/>
          </p:nvGrpSpPr>
          <p:grpSpPr>
            <a:xfrm rot="0">
              <a:off x="531304" y="5673850"/>
              <a:ext cx="149624" cy="149624"/>
              <a:chOff x="0" y="0"/>
              <a:chExt cx="66675" cy="66675"/>
            </a:xfrm>
          </p:grpSpPr>
          <p:sp>
            <p:nvSpPr>
              <p:cNvPr name="Freeform 45" id="45"/>
              <p:cNvSpPr/>
              <p:nvPr/>
            </p:nvSpPr>
            <p:spPr>
              <a:xfrm flipH="false" flipV="false" rot="0">
                <a:off x="0" y="0"/>
                <a:ext cx="66802" cy="66802"/>
              </a:xfrm>
              <a:custGeom>
                <a:avLst/>
                <a:gdLst/>
                <a:ahLst/>
                <a:cxnLst/>
                <a:rect r="r" b="b" t="t" l="l"/>
                <a:pathLst>
                  <a:path h="66802" w="66802">
                    <a:moveTo>
                      <a:pt x="66675" y="33274"/>
                    </a:moveTo>
                    <a:cubicBezTo>
                      <a:pt x="66675" y="37719"/>
                      <a:pt x="65786" y="41910"/>
                      <a:pt x="64135" y="45974"/>
                    </a:cubicBezTo>
                    <a:lnTo>
                      <a:pt x="64135" y="45974"/>
                    </a:lnTo>
                    <a:lnTo>
                      <a:pt x="64135" y="45974"/>
                    </a:lnTo>
                    <a:cubicBezTo>
                      <a:pt x="62484" y="50038"/>
                      <a:pt x="60071" y="53721"/>
                      <a:pt x="56896" y="56769"/>
                    </a:cubicBezTo>
                    <a:lnTo>
                      <a:pt x="53467" y="53340"/>
                    </a:lnTo>
                    <a:lnTo>
                      <a:pt x="56896" y="56769"/>
                    </a:lnTo>
                    <a:cubicBezTo>
                      <a:pt x="53721" y="59944"/>
                      <a:pt x="50165" y="62357"/>
                      <a:pt x="46101" y="64008"/>
                    </a:cubicBezTo>
                    <a:lnTo>
                      <a:pt x="44323" y="59690"/>
                    </a:lnTo>
                    <a:lnTo>
                      <a:pt x="46101" y="64135"/>
                    </a:lnTo>
                    <a:cubicBezTo>
                      <a:pt x="42037" y="65786"/>
                      <a:pt x="37719" y="66675"/>
                      <a:pt x="33401" y="66675"/>
                    </a:cubicBezTo>
                    <a:lnTo>
                      <a:pt x="33401" y="61976"/>
                    </a:lnTo>
                    <a:lnTo>
                      <a:pt x="33401" y="66802"/>
                    </a:lnTo>
                    <a:cubicBezTo>
                      <a:pt x="28956" y="66802"/>
                      <a:pt x="24765" y="65913"/>
                      <a:pt x="20701" y="64262"/>
                    </a:cubicBezTo>
                    <a:lnTo>
                      <a:pt x="22479" y="59817"/>
                    </a:lnTo>
                    <a:lnTo>
                      <a:pt x="20701" y="64262"/>
                    </a:lnTo>
                    <a:cubicBezTo>
                      <a:pt x="16637" y="62611"/>
                      <a:pt x="12954" y="60198"/>
                      <a:pt x="9906" y="57023"/>
                    </a:cubicBezTo>
                    <a:lnTo>
                      <a:pt x="13335" y="53594"/>
                    </a:lnTo>
                    <a:lnTo>
                      <a:pt x="9906" y="57023"/>
                    </a:lnTo>
                    <a:cubicBezTo>
                      <a:pt x="6604" y="53848"/>
                      <a:pt x="4191" y="50165"/>
                      <a:pt x="2540" y="46101"/>
                    </a:cubicBezTo>
                    <a:lnTo>
                      <a:pt x="2540" y="46101"/>
                    </a:lnTo>
                    <a:lnTo>
                      <a:pt x="2540" y="46101"/>
                    </a:lnTo>
                    <a:cubicBezTo>
                      <a:pt x="889" y="42037"/>
                      <a:pt x="0" y="37719"/>
                      <a:pt x="0" y="33401"/>
                    </a:cubicBezTo>
                    <a:lnTo>
                      <a:pt x="4826" y="33401"/>
                    </a:lnTo>
                    <a:lnTo>
                      <a:pt x="0" y="33401"/>
                    </a:lnTo>
                    <a:cubicBezTo>
                      <a:pt x="0" y="28956"/>
                      <a:pt x="889" y="24765"/>
                      <a:pt x="2540" y="20701"/>
                    </a:cubicBezTo>
                    <a:lnTo>
                      <a:pt x="2540" y="20701"/>
                    </a:lnTo>
                    <a:lnTo>
                      <a:pt x="2540" y="20701"/>
                    </a:lnTo>
                    <a:cubicBezTo>
                      <a:pt x="4191" y="16510"/>
                      <a:pt x="6604" y="12827"/>
                      <a:pt x="9779" y="9779"/>
                    </a:cubicBezTo>
                    <a:lnTo>
                      <a:pt x="13208" y="13208"/>
                    </a:lnTo>
                    <a:lnTo>
                      <a:pt x="9779" y="9779"/>
                    </a:lnTo>
                    <a:cubicBezTo>
                      <a:pt x="12827" y="6604"/>
                      <a:pt x="16510" y="4191"/>
                      <a:pt x="20574" y="2540"/>
                    </a:cubicBezTo>
                    <a:lnTo>
                      <a:pt x="22352" y="6985"/>
                    </a:lnTo>
                    <a:lnTo>
                      <a:pt x="20574" y="2540"/>
                    </a:lnTo>
                    <a:cubicBezTo>
                      <a:pt x="24638" y="889"/>
                      <a:pt x="28956" y="0"/>
                      <a:pt x="33274" y="0"/>
                    </a:cubicBezTo>
                    <a:lnTo>
                      <a:pt x="33274" y="4826"/>
                    </a:lnTo>
                    <a:lnTo>
                      <a:pt x="33274" y="0"/>
                    </a:lnTo>
                    <a:cubicBezTo>
                      <a:pt x="37719" y="0"/>
                      <a:pt x="41910" y="889"/>
                      <a:pt x="45974" y="2540"/>
                    </a:cubicBezTo>
                    <a:lnTo>
                      <a:pt x="44323" y="6985"/>
                    </a:lnTo>
                    <a:lnTo>
                      <a:pt x="46101" y="2540"/>
                    </a:lnTo>
                    <a:cubicBezTo>
                      <a:pt x="50165" y="4191"/>
                      <a:pt x="53848" y="6604"/>
                      <a:pt x="56896" y="9779"/>
                    </a:cubicBezTo>
                    <a:lnTo>
                      <a:pt x="53467" y="13208"/>
                    </a:lnTo>
                    <a:lnTo>
                      <a:pt x="56896" y="9779"/>
                    </a:lnTo>
                    <a:cubicBezTo>
                      <a:pt x="60071" y="12954"/>
                      <a:pt x="62484" y="16510"/>
                      <a:pt x="64135" y="20574"/>
                    </a:cubicBezTo>
                    <a:lnTo>
                      <a:pt x="64135" y="20574"/>
                    </a:lnTo>
                    <a:lnTo>
                      <a:pt x="64135" y="20574"/>
                    </a:lnTo>
                    <a:cubicBezTo>
                      <a:pt x="65786" y="24638"/>
                      <a:pt x="66675" y="28956"/>
                      <a:pt x="66675" y="33274"/>
                    </a:cubicBezTo>
                    <a:lnTo>
                      <a:pt x="61976" y="33274"/>
                    </a:lnTo>
                    <a:lnTo>
                      <a:pt x="66802" y="33274"/>
                    </a:lnTo>
                    <a:moveTo>
                      <a:pt x="57277" y="33274"/>
                    </a:moveTo>
                    <a:cubicBezTo>
                      <a:pt x="57277" y="30099"/>
                      <a:pt x="56642" y="27051"/>
                      <a:pt x="55499" y="24130"/>
                    </a:cubicBezTo>
                    <a:lnTo>
                      <a:pt x="59944" y="22352"/>
                    </a:lnTo>
                    <a:lnTo>
                      <a:pt x="55499" y="24130"/>
                    </a:lnTo>
                    <a:cubicBezTo>
                      <a:pt x="54229" y="21209"/>
                      <a:pt x="52578" y="18669"/>
                      <a:pt x="50292" y="16383"/>
                    </a:cubicBezTo>
                    <a:lnTo>
                      <a:pt x="50292" y="16383"/>
                    </a:lnTo>
                    <a:lnTo>
                      <a:pt x="50292" y="16383"/>
                    </a:lnTo>
                    <a:cubicBezTo>
                      <a:pt x="48006" y="14097"/>
                      <a:pt x="45466" y="12446"/>
                      <a:pt x="42545" y="11176"/>
                    </a:cubicBezTo>
                    <a:lnTo>
                      <a:pt x="42545" y="11176"/>
                    </a:lnTo>
                    <a:lnTo>
                      <a:pt x="42545" y="11176"/>
                    </a:lnTo>
                    <a:cubicBezTo>
                      <a:pt x="39497" y="10160"/>
                      <a:pt x="36449" y="9525"/>
                      <a:pt x="33274" y="9525"/>
                    </a:cubicBezTo>
                    <a:cubicBezTo>
                      <a:pt x="30099" y="9525"/>
                      <a:pt x="27178" y="10160"/>
                      <a:pt x="24257" y="11303"/>
                    </a:cubicBezTo>
                    <a:lnTo>
                      <a:pt x="24257" y="11303"/>
                    </a:lnTo>
                    <a:lnTo>
                      <a:pt x="24257" y="11303"/>
                    </a:lnTo>
                    <a:cubicBezTo>
                      <a:pt x="21336" y="12446"/>
                      <a:pt x="18796" y="14224"/>
                      <a:pt x="16510" y="16510"/>
                    </a:cubicBezTo>
                    <a:lnTo>
                      <a:pt x="16510" y="16510"/>
                    </a:lnTo>
                    <a:lnTo>
                      <a:pt x="16510" y="16510"/>
                    </a:lnTo>
                    <a:cubicBezTo>
                      <a:pt x="14224" y="18796"/>
                      <a:pt x="12573" y="21336"/>
                      <a:pt x="11303" y="24257"/>
                    </a:cubicBezTo>
                    <a:lnTo>
                      <a:pt x="6985" y="22352"/>
                    </a:lnTo>
                    <a:lnTo>
                      <a:pt x="11430" y="24130"/>
                    </a:lnTo>
                    <a:cubicBezTo>
                      <a:pt x="10160" y="27051"/>
                      <a:pt x="9652" y="30099"/>
                      <a:pt x="9652" y="33274"/>
                    </a:cubicBezTo>
                    <a:cubicBezTo>
                      <a:pt x="9652" y="36449"/>
                      <a:pt x="10287" y="39497"/>
                      <a:pt x="11430" y="42418"/>
                    </a:cubicBezTo>
                    <a:lnTo>
                      <a:pt x="6985" y="44196"/>
                    </a:lnTo>
                    <a:lnTo>
                      <a:pt x="11430" y="42418"/>
                    </a:lnTo>
                    <a:cubicBezTo>
                      <a:pt x="12700" y="45339"/>
                      <a:pt x="14351" y="47879"/>
                      <a:pt x="16637" y="50165"/>
                    </a:cubicBezTo>
                    <a:lnTo>
                      <a:pt x="16637" y="50165"/>
                    </a:lnTo>
                    <a:lnTo>
                      <a:pt x="16637" y="50165"/>
                    </a:lnTo>
                    <a:cubicBezTo>
                      <a:pt x="18923" y="52451"/>
                      <a:pt x="21463" y="54102"/>
                      <a:pt x="24384" y="55372"/>
                    </a:cubicBezTo>
                    <a:lnTo>
                      <a:pt x="24384" y="55372"/>
                    </a:lnTo>
                    <a:lnTo>
                      <a:pt x="24384" y="55372"/>
                    </a:lnTo>
                    <a:cubicBezTo>
                      <a:pt x="27305" y="56642"/>
                      <a:pt x="30353" y="57150"/>
                      <a:pt x="33528" y="57150"/>
                    </a:cubicBezTo>
                    <a:cubicBezTo>
                      <a:pt x="36703" y="57150"/>
                      <a:pt x="39751" y="56515"/>
                      <a:pt x="42672" y="55372"/>
                    </a:cubicBezTo>
                    <a:lnTo>
                      <a:pt x="42672" y="55372"/>
                    </a:lnTo>
                    <a:lnTo>
                      <a:pt x="42672" y="55372"/>
                    </a:lnTo>
                    <a:cubicBezTo>
                      <a:pt x="45593" y="54102"/>
                      <a:pt x="48133" y="52451"/>
                      <a:pt x="50419" y="50165"/>
                    </a:cubicBezTo>
                    <a:lnTo>
                      <a:pt x="50419" y="50165"/>
                    </a:lnTo>
                    <a:lnTo>
                      <a:pt x="50419" y="50165"/>
                    </a:lnTo>
                    <a:cubicBezTo>
                      <a:pt x="52705" y="47879"/>
                      <a:pt x="54356" y="45339"/>
                      <a:pt x="55626" y="42418"/>
                    </a:cubicBezTo>
                    <a:lnTo>
                      <a:pt x="60071" y="44196"/>
                    </a:lnTo>
                    <a:lnTo>
                      <a:pt x="55626" y="42418"/>
                    </a:lnTo>
                    <a:cubicBezTo>
                      <a:pt x="56896" y="39497"/>
                      <a:pt x="57404" y="36449"/>
                      <a:pt x="57404" y="33274"/>
                    </a:cubicBezTo>
                    <a:close/>
                  </a:path>
                </a:pathLst>
              </a:custGeom>
              <a:solidFill>
                <a:srgbClr val="E2E6E9"/>
              </a:solidFill>
            </p:spPr>
          </p:sp>
        </p:grpSp>
        <p:grpSp>
          <p:nvGrpSpPr>
            <p:cNvPr name="Group 46" id="46"/>
            <p:cNvGrpSpPr>
              <a:grpSpLocks noChangeAspect="true"/>
            </p:cNvGrpSpPr>
            <p:nvPr/>
          </p:nvGrpSpPr>
          <p:grpSpPr>
            <a:xfrm rot="0">
              <a:off x="456492" y="7015934"/>
              <a:ext cx="149624" cy="149624"/>
              <a:chOff x="0" y="0"/>
              <a:chExt cx="66675" cy="66675"/>
            </a:xfrm>
          </p:grpSpPr>
          <p:sp>
            <p:nvSpPr>
              <p:cNvPr name="Freeform 47" id="47"/>
              <p:cNvSpPr/>
              <p:nvPr/>
            </p:nvSpPr>
            <p:spPr>
              <a:xfrm flipH="false" flipV="false" rot="0">
                <a:off x="0" y="0"/>
                <a:ext cx="66802" cy="66802"/>
              </a:xfrm>
              <a:custGeom>
                <a:avLst/>
                <a:gdLst/>
                <a:ahLst/>
                <a:cxnLst/>
                <a:rect r="r" b="b" t="t" l="l"/>
                <a:pathLst>
                  <a:path h="66802" w="66802">
                    <a:moveTo>
                      <a:pt x="66675" y="33274"/>
                    </a:moveTo>
                    <a:cubicBezTo>
                      <a:pt x="66675" y="37719"/>
                      <a:pt x="65786" y="41910"/>
                      <a:pt x="64135" y="45974"/>
                    </a:cubicBezTo>
                    <a:lnTo>
                      <a:pt x="64135" y="45974"/>
                    </a:lnTo>
                    <a:lnTo>
                      <a:pt x="64135" y="45974"/>
                    </a:lnTo>
                    <a:cubicBezTo>
                      <a:pt x="62484" y="50038"/>
                      <a:pt x="60071" y="53721"/>
                      <a:pt x="56896" y="56769"/>
                    </a:cubicBezTo>
                    <a:lnTo>
                      <a:pt x="53467" y="53340"/>
                    </a:lnTo>
                    <a:lnTo>
                      <a:pt x="56896" y="56769"/>
                    </a:lnTo>
                    <a:cubicBezTo>
                      <a:pt x="53721" y="59944"/>
                      <a:pt x="50165" y="62357"/>
                      <a:pt x="46101" y="64008"/>
                    </a:cubicBezTo>
                    <a:lnTo>
                      <a:pt x="44323" y="59690"/>
                    </a:lnTo>
                    <a:lnTo>
                      <a:pt x="46101" y="64135"/>
                    </a:lnTo>
                    <a:cubicBezTo>
                      <a:pt x="42037" y="65786"/>
                      <a:pt x="37719" y="66675"/>
                      <a:pt x="33401" y="66675"/>
                    </a:cubicBezTo>
                    <a:lnTo>
                      <a:pt x="33401" y="61976"/>
                    </a:lnTo>
                    <a:lnTo>
                      <a:pt x="33401" y="66802"/>
                    </a:lnTo>
                    <a:cubicBezTo>
                      <a:pt x="28956" y="66802"/>
                      <a:pt x="24765" y="65913"/>
                      <a:pt x="20701" y="64262"/>
                    </a:cubicBezTo>
                    <a:lnTo>
                      <a:pt x="22479" y="59817"/>
                    </a:lnTo>
                    <a:lnTo>
                      <a:pt x="20701" y="64262"/>
                    </a:lnTo>
                    <a:cubicBezTo>
                      <a:pt x="16637" y="62611"/>
                      <a:pt x="12954" y="60198"/>
                      <a:pt x="9906" y="57023"/>
                    </a:cubicBezTo>
                    <a:lnTo>
                      <a:pt x="13335" y="53594"/>
                    </a:lnTo>
                    <a:lnTo>
                      <a:pt x="9906" y="57023"/>
                    </a:lnTo>
                    <a:cubicBezTo>
                      <a:pt x="6604" y="53848"/>
                      <a:pt x="4191" y="50165"/>
                      <a:pt x="2540" y="46101"/>
                    </a:cubicBezTo>
                    <a:lnTo>
                      <a:pt x="2540" y="46101"/>
                    </a:lnTo>
                    <a:lnTo>
                      <a:pt x="2540" y="46101"/>
                    </a:lnTo>
                    <a:cubicBezTo>
                      <a:pt x="889" y="42037"/>
                      <a:pt x="0" y="37719"/>
                      <a:pt x="0" y="33401"/>
                    </a:cubicBezTo>
                    <a:lnTo>
                      <a:pt x="4826" y="33401"/>
                    </a:lnTo>
                    <a:lnTo>
                      <a:pt x="0" y="33401"/>
                    </a:lnTo>
                    <a:cubicBezTo>
                      <a:pt x="0" y="28956"/>
                      <a:pt x="889" y="24765"/>
                      <a:pt x="2540" y="20701"/>
                    </a:cubicBezTo>
                    <a:lnTo>
                      <a:pt x="2540" y="20701"/>
                    </a:lnTo>
                    <a:lnTo>
                      <a:pt x="2540" y="20701"/>
                    </a:lnTo>
                    <a:cubicBezTo>
                      <a:pt x="4191" y="16510"/>
                      <a:pt x="6604" y="12827"/>
                      <a:pt x="9779" y="9779"/>
                    </a:cubicBezTo>
                    <a:lnTo>
                      <a:pt x="13208" y="13208"/>
                    </a:lnTo>
                    <a:lnTo>
                      <a:pt x="9779" y="9779"/>
                    </a:lnTo>
                    <a:cubicBezTo>
                      <a:pt x="12827" y="6604"/>
                      <a:pt x="16510" y="4191"/>
                      <a:pt x="20574" y="2540"/>
                    </a:cubicBezTo>
                    <a:lnTo>
                      <a:pt x="22352" y="6985"/>
                    </a:lnTo>
                    <a:lnTo>
                      <a:pt x="20574" y="2540"/>
                    </a:lnTo>
                    <a:cubicBezTo>
                      <a:pt x="24638" y="889"/>
                      <a:pt x="28956" y="0"/>
                      <a:pt x="33274" y="0"/>
                    </a:cubicBezTo>
                    <a:lnTo>
                      <a:pt x="33274" y="4826"/>
                    </a:lnTo>
                    <a:lnTo>
                      <a:pt x="33274" y="0"/>
                    </a:lnTo>
                    <a:cubicBezTo>
                      <a:pt x="37719" y="0"/>
                      <a:pt x="41910" y="889"/>
                      <a:pt x="45974" y="2540"/>
                    </a:cubicBezTo>
                    <a:lnTo>
                      <a:pt x="44323" y="6985"/>
                    </a:lnTo>
                    <a:lnTo>
                      <a:pt x="46101" y="2540"/>
                    </a:lnTo>
                    <a:cubicBezTo>
                      <a:pt x="50165" y="4191"/>
                      <a:pt x="53848" y="6604"/>
                      <a:pt x="56896" y="9779"/>
                    </a:cubicBezTo>
                    <a:lnTo>
                      <a:pt x="53467" y="13208"/>
                    </a:lnTo>
                    <a:lnTo>
                      <a:pt x="56896" y="9779"/>
                    </a:lnTo>
                    <a:cubicBezTo>
                      <a:pt x="60071" y="12954"/>
                      <a:pt x="62484" y="16510"/>
                      <a:pt x="64135" y="20574"/>
                    </a:cubicBezTo>
                    <a:lnTo>
                      <a:pt x="64135" y="20574"/>
                    </a:lnTo>
                    <a:lnTo>
                      <a:pt x="64135" y="20574"/>
                    </a:lnTo>
                    <a:cubicBezTo>
                      <a:pt x="65786" y="24638"/>
                      <a:pt x="66675" y="28956"/>
                      <a:pt x="66675" y="33274"/>
                    </a:cubicBezTo>
                    <a:lnTo>
                      <a:pt x="61976" y="33274"/>
                    </a:lnTo>
                    <a:lnTo>
                      <a:pt x="66802" y="33274"/>
                    </a:lnTo>
                    <a:moveTo>
                      <a:pt x="57277" y="33274"/>
                    </a:moveTo>
                    <a:cubicBezTo>
                      <a:pt x="57277" y="30099"/>
                      <a:pt x="56642" y="27051"/>
                      <a:pt x="55499" y="24130"/>
                    </a:cubicBezTo>
                    <a:lnTo>
                      <a:pt x="59944" y="22352"/>
                    </a:lnTo>
                    <a:lnTo>
                      <a:pt x="55499" y="24130"/>
                    </a:lnTo>
                    <a:cubicBezTo>
                      <a:pt x="54229" y="21209"/>
                      <a:pt x="52578" y="18669"/>
                      <a:pt x="50292" y="16383"/>
                    </a:cubicBezTo>
                    <a:lnTo>
                      <a:pt x="50292" y="16383"/>
                    </a:lnTo>
                    <a:lnTo>
                      <a:pt x="50292" y="16383"/>
                    </a:lnTo>
                    <a:cubicBezTo>
                      <a:pt x="48006" y="14097"/>
                      <a:pt x="45466" y="12446"/>
                      <a:pt x="42545" y="11176"/>
                    </a:cubicBezTo>
                    <a:lnTo>
                      <a:pt x="42545" y="11176"/>
                    </a:lnTo>
                    <a:lnTo>
                      <a:pt x="42545" y="11176"/>
                    </a:lnTo>
                    <a:cubicBezTo>
                      <a:pt x="39497" y="10160"/>
                      <a:pt x="36449" y="9525"/>
                      <a:pt x="33274" y="9525"/>
                    </a:cubicBezTo>
                    <a:cubicBezTo>
                      <a:pt x="30099" y="9525"/>
                      <a:pt x="27178" y="10160"/>
                      <a:pt x="24257" y="11303"/>
                    </a:cubicBezTo>
                    <a:lnTo>
                      <a:pt x="24257" y="11303"/>
                    </a:lnTo>
                    <a:lnTo>
                      <a:pt x="24257" y="11303"/>
                    </a:lnTo>
                    <a:cubicBezTo>
                      <a:pt x="21336" y="12446"/>
                      <a:pt x="18796" y="14224"/>
                      <a:pt x="16510" y="16510"/>
                    </a:cubicBezTo>
                    <a:lnTo>
                      <a:pt x="16510" y="16510"/>
                    </a:lnTo>
                    <a:lnTo>
                      <a:pt x="16510" y="16510"/>
                    </a:lnTo>
                    <a:cubicBezTo>
                      <a:pt x="14224" y="18796"/>
                      <a:pt x="12573" y="21336"/>
                      <a:pt x="11303" y="24257"/>
                    </a:cubicBezTo>
                    <a:lnTo>
                      <a:pt x="6985" y="22352"/>
                    </a:lnTo>
                    <a:lnTo>
                      <a:pt x="11430" y="24130"/>
                    </a:lnTo>
                    <a:cubicBezTo>
                      <a:pt x="10160" y="27051"/>
                      <a:pt x="9652" y="30099"/>
                      <a:pt x="9652" y="33274"/>
                    </a:cubicBezTo>
                    <a:cubicBezTo>
                      <a:pt x="9652" y="36449"/>
                      <a:pt x="10287" y="39497"/>
                      <a:pt x="11430" y="42418"/>
                    </a:cubicBezTo>
                    <a:lnTo>
                      <a:pt x="6985" y="44196"/>
                    </a:lnTo>
                    <a:lnTo>
                      <a:pt x="11430" y="42418"/>
                    </a:lnTo>
                    <a:cubicBezTo>
                      <a:pt x="12700" y="45339"/>
                      <a:pt x="14351" y="47879"/>
                      <a:pt x="16637" y="50165"/>
                    </a:cubicBezTo>
                    <a:lnTo>
                      <a:pt x="16637" y="50165"/>
                    </a:lnTo>
                    <a:lnTo>
                      <a:pt x="16637" y="50165"/>
                    </a:lnTo>
                    <a:cubicBezTo>
                      <a:pt x="18923" y="52451"/>
                      <a:pt x="21463" y="54102"/>
                      <a:pt x="24384" y="55372"/>
                    </a:cubicBezTo>
                    <a:lnTo>
                      <a:pt x="24384" y="55372"/>
                    </a:lnTo>
                    <a:lnTo>
                      <a:pt x="24384" y="55372"/>
                    </a:lnTo>
                    <a:cubicBezTo>
                      <a:pt x="27305" y="56642"/>
                      <a:pt x="30353" y="57150"/>
                      <a:pt x="33528" y="57150"/>
                    </a:cubicBezTo>
                    <a:cubicBezTo>
                      <a:pt x="36703" y="57150"/>
                      <a:pt x="39751" y="56515"/>
                      <a:pt x="42672" y="55372"/>
                    </a:cubicBezTo>
                    <a:lnTo>
                      <a:pt x="42672" y="55372"/>
                    </a:lnTo>
                    <a:lnTo>
                      <a:pt x="42672" y="55372"/>
                    </a:lnTo>
                    <a:cubicBezTo>
                      <a:pt x="45593" y="54102"/>
                      <a:pt x="48133" y="52451"/>
                      <a:pt x="50419" y="50165"/>
                    </a:cubicBezTo>
                    <a:lnTo>
                      <a:pt x="50419" y="50165"/>
                    </a:lnTo>
                    <a:lnTo>
                      <a:pt x="50419" y="50165"/>
                    </a:lnTo>
                    <a:cubicBezTo>
                      <a:pt x="52705" y="47879"/>
                      <a:pt x="54356" y="45339"/>
                      <a:pt x="55626" y="42418"/>
                    </a:cubicBezTo>
                    <a:lnTo>
                      <a:pt x="60071" y="44196"/>
                    </a:lnTo>
                    <a:lnTo>
                      <a:pt x="55626" y="42418"/>
                    </a:lnTo>
                    <a:cubicBezTo>
                      <a:pt x="56896" y="39497"/>
                      <a:pt x="57404" y="36449"/>
                      <a:pt x="57404" y="33274"/>
                    </a:cubicBezTo>
                    <a:close/>
                  </a:path>
                </a:pathLst>
              </a:custGeom>
              <a:solidFill>
                <a:srgbClr val="E2E6E9"/>
              </a:solidFill>
            </p:spPr>
          </p:sp>
        </p:grpSp>
        <p:grpSp>
          <p:nvGrpSpPr>
            <p:cNvPr name="Group 48" id="48"/>
            <p:cNvGrpSpPr>
              <a:grpSpLocks noChangeAspect="true"/>
            </p:cNvGrpSpPr>
            <p:nvPr/>
          </p:nvGrpSpPr>
          <p:grpSpPr>
            <a:xfrm rot="0">
              <a:off x="456492" y="8273684"/>
              <a:ext cx="149624" cy="149624"/>
              <a:chOff x="0" y="0"/>
              <a:chExt cx="66675" cy="66675"/>
            </a:xfrm>
          </p:grpSpPr>
          <p:sp>
            <p:nvSpPr>
              <p:cNvPr name="Freeform 49" id="49"/>
              <p:cNvSpPr/>
              <p:nvPr/>
            </p:nvSpPr>
            <p:spPr>
              <a:xfrm flipH="false" flipV="false" rot="0">
                <a:off x="0" y="0"/>
                <a:ext cx="66802" cy="66802"/>
              </a:xfrm>
              <a:custGeom>
                <a:avLst/>
                <a:gdLst/>
                <a:ahLst/>
                <a:cxnLst/>
                <a:rect r="r" b="b" t="t" l="l"/>
                <a:pathLst>
                  <a:path h="66802" w="66802">
                    <a:moveTo>
                      <a:pt x="66675" y="33274"/>
                    </a:moveTo>
                    <a:cubicBezTo>
                      <a:pt x="66675" y="37719"/>
                      <a:pt x="65786" y="41910"/>
                      <a:pt x="64135" y="45974"/>
                    </a:cubicBezTo>
                    <a:lnTo>
                      <a:pt x="64135" y="45974"/>
                    </a:lnTo>
                    <a:lnTo>
                      <a:pt x="64135" y="45974"/>
                    </a:lnTo>
                    <a:cubicBezTo>
                      <a:pt x="62484" y="50038"/>
                      <a:pt x="60071" y="53721"/>
                      <a:pt x="56896" y="56769"/>
                    </a:cubicBezTo>
                    <a:lnTo>
                      <a:pt x="53467" y="53340"/>
                    </a:lnTo>
                    <a:lnTo>
                      <a:pt x="56896" y="56769"/>
                    </a:lnTo>
                    <a:cubicBezTo>
                      <a:pt x="53721" y="59944"/>
                      <a:pt x="50165" y="62357"/>
                      <a:pt x="46101" y="64008"/>
                    </a:cubicBezTo>
                    <a:lnTo>
                      <a:pt x="44323" y="59690"/>
                    </a:lnTo>
                    <a:lnTo>
                      <a:pt x="46101" y="64135"/>
                    </a:lnTo>
                    <a:cubicBezTo>
                      <a:pt x="42037" y="65786"/>
                      <a:pt x="37719" y="66675"/>
                      <a:pt x="33401" y="66675"/>
                    </a:cubicBezTo>
                    <a:lnTo>
                      <a:pt x="33401" y="61976"/>
                    </a:lnTo>
                    <a:lnTo>
                      <a:pt x="33401" y="66802"/>
                    </a:lnTo>
                    <a:cubicBezTo>
                      <a:pt x="28956" y="66802"/>
                      <a:pt x="24765" y="65913"/>
                      <a:pt x="20701" y="64262"/>
                    </a:cubicBezTo>
                    <a:lnTo>
                      <a:pt x="22479" y="59817"/>
                    </a:lnTo>
                    <a:lnTo>
                      <a:pt x="20701" y="64262"/>
                    </a:lnTo>
                    <a:cubicBezTo>
                      <a:pt x="16637" y="62611"/>
                      <a:pt x="12954" y="60198"/>
                      <a:pt x="9906" y="57023"/>
                    </a:cubicBezTo>
                    <a:lnTo>
                      <a:pt x="13335" y="53594"/>
                    </a:lnTo>
                    <a:lnTo>
                      <a:pt x="9906" y="57023"/>
                    </a:lnTo>
                    <a:cubicBezTo>
                      <a:pt x="6604" y="53848"/>
                      <a:pt x="4191" y="50165"/>
                      <a:pt x="2540" y="46101"/>
                    </a:cubicBezTo>
                    <a:lnTo>
                      <a:pt x="2540" y="46101"/>
                    </a:lnTo>
                    <a:lnTo>
                      <a:pt x="2540" y="46101"/>
                    </a:lnTo>
                    <a:cubicBezTo>
                      <a:pt x="889" y="42037"/>
                      <a:pt x="0" y="37719"/>
                      <a:pt x="0" y="33401"/>
                    </a:cubicBezTo>
                    <a:lnTo>
                      <a:pt x="4826" y="33401"/>
                    </a:lnTo>
                    <a:lnTo>
                      <a:pt x="0" y="33401"/>
                    </a:lnTo>
                    <a:cubicBezTo>
                      <a:pt x="0" y="28956"/>
                      <a:pt x="889" y="24765"/>
                      <a:pt x="2540" y="20701"/>
                    </a:cubicBezTo>
                    <a:lnTo>
                      <a:pt x="2540" y="20701"/>
                    </a:lnTo>
                    <a:lnTo>
                      <a:pt x="2540" y="20701"/>
                    </a:lnTo>
                    <a:cubicBezTo>
                      <a:pt x="4191" y="16510"/>
                      <a:pt x="6604" y="12827"/>
                      <a:pt x="9779" y="9779"/>
                    </a:cubicBezTo>
                    <a:lnTo>
                      <a:pt x="13208" y="13208"/>
                    </a:lnTo>
                    <a:lnTo>
                      <a:pt x="9779" y="9779"/>
                    </a:lnTo>
                    <a:cubicBezTo>
                      <a:pt x="12827" y="6604"/>
                      <a:pt x="16510" y="4191"/>
                      <a:pt x="20574" y="2540"/>
                    </a:cubicBezTo>
                    <a:lnTo>
                      <a:pt x="22352" y="6985"/>
                    </a:lnTo>
                    <a:lnTo>
                      <a:pt x="20574" y="2540"/>
                    </a:lnTo>
                    <a:cubicBezTo>
                      <a:pt x="24638" y="889"/>
                      <a:pt x="28956" y="0"/>
                      <a:pt x="33274" y="0"/>
                    </a:cubicBezTo>
                    <a:lnTo>
                      <a:pt x="33274" y="4826"/>
                    </a:lnTo>
                    <a:lnTo>
                      <a:pt x="33274" y="0"/>
                    </a:lnTo>
                    <a:cubicBezTo>
                      <a:pt x="37719" y="0"/>
                      <a:pt x="41910" y="889"/>
                      <a:pt x="45974" y="2540"/>
                    </a:cubicBezTo>
                    <a:lnTo>
                      <a:pt x="44323" y="6985"/>
                    </a:lnTo>
                    <a:lnTo>
                      <a:pt x="46101" y="2540"/>
                    </a:lnTo>
                    <a:cubicBezTo>
                      <a:pt x="50165" y="4191"/>
                      <a:pt x="53848" y="6604"/>
                      <a:pt x="56896" y="9779"/>
                    </a:cubicBezTo>
                    <a:lnTo>
                      <a:pt x="53467" y="13208"/>
                    </a:lnTo>
                    <a:lnTo>
                      <a:pt x="56896" y="9779"/>
                    </a:lnTo>
                    <a:cubicBezTo>
                      <a:pt x="60071" y="12954"/>
                      <a:pt x="62484" y="16510"/>
                      <a:pt x="64135" y="20574"/>
                    </a:cubicBezTo>
                    <a:lnTo>
                      <a:pt x="64135" y="20574"/>
                    </a:lnTo>
                    <a:lnTo>
                      <a:pt x="64135" y="20574"/>
                    </a:lnTo>
                    <a:cubicBezTo>
                      <a:pt x="65786" y="24638"/>
                      <a:pt x="66675" y="28956"/>
                      <a:pt x="66675" y="33274"/>
                    </a:cubicBezTo>
                    <a:lnTo>
                      <a:pt x="61976" y="33274"/>
                    </a:lnTo>
                    <a:lnTo>
                      <a:pt x="66802" y="33274"/>
                    </a:lnTo>
                    <a:moveTo>
                      <a:pt x="57277" y="33274"/>
                    </a:moveTo>
                    <a:cubicBezTo>
                      <a:pt x="57277" y="30099"/>
                      <a:pt x="56642" y="27051"/>
                      <a:pt x="55499" y="24130"/>
                    </a:cubicBezTo>
                    <a:lnTo>
                      <a:pt x="59944" y="22352"/>
                    </a:lnTo>
                    <a:lnTo>
                      <a:pt x="55499" y="24130"/>
                    </a:lnTo>
                    <a:cubicBezTo>
                      <a:pt x="54229" y="21209"/>
                      <a:pt x="52578" y="18669"/>
                      <a:pt x="50292" y="16383"/>
                    </a:cubicBezTo>
                    <a:lnTo>
                      <a:pt x="50292" y="16383"/>
                    </a:lnTo>
                    <a:lnTo>
                      <a:pt x="50292" y="16383"/>
                    </a:lnTo>
                    <a:cubicBezTo>
                      <a:pt x="48006" y="14097"/>
                      <a:pt x="45466" y="12446"/>
                      <a:pt x="42545" y="11176"/>
                    </a:cubicBezTo>
                    <a:lnTo>
                      <a:pt x="42545" y="11176"/>
                    </a:lnTo>
                    <a:lnTo>
                      <a:pt x="42545" y="11176"/>
                    </a:lnTo>
                    <a:cubicBezTo>
                      <a:pt x="39497" y="10160"/>
                      <a:pt x="36449" y="9525"/>
                      <a:pt x="33274" y="9525"/>
                    </a:cubicBezTo>
                    <a:cubicBezTo>
                      <a:pt x="30099" y="9525"/>
                      <a:pt x="27178" y="10160"/>
                      <a:pt x="24257" y="11303"/>
                    </a:cubicBezTo>
                    <a:lnTo>
                      <a:pt x="24257" y="11303"/>
                    </a:lnTo>
                    <a:lnTo>
                      <a:pt x="24257" y="11303"/>
                    </a:lnTo>
                    <a:cubicBezTo>
                      <a:pt x="21336" y="12446"/>
                      <a:pt x="18796" y="14224"/>
                      <a:pt x="16510" y="16510"/>
                    </a:cubicBezTo>
                    <a:lnTo>
                      <a:pt x="16510" y="16510"/>
                    </a:lnTo>
                    <a:lnTo>
                      <a:pt x="16510" y="16510"/>
                    </a:lnTo>
                    <a:cubicBezTo>
                      <a:pt x="14224" y="18796"/>
                      <a:pt x="12573" y="21336"/>
                      <a:pt x="11303" y="24257"/>
                    </a:cubicBezTo>
                    <a:lnTo>
                      <a:pt x="6985" y="22352"/>
                    </a:lnTo>
                    <a:lnTo>
                      <a:pt x="11430" y="24130"/>
                    </a:lnTo>
                    <a:cubicBezTo>
                      <a:pt x="10160" y="27051"/>
                      <a:pt x="9652" y="30099"/>
                      <a:pt x="9652" y="33274"/>
                    </a:cubicBezTo>
                    <a:cubicBezTo>
                      <a:pt x="9652" y="36449"/>
                      <a:pt x="10287" y="39497"/>
                      <a:pt x="11430" y="42418"/>
                    </a:cubicBezTo>
                    <a:lnTo>
                      <a:pt x="6985" y="44196"/>
                    </a:lnTo>
                    <a:lnTo>
                      <a:pt x="11430" y="42418"/>
                    </a:lnTo>
                    <a:cubicBezTo>
                      <a:pt x="12700" y="45339"/>
                      <a:pt x="14351" y="47879"/>
                      <a:pt x="16637" y="50165"/>
                    </a:cubicBezTo>
                    <a:lnTo>
                      <a:pt x="16637" y="50165"/>
                    </a:lnTo>
                    <a:lnTo>
                      <a:pt x="16637" y="50165"/>
                    </a:lnTo>
                    <a:cubicBezTo>
                      <a:pt x="18923" y="52451"/>
                      <a:pt x="21463" y="54102"/>
                      <a:pt x="24384" y="55372"/>
                    </a:cubicBezTo>
                    <a:lnTo>
                      <a:pt x="24384" y="55372"/>
                    </a:lnTo>
                    <a:lnTo>
                      <a:pt x="24384" y="55372"/>
                    </a:lnTo>
                    <a:cubicBezTo>
                      <a:pt x="27305" y="56642"/>
                      <a:pt x="30353" y="57150"/>
                      <a:pt x="33528" y="57150"/>
                    </a:cubicBezTo>
                    <a:cubicBezTo>
                      <a:pt x="36703" y="57150"/>
                      <a:pt x="39751" y="56515"/>
                      <a:pt x="42672" y="55372"/>
                    </a:cubicBezTo>
                    <a:lnTo>
                      <a:pt x="42672" y="55372"/>
                    </a:lnTo>
                    <a:lnTo>
                      <a:pt x="42672" y="55372"/>
                    </a:lnTo>
                    <a:cubicBezTo>
                      <a:pt x="45593" y="54102"/>
                      <a:pt x="48133" y="52451"/>
                      <a:pt x="50419" y="50165"/>
                    </a:cubicBezTo>
                    <a:lnTo>
                      <a:pt x="50419" y="50165"/>
                    </a:lnTo>
                    <a:lnTo>
                      <a:pt x="50419" y="50165"/>
                    </a:lnTo>
                    <a:cubicBezTo>
                      <a:pt x="52705" y="47879"/>
                      <a:pt x="54356" y="45339"/>
                      <a:pt x="55626" y="42418"/>
                    </a:cubicBezTo>
                    <a:lnTo>
                      <a:pt x="60071" y="44196"/>
                    </a:lnTo>
                    <a:lnTo>
                      <a:pt x="55626" y="42418"/>
                    </a:lnTo>
                    <a:cubicBezTo>
                      <a:pt x="56896" y="39497"/>
                      <a:pt x="57404" y="36449"/>
                      <a:pt x="57404" y="33274"/>
                    </a:cubicBezTo>
                    <a:close/>
                  </a:path>
                </a:pathLst>
              </a:custGeom>
              <a:solidFill>
                <a:srgbClr val="E2E6E9"/>
              </a:solidFill>
            </p:spPr>
          </p:sp>
        </p:grpSp>
        <p:grpSp>
          <p:nvGrpSpPr>
            <p:cNvPr name="Group 50" id="50"/>
            <p:cNvGrpSpPr>
              <a:grpSpLocks noChangeAspect="true"/>
            </p:cNvGrpSpPr>
            <p:nvPr/>
          </p:nvGrpSpPr>
          <p:grpSpPr>
            <a:xfrm rot="0">
              <a:off x="456492" y="9438689"/>
              <a:ext cx="149624" cy="149624"/>
              <a:chOff x="0" y="0"/>
              <a:chExt cx="66675" cy="66675"/>
            </a:xfrm>
          </p:grpSpPr>
          <p:sp>
            <p:nvSpPr>
              <p:cNvPr name="Freeform 51" id="51"/>
              <p:cNvSpPr/>
              <p:nvPr/>
            </p:nvSpPr>
            <p:spPr>
              <a:xfrm flipH="false" flipV="false" rot="0">
                <a:off x="0" y="0"/>
                <a:ext cx="66802" cy="66802"/>
              </a:xfrm>
              <a:custGeom>
                <a:avLst/>
                <a:gdLst/>
                <a:ahLst/>
                <a:cxnLst/>
                <a:rect r="r" b="b" t="t" l="l"/>
                <a:pathLst>
                  <a:path h="66802" w="66802">
                    <a:moveTo>
                      <a:pt x="66675" y="33274"/>
                    </a:moveTo>
                    <a:cubicBezTo>
                      <a:pt x="66675" y="37719"/>
                      <a:pt x="65786" y="41910"/>
                      <a:pt x="64135" y="45974"/>
                    </a:cubicBezTo>
                    <a:lnTo>
                      <a:pt x="64135" y="45974"/>
                    </a:lnTo>
                    <a:lnTo>
                      <a:pt x="64135" y="45974"/>
                    </a:lnTo>
                    <a:cubicBezTo>
                      <a:pt x="62484" y="50038"/>
                      <a:pt x="60071" y="53721"/>
                      <a:pt x="56896" y="56769"/>
                    </a:cubicBezTo>
                    <a:lnTo>
                      <a:pt x="53467" y="53340"/>
                    </a:lnTo>
                    <a:lnTo>
                      <a:pt x="56896" y="56769"/>
                    </a:lnTo>
                    <a:cubicBezTo>
                      <a:pt x="53721" y="59944"/>
                      <a:pt x="50165" y="62357"/>
                      <a:pt x="46101" y="64008"/>
                    </a:cubicBezTo>
                    <a:lnTo>
                      <a:pt x="44323" y="59690"/>
                    </a:lnTo>
                    <a:lnTo>
                      <a:pt x="46101" y="64135"/>
                    </a:lnTo>
                    <a:cubicBezTo>
                      <a:pt x="42037" y="65786"/>
                      <a:pt x="37719" y="66675"/>
                      <a:pt x="33401" y="66675"/>
                    </a:cubicBezTo>
                    <a:lnTo>
                      <a:pt x="33401" y="61976"/>
                    </a:lnTo>
                    <a:lnTo>
                      <a:pt x="33401" y="66802"/>
                    </a:lnTo>
                    <a:cubicBezTo>
                      <a:pt x="28956" y="66802"/>
                      <a:pt x="24765" y="65913"/>
                      <a:pt x="20701" y="64262"/>
                    </a:cubicBezTo>
                    <a:lnTo>
                      <a:pt x="22479" y="59817"/>
                    </a:lnTo>
                    <a:lnTo>
                      <a:pt x="20701" y="64262"/>
                    </a:lnTo>
                    <a:cubicBezTo>
                      <a:pt x="16637" y="62611"/>
                      <a:pt x="12954" y="60198"/>
                      <a:pt x="9906" y="57023"/>
                    </a:cubicBezTo>
                    <a:lnTo>
                      <a:pt x="13335" y="53594"/>
                    </a:lnTo>
                    <a:lnTo>
                      <a:pt x="9906" y="57023"/>
                    </a:lnTo>
                    <a:cubicBezTo>
                      <a:pt x="6604" y="53848"/>
                      <a:pt x="4191" y="50165"/>
                      <a:pt x="2540" y="46101"/>
                    </a:cubicBezTo>
                    <a:lnTo>
                      <a:pt x="2540" y="46101"/>
                    </a:lnTo>
                    <a:lnTo>
                      <a:pt x="2540" y="46101"/>
                    </a:lnTo>
                    <a:cubicBezTo>
                      <a:pt x="889" y="42037"/>
                      <a:pt x="0" y="37719"/>
                      <a:pt x="0" y="33401"/>
                    </a:cubicBezTo>
                    <a:lnTo>
                      <a:pt x="4826" y="33401"/>
                    </a:lnTo>
                    <a:lnTo>
                      <a:pt x="0" y="33401"/>
                    </a:lnTo>
                    <a:cubicBezTo>
                      <a:pt x="0" y="28956"/>
                      <a:pt x="889" y="24765"/>
                      <a:pt x="2540" y="20701"/>
                    </a:cubicBezTo>
                    <a:lnTo>
                      <a:pt x="2540" y="20701"/>
                    </a:lnTo>
                    <a:lnTo>
                      <a:pt x="2540" y="20701"/>
                    </a:lnTo>
                    <a:cubicBezTo>
                      <a:pt x="4191" y="16510"/>
                      <a:pt x="6604" y="12827"/>
                      <a:pt x="9779" y="9779"/>
                    </a:cubicBezTo>
                    <a:lnTo>
                      <a:pt x="13208" y="13208"/>
                    </a:lnTo>
                    <a:lnTo>
                      <a:pt x="9779" y="9779"/>
                    </a:lnTo>
                    <a:cubicBezTo>
                      <a:pt x="12827" y="6604"/>
                      <a:pt x="16510" y="4191"/>
                      <a:pt x="20574" y="2540"/>
                    </a:cubicBezTo>
                    <a:lnTo>
                      <a:pt x="22352" y="6985"/>
                    </a:lnTo>
                    <a:lnTo>
                      <a:pt x="20574" y="2540"/>
                    </a:lnTo>
                    <a:cubicBezTo>
                      <a:pt x="24638" y="889"/>
                      <a:pt x="28956" y="0"/>
                      <a:pt x="33274" y="0"/>
                    </a:cubicBezTo>
                    <a:lnTo>
                      <a:pt x="33274" y="4826"/>
                    </a:lnTo>
                    <a:lnTo>
                      <a:pt x="33274" y="0"/>
                    </a:lnTo>
                    <a:cubicBezTo>
                      <a:pt x="37719" y="0"/>
                      <a:pt x="41910" y="889"/>
                      <a:pt x="45974" y="2540"/>
                    </a:cubicBezTo>
                    <a:lnTo>
                      <a:pt x="44323" y="6985"/>
                    </a:lnTo>
                    <a:lnTo>
                      <a:pt x="46101" y="2540"/>
                    </a:lnTo>
                    <a:cubicBezTo>
                      <a:pt x="50165" y="4191"/>
                      <a:pt x="53848" y="6604"/>
                      <a:pt x="56896" y="9779"/>
                    </a:cubicBezTo>
                    <a:lnTo>
                      <a:pt x="53467" y="13208"/>
                    </a:lnTo>
                    <a:lnTo>
                      <a:pt x="56896" y="9779"/>
                    </a:lnTo>
                    <a:cubicBezTo>
                      <a:pt x="60071" y="12954"/>
                      <a:pt x="62484" y="16510"/>
                      <a:pt x="64135" y="20574"/>
                    </a:cubicBezTo>
                    <a:lnTo>
                      <a:pt x="64135" y="20574"/>
                    </a:lnTo>
                    <a:lnTo>
                      <a:pt x="64135" y="20574"/>
                    </a:lnTo>
                    <a:cubicBezTo>
                      <a:pt x="65786" y="24638"/>
                      <a:pt x="66675" y="28956"/>
                      <a:pt x="66675" y="33274"/>
                    </a:cubicBezTo>
                    <a:lnTo>
                      <a:pt x="61976" y="33274"/>
                    </a:lnTo>
                    <a:lnTo>
                      <a:pt x="66802" y="33274"/>
                    </a:lnTo>
                    <a:moveTo>
                      <a:pt x="57277" y="33274"/>
                    </a:moveTo>
                    <a:cubicBezTo>
                      <a:pt x="57277" y="30099"/>
                      <a:pt x="56642" y="27051"/>
                      <a:pt x="55499" y="24130"/>
                    </a:cubicBezTo>
                    <a:lnTo>
                      <a:pt x="59944" y="22352"/>
                    </a:lnTo>
                    <a:lnTo>
                      <a:pt x="55499" y="24130"/>
                    </a:lnTo>
                    <a:cubicBezTo>
                      <a:pt x="54229" y="21209"/>
                      <a:pt x="52578" y="18669"/>
                      <a:pt x="50292" y="16383"/>
                    </a:cubicBezTo>
                    <a:lnTo>
                      <a:pt x="50292" y="16383"/>
                    </a:lnTo>
                    <a:lnTo>
                      <a:pt x="50292" y="16383"/>
                    </a:lnTo>
                    <a:cubicBezTo>
                      <a:pt x="48006" y="14097"/>
                      <a:pt x="45466" y="12446"/>
                      <a:pt x="42545" y="11176"/>
                    </a:cubicBezTo>
                    <a:lnTo>
                      <a:pt x="42545" y="11176"/>
                    </a:lnTo>
                    <a:lnTo>
                      <a:pt x="42545" y="11176"/>
                    </a:lnTo>
                    <a:cubicBezTo>
                      <a:pt x="39497" y="10160"/>
                      <a:pt x="36449" y="9525"/>
                      <a:pt x="33274" y="9525"/>
                    </a:cubicBezTo>
                    <a:cubicBezTo>
                      <a:pt x="30099" y="9525"/>
                      <a:pt x="27178" y="10160"/>
                      <a:pt x="24257" y="11303"/>
                    </a:cubicBezTo>
                    <a:lnTo>
                      <a:pt x="24257" y="11303"/>
                    </a:lnTo>
                    <a:lnTo>
                      <a:pt x="24257" y="11303"/>
                    </a:lnTo>
                    <a:cubicBezTo>
                      <a:pt x="21336" y="12573"/>
                      <a:pt x="18796" y="14224"/>
                      <a:pt x="16510" y="16510"/>
                    </a:cubicBezTo>
                    <a:lnTo>
                      <a:pt x="16510" y="16510"/>
                    </a:lnTo>
                    <a:lnTo>
                      <a:pt x="16510" y="16510"/>
                    </a:lnTo>
                    <a:cubicBezTo>
                      <a:pt x="14224" y="18796"/>
                      <a:pt x="12573" y="21336"/>
                      <a:pt x="11303" y="24257"/>
                    </a:cubicBezTo>
                    <a:lnTo>
                      <a:pt x="6985" y="22352"/>
                    </a:lnTo>
                    <a:lnTo>
                      <a:pt x="11430" y="24130"/>
                    </a:lnTo>
                    <a:cubicBezTo>
                      <a:pt x="10160" y="27051"/>
                      <a:pt x="9652" y="30099"/>
                      <a:pt x="9652" y="33274"/>
                    </a:cubicBezTo>
                    <a:cubicBezTo>
                      <a:pt x="9652" y="36449"/>
                      <a:pt x="10287" y="39497"/>
                      <a:pt x="11430" y="42418"/>
                    </a:cubicBezTo>
                    <a:lnTo>
                      <a:pt x="6985" y="44196"/>
                    </a:lnTo>
                    <a:lnTo>
                      <a:pt x="11430" y="42418"/>
                    </a:lnTo>
                    <a:cubicBezTo>
                      <a:pt x="12700" y="45339"/>
                      <a:pt x="14351" y="47879"/>
                      <a:pt x="16637" y="50165"/>
                    </a:cubicBezTo>
                    <a:lnTo>
                      <a:pt x="16637" y="50165"/>
                    </a:lnTo>
                    <a:lnTo>
                      <a:pt x="16637" y="50165"/>
                    </a:lnTo>
                    <a:cubicBezTo>
                      <a:pt x="18923" y="52451"/>
                      <a:pt x="21463" y="54102"/>
                      <a:pt x="24384" y="55372"/>
                    </a:cubicBezTo>
                    <a:lnTo>
                      <a:pt x="24384" y="55372"/>
                    </a:lnTo>
                    <a:lnTo>
                      <a:pt x="24384" y="55372"/>
                    </a:lnTo>
                    <a:cubicBezTo>
                      <a:pt x="27305" y="56642"/>
                      <a:pt x="30353" y="57150"/>
                      <a:pt x="33528" y="57150"/>
                    </a:cubicBezTo>
                    <a:cubicBezTo>
                      <a:pt x="36703" y="57150"/>
                      <a:pt x="39751" y="56515"/>
                      <a:pt x="42672" y="55372"/>
                    </a:cubicBezTo>
                    <a:lnTo>
                      <a:pt x="42672" y="55372"/>
                    </a:lnTo>
                    <a:lnTo>
                      <a:pt x="42672" y="55372"/>
                    </a:lnTo>
                    <a:cubicBezTo>
                      <a:pt x="45593" y="54102"/>
                      <a:pt x="48133" y="52451"/>
                      <a:pt x="50419" y="50165"/>
                    </a:cubicBezTo>
                    <a:lnTo>
                      <a:pt x="50419" y="50165"/>
                    </a:lnTo>
                    <a:lnTo>
                      <a:pt x="50419" y="50165"/>
                    </a:lnTo>
                    <a:cubicBezTo>
                      <a:pt x="52705" y="47879"/>
                      <a:pt x="54356" y="45339"/>
                      <a:pt x="55626" y="42418"/>
                    </a:cubicBezTo>
                    <a:lnTo>
                      <a:pt x="60071" y="44196"/>
                    </a:lnTo>
                    <a:lnTo>
                      <a:pt x="55626" y="42418"/>
                    </a:lnTo>
                    <a:cubicBezTo>
                      <a:pt x="56896" y="39497"/>
                      <a:pt x="57404" y="36449"/>
                      <a:pt x="57404" y="33274"/>
                    </a:cubicBezTo>
                    <a:close/>
                  </a:path>
                </a:pathLst>
              </a:custGeom>
              <a:solidFill>
                <a:srgbClr val="E2E6E9"/>
              </a:solidFill>
            </p:spPr>
          </p:sp>
        </p:grpSp>
        <p:sp>
          <p:nvSpPr>
            <p:cNvPr name="TextBox 52" id="52"/>
            <p:cNvSpPr txBox="true"/>
            <p:nvPr/>
          </p:nvSpPr>
          <p:spPr>
            <a:xfrm rot="0">
              <a:off x="960327" y="5248320"/>
              <a:ext cx="3903820" cy="508043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942"/>
                </a:lnSpc>
              </a:pPr>
              <a:r>
                <a:rPr lang="en-US" sz="2400">
                  <a:solidFill>
                    <a:srgbClr val="E2E6E9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Uppercase letters: 26 </a:t>
              </a:r>
            </a:p>
            <a:p>
              <a:pPr algn="l">
                <a:lnSpc>
                  <a:spcPts val="1334"/>
                </a:lnSpc>
              </a:pPr>
              <a:r>
                <a:rPr lang="en-US" sz="2400">
                  <a:solidFill>
                    <a:srgbClr val="E2E6E9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possibilities</a:t>
              </a:r>
            </a:p>
            <a:p>
              <a:pPr algn="l">
                <a:lnSpc>
                  <a:spcPts val="6000"/>
                </a:lnSpc>
              </a:pPr>
              <a:r>
                <a:rPr lang="en-US" sz="2400">
                  <a:solidFill>
                    <a:srgbClr val="E2E6E9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Lowercase letters: 26 </a:t>
              </a:r>
            </a:p>
            <a:p>
              <a:pPr algn="l">
                <a:lnSpc>
                  <a:spcPts val="1276"/>
                </a:lnSpc>
              </a:pPr>
              <a:r>
                <a:rPr lang="en-US" sz="2400">
                  <a:solidFill>
                    <a:srgbClr val="E2E6E9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possibilities</a:t>
              </a:r>
            </a:p>
            <a:p>
              <a:pPr algn="l">
                <a:lnSpc>
                  <a:spcPts val="6000"/>
                </a:lnSpc>
              </a:pPr>
              <a:r>
                <a:rPr lang="en-US" sz="2400">
                  <a:solidFill>
                    <a:srgbClr val="E2E6E9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Numerical digits: 10 </a:t>
              </a:r>
            </a:p>
            <a:p>
              <a:pPr algn="l">
                <a:lnSpc>
                  <a:spcPts val="1276"/>
                </a:lnSpc>
              </a:pPr>
              <a:r>
                <a:rPr lang="en-US" sz="2400">
                  <a:solidFill>
                    <a:srgbClr val="E2E6E9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possibilities</a:t>
              </a:r>
            </a:p>
            <a:p>
              <a:pPr algn="l">
                <a:lnSpc>
                  <a:spcPts val="6000"/>
                </a:lnSpc>
              </a:pPr>
              <a:r>
                <a:rPr lang="en-US" sz="2400">
                  <a:solidFill>
                    <a:srgbClr val="E2E6E9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Special characters: 33 </a:t>
              </a:r>
            </a:p>
            <a:p>
              <a:pPr algn="l">
                <a:lnSpc>
                  <a:spcPts val="1200"/>
                </a:lnSpc>
              </a:pPr>
              <a:r>
                <a:rPr lang="en-US" sz="2400">
                  <a:solidFill>
                    <a:srgbClr val="E2E6E9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possibilities</a:t>
              </a:r>
            </a:p>
          </p:txBody>
        </p:sp>
        <p:sp>
          <p:nvSpPr>
            <p:cNvPr name="TextBox 53" id="53"/>
            <p:cNvSpPr txBox="true"/>
            <p:nvPr/>
          </p:nvSpPr>
          <p:spPr>
            <a:xfrm rot="0">
              <a:off x="0" y="762689"/>
              <a:ext cx="5824474" cy="503245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394"/>
                </a:lnSpc>
              </a:pPr>
              <a:r>
                <a:rPr lang="en-US" sz="2350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The program evaluates password</a:t>
              </a:r>
            </a:p>
            <a:p>
              <a:pPr algn="ctr">
                <a:lnSpc>
                  <a:spcPts val="4394"/>
                </a:lnSpc>
              </a:pPr>
              <a:r>
                <a:rPr lang="en-US" sz="2350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strength by calculating a </a:t>
              </a:r>
            </a:p>
            <a:p>
              <a:pPr algn="ctr">
                <a:lnSpc>
                  <a:spcPts val="4394"/>
                </a:lnSpc>
              </a:pPr>
              <a:r>
                <a:rPr lang="en-US" sz="2350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"permutation" value</a:t>
              </a:r>
            </a:p>
            <a:p>
              <a:pPr algn="ctr">
                <a:lnSpc>
                  <a:spcPts val="4394"/>
                </a:lnSpc>
              </a:pPr>
              <a:r>
                <a:rPr lang="en-US" sz="2350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The permutation is calculated </a:t>
              </a:r>
            </a:p>
            <a:p>
              <a:pPr algn="ctr">
                <a:lnSpc>
                  <a:spcPts val="4394"/>
                </a:lnSpc>
              </a:pPr>
              <a:r>
                <a:rPr lang="en-US" sz="2350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based on the unique character </a:t>
              </a:r>
            </a:p>
            <a:p>
              <a:pPr algn="ctr">
                <a:lnSpc>
                  <a:spcPts val="4394"/>
                </a:lnSpc>
              </a:pPr>
              <a:r>
                <a:rPr lang="en-US" sz="2350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types in the password:</a:t>
              </a:r>
            </a:p>
            <a:p>
              <a:pPr algn="ctr">
                <a:lnSpc>
                  <a:spcPts val="4394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050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>
            <a:hlinkClick action="ppaction://media"/>
          </p:cNvPr>
          <p:cNvPicPr>
            <a:picLocks noChangeAspect="true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4"/>
              </p:ext>
            </p:extLst>
          </p:nvPr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028700" y="1593056"/>
            <a:ext cx="16230600" cy="71008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dur="indefinite" restart="never" nodeType="tmRoot">
          <p:childTnLst>
            <p:video>
              <p:cMediaNode vol="100000">
                <p:cTn fill="hold" display="false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050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860789" y="1486946"/>
            <a:ext cx="7702631" cy="4265904"/>
          </a:xfrm>
          <a:custGeom>
            <a:avLst/>
            <a:gdLst/>
            <a:ahLst/>
            <a:cxnLst/>
            <a:rect r="r" b="b" t="t" l="l"/>
            <a:pathLst>
              <a:path h="4265904" w="7702631">
                <a:moveTo>
                  <a:pt x="0" y="0"/>
                </a:moveTo>
                <a:lnTo>
                  <a:pt x="7702631" y="0"/>
                </a:lnTo>
                <a:lnTo>
                  <a:pt x="7702631" y="4265904"/>
                </a:lnTo>
                <a:lnTo>
                  <a:pt x="0" y="426590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053" r="0" b="-1053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918623" y="613410"/>
            <a:ext cx="4060219" cy="640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10"/>
              </a:lnSpc>
              <a:spcBef>
                <a:spcPct val="0"/>
              </a:spcBef>
            </a:pPr>
            <a:r>
              <a:rPr lang="en-US" b="true" sz="3000">
                <a:solidFill>
                  <a:srgbClr val="FFFFFF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Real-World Applications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66509" y="1537628"/>
            <a:ext cx="8682224" cy="42510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43"/>
              </a:lnSpc>
            </a:pPr>
            <a:r>
              <a:rPr lang="en-US" sz="2269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Usage in User Systems</a:t>
            </a:r>
          </a:p>
          <a:p>
            <a:pPr algn="ctr" marL="489895" indent="-244947" lvl="1">
              <a:lnSpc>
                <a:spcPts val="4243"/>
              </a:lnSpc>
              <a:spcBef>
                <a:spcPct val="0"/>
              </a:spcBef>
              <a:buAutoNum type="arabicPeriod" startAt="1"/>
            </a:pPr>
            <a:r>
              <a:rPr lang="en-US" sz="2269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User Registrati</a:t>
            </a:r>
            <a:r>
              <a:rPr lang="en-US" sz="2269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on: Ensures users create secure passwords, reducing the risk of account breaches during signups.</a:t>
            </a:r>
          </a:p>
          <a:p>
            <a:pPr algn="ctr" marL="489895" indent="-244947" lvl="1">
              <a:lnSpc>
                <a:spcPts val="4243"/>
              </a:lnSpc>
              <a:spcBef>
                <a:spcPct val="0"/>
              </a:spcBef>
              <a:buAutoNum type="arabicPeriod" startAt="1"/>
            </a:pPr>
            <a:r>
              <a:rPr lang="en-US" sz="2269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Web Applications: Real-time strength checkers help evaluate and enhance password security online.</a:t>
            </a:r>
          </a:p>
          <a:p>
            <a:pPr algn="ctr" marL="489895" indent="-244947" lvl="1">
              <a:lnSpc>
                <a:spcPts val="4243"/>
              </a:lnSpc>
              <a:spcBef>
                <a:spcPct val="0"/>
              </a:spcBef>
              <a:buAutoNum type="arabicPeriod" startAt="1"/>
            </a:pPr>
            <a:r>
              <a:rPr lang="en-US" sz="2269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Mobile Apps: Integrated tools guide users toward creating strong passwords in apps, improving overall security.</a:t>
            </a:r>
          </a:p>
          <a:p>
            <a:pPr algn="ctr">
              <a:lnSpc>
                <a:spcPts val="4243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DAGYEl-0_VI</dc:identifier>
  <dcterms:modified xsi:type="dcterms:W3CDTF">2011-08-01T06:04:30Z</dcterms:modified>
  <cp:revision>1</cp:revision>
  <dc:title>Password Strength: A Discrete Mathematics Perspective Password strength is a critical aspect of cybersecurity, ensuring sensitive information remains protected. This presentation explores the principles and methods behind password strength checkers,</dc:title>
</cp:coreProperties>
</file>