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2" r:id="rId5"/>
    <p:sldId id="261" r:id="rId6"/>
    <p:sldId id="276" r:id="rId7"/>
    <p:sldId id="277" r:id="rId8"/>
    <p:sldId id="280" r:id="rId9"/>
    <p:sldId id="278" r:id="rId10"/>
    <p:sldId id="274" r:id="rId11"/>
    <p:sldId id="260" r:id="rId12"/>
    <p:sldId id="266" r:id="rId13"/>
    <p:sldId id="268" r:id="rId14"/>
    <p:sldId id="267" r:id="rId15"/>
    <p:sldId id="269" r:id="rId16"/>
    <p:sldId id="270" r:id="rId17"/>
    <p:sldId id="271" r:id="rId18"/>
    <p:sldId id="281" r:id="rId19"/>
    <p:sldId id="265" r:id="rId20"/>
    <p:sldId id="262" r:id="rId21"/>
    <p:sldId id="279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696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90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A3BB-B575-43AF-9619-CBC3CE56FE2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20F5E8-EFD7-48DC-9F22-2BD5E318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292" y="1465461"/>
            <a:ext cx="9144000" cy="18265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/>
            </a:r>
            <a:br>
              <a:rPr lang="en-US" sz="4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/>
            </a:r>
            <a:br>
              <a:rPr lang="en-US" sz="4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3100" b="1" dirty="0" smtClean="0">
                <a:solidFill>
                  <a:srgbClr val="002060"/>
                </a:solidFill>
                <a:latin typeface="+mn-lt"/>
              </a:rPr>
              <a:t>Autonomous </a:t>
            </a:r>
            <a:r>
              <a:rPr lang="en-US" sz="3100" b="1" dirty="0">
                <a:solidFill>
                  <a:srgbClr val="002060"/>
                </a:solidFill>
                <a:latin typeface="+mn-lt"/>
              </a:rPr>
              <a:t>Toolkit to Forecast Customer Churn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7" y="1329577"/>
            <a:ext cx="1405128" cy="14721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7271" y="309398"/>
            <a:ext cx="5275580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67840" y="41429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G</a:t>
            </a:r>
            <a:r>
              <a:rPr lang="en-US" sz="2000" b="1" u="sng" dirty="0">
                <a:cs typeface="Andalus" panose="02020603050405020304" pitchFamily="18" charset="-78"/>
              </a:rPr>
              <a:t>roup Members</a:t>
            </a:r>
          </a:p>
          <a:p>
            <a:r>
              <a:rPr lang="en-US" sz="2000" dirty="0">
                <a:cs typeface="Andalus" panose="02020603050405020304" pitchFamily="18" charset="-78"/>
              </a:rPr>
              <a:t>Sumaira </a:t>
            </a:r>
            <a:r>
              <a:rPr lang="en-US" sz="2000" dirty="0" err="1">
                <a:cs typeface="Andalus" panose="02020603050405020304" pitchFamily="18" charset="-78"/>
              </a:rPr>
              <a:t>Javed</a:t>
            </a:r>
            <a:r>
              <a:rPr lang="en-US" sz="2000" dirty="0">
                <a:cs typeface="Andalus" panose="02020603050405020304" pitchFamily="18" charset="-78"/>
              </a:rPr>
              <a:t> Malik</a:t>
            </a:r>
          </a:p>
          <a:p>
            <a:r>
              <a:rPr lang="en-US" sz="2000" dirty="0" err="1">
                <a:cs typeface="Andalus" panose="02020603050405020304" pitchFamily="18" charset="-78"/>
              </a:rPr>
              <a:t>Mehwish</a:t>
            </a:r>
            <a:r>
              <a:rPr lang="en-US" sz="2000" dirty="0">
                <a:cs typeface="Andalus" panose="02020603050405020304" pitchFamily="18" charset="-78"/>
              </a:rPr>
              <a:t> Farooq Ahmed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596051" y="40716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>
                <a:cs typeface="Andalus" panose="02020603050405020304" pitchFamily="18" charset="-78"/>
              </a:rPr>
              <a:t>Supervisor</a:t>
            </a:r>
          </a:p>
          <a:p>
            <a:r>
              <a:rPr lang="en-US" sz="2000" dirty="0">
                <a:cs typeface="Andalus" panose="02020603050405020304" pitchFamily="18" charset="-78"/>
              </a:rPr>
              <a:t>Dr. </a:t>
            </a:r>
            <a:r>
              <a:rPr lang="en-US" sz="2000" dirty="0" err="1">
                <a:cs typeface="Andalus" panose="02020603050405020304" pitchFamily="18" charset="-78"/>
              </a:rPr>
              <a:t>Zaffar</a:t>
            </a:r>
            <a:r>
              <a:rPr lang="en-US" sz="2000" dirty="0">
                <a:cs typeface="Andalus" panose="02020603050405020304" pitchFamily="18" charset="-78"/>
              </a:rPr>
              <a:t> Ahmed Shaikh</a:t>
            </a:r>
            <a:endParaRPr lang="en-GB" sz="2000" dirty="0">
              <a:cs typeface="Andalus" panose="02020603050405020304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96051" y="49225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 smtClean="0">
                <a:cs typeface="Andalus" panose="02020603050405020304" pitchFamily="18" charset="-78"/>
              </a:rPr>
              <a:t>Co </a:t>
            </a:r>
            <a:r>
              <a:rPr lang="en-US" sz="2000" b="1" u="sng" dirty="0">
                <a:cs typeface="Andalus" panose="02020603050405020304" pitchFamily="18" charset="-78"/>
              </a:rPr>
              <a:t>- Supervisor</a:t>
            </a:r>
          </a:p>
          <a:p>
            <a:r>
              <a:rPr lang="en-US" sz="2000" dirty="0">
                <a:cs typeface="Andalus" panose="02020603050405020304" pitchFamily="18" charset="-78"/>
              </a:rPr>
              <a:t>Ma’am </a:t>
            </a:r>
            <a:r>
              <a:rPr lang="en-US" sz="2000" dirty="0" err="1">
                <a:cs typeface="Andalus" panose="02020603050405020304" pitchFamily="18" charset="-78"/>
              </a:rPr>
              <a:t>Samreen</a:t>
            </a:r>
            <a:r>
              <a:rPr lang="en-US" sz="2000" dirty="0">
                <a:cs typeface="Andalus" panose="02020603050405020304" pitchFamily="18" charset="-78"/>
              </a:rPr>
              <a:t> </a:t>
            </a:r>
            <a:r>
              <a:rPr lang="en-US" sz="2000" dirty="0" smtClean="0">
                <a:cs typeface="Andalus" panose="02020603050405020304" pitchFamily="18" charset="-78"/>
              </a:rPr>
              <a:t>Ahmed</a:t>
            </a:r>
            <a:endParaRPr lang="en-GB" sz="2000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766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445" y="6828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cs typeface="Andalus" panose="02020603050405020304" pitchFamily="18" charset="-78"/>
              </a:rPr>
              <a:t>Abstract User Interface</a:t>
            </a:r>
            <a:r>
              <a:rPr lang="en-AU" dirty="0" smtClean="0">
                <a:solidFill>
                  <a:schemeClr val="tx2"/>
                </a:solidFill>
              </a:rPr>
              <a:t/>
            </a:r>
            <a:br>
              <a:rPr lang="en-AU" dirty="0" smtClean="0">
                <a:solidFill>
                  <a:schemeClr val="tx2"/>
                </a:solidFill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35" y="1793965"/>
            <a:ext cx="8915400" cy="3777622"/>
          </a:xfrm>
        </p:spPr>
        <p:txBody>
          <a:bodyPr>
            <a:normAutofit/>
          </a:bodyPr>
          <a:lstStyle/>
          <a:p>
            <a:endParaRPr lang="en-US" sz="2800" dirty="0">
              <a:cs typeface="Andalus" panose="02020603050405020304" pitchFamily="18" charset="-78"/>
            </a:endParaRPr>
          </a:p>
          <a:p>
            <a:endParaRPr lang="en-US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9776" y="179396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cs typeface="Andalus" panose="02020603050405020304" pitchFamily="18" charset="-78"/>
              </a:rPr>
              <a:t>The application would take the dataset as an input in csv format</a:t>
            </a:r>
            <a:r>
              <a:rPr lang="en-US" sz="2600" dirty="0" smtClean="0">
                <a:cs typeface="Andalus" panose="02020603050405020304" pitchFamily="18" charset="-78"/>
              </a:rPr>
              <a:t>. After </a:t>
            </a:r>
            <a:r>
              <a:rPr lang="en-US" sz="2600" dirty="0">
                <a:cs typeface="Andalus" panose="02020603050405020304" pitchFamily="18" charset="-78"/>
              </a:rPr>
              <a:t>the input of the </a:t>
            </a:r>
            <a:r>
              <a:rPr lang="en-US" sz="2600" dirty="0" smtClean="0">
                <a:cs typeface="Andalus" panose="02020603050405020304" pitchFamily="18" charset="-78"/>
              </a:rPr>
              <a:t>Data, </a:t>
            </a:r>
            <a:r>
              <a:rPr lang="en-US" sz="2600" dirty="0">
                <a:cs typeface="Andalus" panose="02020603050405020304" pitchFamily="18" charset="-78"/>
              </a:rPr>
              <a:t>the summary of the data shall be shown graphically. </a:t>
            </a:r>
          </a:p>
          <a:p>
            <a:pPr marL="0" indent="0">
              <a:buNone/>
            </a:pPr>
            <a:endParaRPr lang="en-US" altLang="en-US" sz="2600" dirty="0" smtClean="0">
              <a:cs typeface="Andalus" panose="02020603050405020304" pitchFamily="18" charset="-78"/>
            </a:endParaRPr>
          </a:p>
          <a:p>
            <a:r>
              <a:rPr lang="en-US" sz="2600" dirty="0"/>
              <a:t>The data would be analyzed and summary of the data </a:t>
            </a:r>
            <a:r>
              <a:rPr lang="en-US" sz="2600" dirty="0" smtClean="0"/>
              <a:t>shall be </a:t>
            </a:r>
            <a:r>
              <a:rPr lang="en-US" sz="2600" dirty="0"/>
              <a:t>shown using the Descriptive Statistics technique.</a:t>
            </a:r>
            <a:endParaRPr lang="en-US" sz="2600" dirty="0" smtClean="0"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2600" dirty="0" smtClean="0">
              <a:cs typeface="Andalus" panose="02020603050405020304" pitchFamily="18" charset="-78"/>
            </a:endParaRPr>
          </a:p>
          <a:p>
            <a:r>
              <a:rPr lang="en-US" sz="2600" dirty="0">
                <a:cs typeface="Andalus" panose="02020603050405020304" pitchFamily="18" charset="-78"/>
              </a:rPr>
              <a:t>The graphs of performance of different models shall be shown when the model is learned and applied.</a:t>
            </a:r>
          </a:p>
          <a:p>
            <a:endParaRPr lang="en-US" sz="2600" dirty="0" smtClean="0"/>
          </a:p>
          <a:p>
            <a:endParaRPr lang="en-US" sz="2800" dirty="0" smtClean="0">
              <a:cs typeface="Andalus" panose="02020603050405020304" pitchFamily="18" charset="-78"/>
            </a:endParaRPr>
          </a:p>
          <a:p>
            <a:endParaRPr lang="en-US" dirty="0" smtClean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1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1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n-lt"/>
              </a:rPr>
              <a:t>Minimum Viable product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5394"/>
            <a:ext cx="12192000" cy="6152605"/>
          </a:xfrm>
        </p:spPr>
      </p:pic>
    </p:spTree>
    <p:extLst>
      <p:ext uri="{BB962C8B-B14F-4D97-AF65-F5344CB8AC3E}">
        <p14:creationId xmlns:p14="http://schemas.microsoft.com/office/powerpoint/2010/main" val="27071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8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0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3461" y="1139687"/>
            <a:ext cx="7354956" cy="42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479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73" y="465084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n-lt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73" y="1745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Problem</a:t>
            </a:r>
          </a:p>
          <a:p>
            <a:r>
              <a:rPr lang="en-US" sz="2800" dirty="0"/>
              <a:t>Solution</a:t>
            </a:r>
          </a:p>
          <a:p>
            <a:r>
              <a:rPr lang="en-US" sz="2800" dirty="0"/>
              <a:t>Minimum viable product</a:t>
            </a:r>
          </a:p>
          <a:p>
            <a:r>
              <a:rPr lang="en-US" sz="2800" dirty="0"/>
              <a:t>Competitive advantage</a:t>
            </a:r>
          </a:p>
          <a:p>
            <a:r>
              <a:rPr lang="en-US" sz="2800" dirty="0"/>
              <a:t>Monetization model</a:t>
            </a:r>
          </a:p>
          <a:p>
            <a:r>
              <a:rPr lang="en-US" sz="2800" dirty="0"/>
              <a:t>Team </a:t>
            </a:r>
          </a:p>
        </p:txBody>
      </p:sp>
    </p:spTree>
    <p:extLst>
      <p:ext uri="{BB962C8B-B14F-4D97-AF65-F5344CB8AC3E}">
        <p14:creationId xmlns:p14="http://schemas.microsoft.com/office/powerpoint/2010/main" val="81177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542" y="545733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n-lt"/>
              </a:rP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11" y="1826623"/>
            <a:ext cx="9483518" cy="52382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The problem with the data scientists is that either they aren’t available or are too much expensive to afford for some companies</a:t>
            </a:r>
            <a:r>
              <a:rPr lang="en-US" sz="9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600" dirty="0" smtClean="0"/>
          </a:p>
          <a:p>
            <a:pPr>
              <a:lnSpc>
                <a:spcPct val="120000"/>
              </a:lnSpc>
            </a:pPr>
            <a:r>
              <a:rPr lang="en-US" sz="9600" dirty="0" smtClean="0">
                <a:cs typeface="Andalus" panose="02020603050405020304" pitchFamily="18" charset="-78"/>
              </a:rPr>
              <a:t>The main goal of this </a:t>
            </a:r>
            <a:r>
              <a:rPr lang="en-US" sz="9600" dirty="0">
                <a:cs typeface="Andalus" panose="02020603050405020304" pitchFamily="18" charset="-78"/>
              </a:rPr>
              <a:t>project is to reduce the effort of the data scientists who have to spend too much time on Data pre-processing and identifying the best predictive model</a:t>
            </a:r>
            <a:r>
              <a:rPr lang="en-US" sz="9600" dirty="0" smtClean="0">
                <a:cs typeface="Andalus" panose="02020603050405020304" pitchFamily="18" charset="-78"/>
              </a:rPr>
              <a:t>.</a:t>
            </a:r>
            <a:endParaRPr lang="en-US" sz="96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endParaRPr lang="en-GB" sz="8000" dirty="0">
              <a:cs typeface="Andalus" panose="02020603050405020304" pitchFamily="18" charset="-78"/>
            </a:endParaRPr>
          </a:p>
          <a:p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54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97"/>
            <a:ext cx="2128132" cy="128089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Cont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…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28" y="943745"/>
            <a:ext cx="9483518" cy="492147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96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9600" dirty="0" smtClean="0"/>
          </a:p>
          <a:p>
            <a:pPr>
              <a:lnSpc>
                <a:spcPct val="120000"/>
              </a:lnSpc>
            </a:pPr>
            <a:r>
              <a:rPr lang="en-US" sz="11200" dirty="0" smtClean="0"/>
              <a:t>There’s </a:t>
            </a:r>
            <a:r>
              <a:rPr lang="en-US" sz="11200" dirty="0"/>
              <a:t>a need of a tool which can provide an abstract interface to the business </a:t>
            </a:r>
            <a:r>
              <a:rPr lang="en-US" sz="11200" dirty="0" smtClean="0"/>
              <a:t>manager.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200" dirty="0" smtClean="0"/>
          </a:p>
          <a:p>
            <a:pPr>
              <a:lnSpc>
                <a:spcPct val="120000"/>
              </a:lnSpc>
            </a:pPr>
            <a:r>
              <a:rPr lang="en-US" sz="11200" dirty="0">
                <a:cs typeface="Andalus" panose="02020603050405020304" pitchFamily="18" charset="-78"/>
              </a:rPr>
              <a:t>Business managers to make appropriate decision to retain them by fringe offerings and other incentives.</a:t>
            </a:r>
            <a:endParaRPr lang="en-GB" sz="11200" dirty="0">
              <a:cs typeface="Andalus" panose="02020603050405020304" pitchFamily="18" charset="-78"/>
            </a:endParaRPr>
          </a:p>
          <a:p>
            <a:endParaRPr lang="en-US" sz="9600" dirty="0" smtClean="0"/>
          </a:p>
          <a:p>
            <a:pPr marL="0" indent="0">
              <a:buNone/>
            </a:pPr>
            <a:endParaRPr lang="en-GB" sz="8000" dirty="0">
              <a:cs typeface="Andalus" panose="02020603050405020304" pitchFamily="18" charset="-78"/>
            </a:endParaRPr>
          </a:p>
          <a:p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7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67" y="649099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Monetization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726" y="1776548"/>
            <a:ext cx="10029507" cy="4846320"/>
          </a:xfrm>
        </p:spPr>
        <p:txBody>
          <a:bodyPr>
            <a:normAutofit/>
          </a:bodyPr>
          <a:lstStyle/>
          <a:p>
            <a:r>
              <a:rPr lang="en-US" sz="2800" dirty="0"/>
              <a:t>This model can not fit for every kind of dataset 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Different models can be built depend on dataset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and its variables .</a:t>
            </a:r>
            <a:endParaRPr lang="en-US" sz="2800" dirty="0"/>
          </a:p>
          <a:p>
            <a:r>
              <a:rPr lang="en-US" sz="2800" dirty="0"/>
              <a:t>If we do these kinds of predictions and analysis then companies will surely give us high salary according </a:t>
            </a:r>
            <a:r>
              <a:rPr lang="en-US" sz="2800" dirty="0" smtClean="0"/>
              <a:t>that.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996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447" y="571102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Team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851992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Sumaira Javed Malik        (PROGRAMMER)</a:t>
            </a:r>
          </a:p>
          <a:p>
            <a:r>
              <a:rPr lang="en-US" sz="2800" dirty="0"/>
              <a:t>Mehwish Farooq Ahmed ( WEB DESIGNER)</a:t>
            </a:r>
          </a:p>
        </p:txBody>
      </p:sp>
    </p:spTree>
    <p:extLst>
      <p:ext uri="{BB962C8B-B14F-4D97-AF65-F5344CB8AC3E}">
        <p14:creationId xmlns:p14="http://schemas.microsoft.com/office/powerpoint/2010/main" val="29834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38" y="51714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Problems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42" y="1562905"/>
            <a:ext cx="10969487" cy="4877084"/>
          </a:xfrm>
        </p:spPr>
        <p:txBody>
          <a:bodyPr>
            <a:normAutofit/>
          </a:bodyPr>
          <a:lstStyle/>
          <a:p>
            <a:r>
              <a:rPr lang="en-US" sz="2400" dirty="0"/>
              <a:t>One of the key aspirations of any telecommunication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company </a:t>
            </a:r>
            <a:r>
              <a:rPr lang="en-US" sz="2400" dirty="0"/>
              <a:t>is to maintain a loyal customer </a:t>
            </a:r>
            <a:r>
              <a:rPr lang="en-US" sz="2400" dirty="0" smtClean="0"/>
              <a:t>base.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Customer churn is one of the major </a:t>
            </a:r>
            <a:r>
              <a:rPr lang="en-US" sz="2400" dirty="0" smtClean="0"/>
              <a:t>issue, that </a:t>
            </a:r>
            <a:r>
              <a:rPr lang="en-US" sz="2400" dirty="0"/>
              <a:t>the </a:t>
            </a:r>
            <a:r>
              <a:rPr lang="en-US" sz="2400" dirty="0" smtClean="0"/>
              <a:t>telecom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industry is facing </a:t>
            </a:r>
            <a:r>
              <a:rPr lang="en-US" sz="2400" dirty="0" smtClean="0"/>
              <a:t>today.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Customer churn can </a:t>
            </a:r>
            <a:r>
              <a:rPr lang="en-US" sz="2400" i="1" dirty="0" smtClean="0"/>
              <a:t>be </a:t>
            </a:r>
            <a:r>
              <a:rPr lang="en-US" sz="2400" i="1" dirty="0"/>
              <a:t>defined as the </a:t>
            </a:r>
            <a:r>
              <a:rPr lang="en-US" sz="2400" i="1" dirty="0" smtClean="0"/>
              <a:t>switching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i="1" dirty="0"/>
              <a:t>of a customer from one service provider to </a:t>
            </a:r>
            <a:r>
              <a:rPr lang="en-US" sz="2400" i="1" dirty="0" smtClean="0"/>
              <a:t>another.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59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2" y="1404308"/>
            <a:ext cx="10421415" cy="5310001"/>
          </a:xfrm>
        </p:spPr>
        <p:txBody>
          <a:bodyPr>
            <a:normAutofit/>
          </a:bodyPr>
          <a:lstStyle/>
          <a:p>
            <a:r>
              <a:rPr lang="en-US" sz="2400" dirty="0"/>
              <a:t>Mobile </a:t>
            </a:r>
            <a:r>
              <a:rPr lang="en-US" sz="2400" dirty="0" smtClean="0"/>
              <a:t>carrier’s </a:t>
            </a:r>
            <a:r>
              <a:rPr lang="en-US" sz="2400" dirty="0"/>
              <a:t>current focus on customer retention strategies.</a:t>
            </a:r>
          </a:p>
          <a:p>
            <a:r>
              <a:rPr lang="en-US" sz="2400" dirty="0"/>
              <a:t>Churn prediction and prevention becomes a crucial </a:t>
            </a:r>
            <a:r>
              <a:rPr lang="en-US" sz="2400" dirty="0" smtClean="0"/>
              <a:t>Business </a:t>
            </a:r>
            <a:r>
              <a:rPr lang="en-US" sz="2400" dirty="0"/>
              <a:t>A</a:t>
            </a:r>
            <a:r>
              <a:rPr lang="en-US" sz="2400" dirty="0" smtClean="0"/>
              <a:t>nalytic </a:t>
            </a:r>
            <a:r>
              <a:rPr lang="en-US" sz="2400" dirty="0"/>
              <a:t>A</a:t>
            </a:r>
            <a:r>
              <a:rPr lang="en-US" sz="2400" dirty="0" smtClean="0"/>
              <a:t>pplication.</a:t>
            </a:r>
            <a:endParaRPr lang="en-US" sz="2400" dirty="0"/>
          </a:p>
          <a:p>
            <a:r>
              <a:rPr lang="en-US" sz="2400" dirty="0"/>
              <a:t>Telecom companies have used two </a:t>
            </a:r>
            <a:r>
              <a:rPr lang="en-US" sz="2400" dirty="0" smtClean="0"/>
              <a:t>approaches.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targeted and untargeted approach.</a:t>
            </a:r>
          </a:p>
          <a:p>
            <a:pPr marL="0" lvl="0" indent="0">
              <a:buNone/>
            </a:pPr>
            <a:r>
              <a:rPr lang="en-US" sz="2400" dirty="0" smtClean="0"/>
              <a:t>  - The </a:t>
            </a:r>
            <a:r>
              <a:rPr lang="en-US" sz="2400" dirty="0"/>
              <a:t>targeted approach relies on identifying customers </a:t>
            </a:r>
            <a:r>
              <a:rPr lang="en-US" sz="2400" dirty="0" smtClean="0"/>
              <a:t>who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are likely </a:t>
            </a:r>
            <a:r>
              <a:rPr lang="en-US" sz="2400" dirty="0"/>
              <a:t>to </a:t>
            </a:r>
            <a:r>
              <a:rPr lang="en-US" sz="2400" dirty="0" smtClean="0"/>
              <a:t>churn.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- </a:t>
            </a:r>
            <a:r>
              <a:rPr lang="en-US" sz="2400" dirty="0"/>
              <a:t>The untargeted approach relies on superior </a:t>
            </a:r>
            <a:r>
              <a:rPr lang="en-US" sz="2400" dirty="0" smtClean="0"/>
              <a:t>product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and </a:t>
            </a:r>
            <a:r>
              <a:rPr lang="en-US" sz="2400" dirty="0" smtClean="0"/>
              <a:t>mass advertising </a:t>
            </a:r>
            <a:r>
              <a:rPr lang="en-US" sz="2400" dirty="0"/>
              <a:t>to increase brand </a:t>
            </a:r>
            <a:r>
              <a:rPr lang="en-US" sz="2400" dirty="0" smtClean="0"/>
              <a:t>loyalty.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82" y="78745"/>
            <a:ext cx="4907507" cy="1325563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>Cont…</a:t>
            </a:r>
          </a:p>
        </p:txBody>
      </p:sp>
    </p:spTree>
    <p:extLst>
      <p:ext uri="{BB962C8B-B14F-4D97-AF65-F5344CB8AC3E}">
        <p14:creationId xmlns:p14="http://schemas.microsoft.com/office/powerpoint/2010/main" val="37460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235" y="5130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n-lt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35" y="1793965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cs typeface="Andalus" panose="02020603050405020304" pitchFamily="18" charset="-78"/>
              </a:rPr>
              <a:t>D</a:t>
            </a:r>
            <a:r>
              <a:rPr lang="en-US" altLang="en-US" sz="2800" dirty="0" smtClean="0">
                <a:cs typeface="Andalus" panose="02020603050405020304" pitchFamily="18" charset="-78"/>
              </a:rPr>
              <a:t>ataset </a:t>
            </a:r>
            <a:r>
              <a:rPr lang="en-US" altLang="en-US" sz="2800" dirty="0">
                <a:cs typeface="Andalus" panose="02020603050405020304" pitchFamily="18" charset="-78"/>
              </a:rPr>
              <a:t>from </a:t>
            </a:r>
            <a:r>
              <a:rPr lang="en-US" altLang="en-US" sz="2800" dirty="0" smtClean="0">
                <a:cs typeface="Andalus" panose="02020603050405020304" pitchFamily="18" charset="-78"/>
              </a:rPr>
              <a:t>Big ML </a:t>
            </a:r>
            <a:r>
              <a:rPr lang="en-US" altLang="en-US" sz="2800" dirty="0">
                <a:cs typeface="Andalus" panose="02020603050405020304" pitchFamily="18" charset="-78"/>
              </a:rPr>
              <a:t>site</a:t>
            </a:r>
          </a:p>
          <a:p>
            <a:r>
              <a:rPr lang="en-US" altLang="en-US" sz="2800" dirty="0">
                <a:cs typeface="Andalus" panose="02020603050405020304" pitchFamily="18" charset="-78"/>
              </a:rPr>
              <a:t>P</a:t>
            </a:r>
            <a:r>
              <a:rPr lang="en-US" altLang="en-US" sz="2800" dirty="0" smtClean="0">
                <a:cs typeface="Andalus" panose="02020603050405020304" pitchFamily="18" charset="-78"/>
              </a:rPr>
              <a:t>re-processing </a:t>
            </a:r>
            <a:r>
              <a:rPr lang="en-US" altLang="en-US" sz="2800" dirty="0">
                <a:cs typeface="Andalus" panose="02020603050405020304" pitchFamily="18" charset="-78"/>
              </a:rPr>
              <a:t>of dataset</a:t>
            </a:r>
          </a:p>
          <a:p>
            <a:r>
              <a:rPr lang="en-US" sz="2800" dirty="0" smtClean="0">
                <a:cs typeface="Andalus" panose="02020603050405020304" pitchFamily="18" charset="-78"/>
              </a:rPr>
              <a:t>It would </a:t>
            </a:r>
            <a:r>
              <a:rPr lang="en-US" sz="2800" dirty="0">
                <a:cs typeface="Andalus" panose="02020603050405020304" pitchFamily="18" charset="-78"/>
              </a:rPr>
              <a:t>run different algorithm </a:t>
            </a:r>
            <a:r>
              <a:rPr lang="en-US" altLang="en-US" sz="2800" dirty="0">
                <a:cs typeface="Andalus" panose="02020603050405020304" pitchFamily="18" charset="-78"/>
              </a:rPr>
              <a:t>to analyze the </a:t>
            </a:r>
            <a:r>
              <a:rPr lang="en-US" altLang="en-US" sz="2800" dirty="0" smtClean="0">
                <a:cs typeface="Andalus" panose="02020603050405020304" pitchFamily="18" charset="-78"/>
              </a:rPr>
              <a:t>dataset</a:t>
            </a:r>
          </a:p>
          <a:p>
            <a:pPr marL="0" indent="0">
              <a:buNone/>
            </a:pPr>
            <a:r>
              <a:rPr lang="en-US" altLang="en-US" sz="2800" dirty="0">
                <a:cs typeface="Andalus" panose="02020603050405020304" pitchFamily="18" charset="-78"/>
              </a:rPr>
              <a:t> </a:t>
            </a:r>
            <a:r>
              <a:rPr lang="en-US" altLang="en-US" sz="2800" dirty="0" smtClean="0">
                <a:cs typeface="Andalus" panose="02020603050405020304" pitchFamily="18" charset="-78"/>
              </a:rPr>
              <a:t>   (</a:t>
            </a:r>
            <a:r>
              <a:rPr lang="en-US" sz="2800" i="1" dirty="0">
                <a:cs typeface="Andalus" panose="02020603050405020304" pitchFamily="18" charset="-78"/>
              </a:rPr>
              <a:t>Random </a:t>
            </a:r>
            <a:r>
              <a:rPr lang="en-US" sz="2800" i="1" dirty="0" smtClean="0">
                <a:cs typeface="Andalus" panose="02020603050405020304" pitchFamily="18" charset="-78"/>
              </a:rPr>
              <a:t>forest,</a:t>
            </a:r>
            <a:r>
              <a:rPr lang="en-US" sz="2800" dirty="0" smtClean="0">
                <a:cs typeface="Andalus" panose="02020603050405020304" pitchFamily="18" charset="-78"/>
              </a:rPr>
              <a:t> </a:t>
            </a:r>
            <a:r>
              <a:rPr lang="en-US" sz="2800" dirty="0">
                <a:cs typeface="Andalus" panose="02020603050405020304" pitchFamily="18" charset="-78"/>
              </a:rPr>
              <a:t>Decision </a:t>
            </a:r>
            <a:r>
              <a:rPr lang="en-US" sz="2800" dirty="0" smtClean="0">
                <a:cs typeface="Andalus" panose="02020603050405020304" pitchFamily="18" charset="-78"/>
              </a:rPr>
              <a:t>tree and</a:t>
            </a:r>
            <a:r>
              <a:rPr lang="en-US" sz="2800" i="1" dirty="0" smtClean="0">
                <a:cs typeface="Andalus" panose="02020603050405020304" pitchFamily="18" charset="-78"/>
              </a:rPr>
              <a:t> </a:t>
            </a:r>
            <a:r>
              <a:rPr lang="en-US" sz="2800" i="1" dirty="0">
                <a:cs typeface="Andalus" panose="02020603050405020304" pitchFamily="18" charset="-78"/>
              </a:rPr>
              <a:t>Gradient Boosting </a:t>
            </a:r>
            <a:endParaRPr lang="en-US" sz="2800" i="1" dirty="0" smtClean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sz="2800" i="1" dirty="0">
                <a:cs typeface="Andalus" panose="02020603050405020304" pitchFamily="18" charset="-78"/>
              </a:rPr>
              <a:t> </a:t>
            </a:r>
            <a:r>
              <a:rPr lang="en-US" sz="2800" i="1" dirty="0" smtClean="0">
                <a:cs typeface="Andalus" panose="02020603050405020304" pitchFamily="18" charset="-78"/>
              </a:rPr>
              <a:t>    &amp; </a:t>
            </a:r>
            <a:r>
              <a:rPr lang="en-US" sz="2800" i="1" dirty="0" err="1" smtClean="0">
                <a:cs typeface="Andalus" panose="02020603050405020304" pitchFamily="18" charset="-78"/>
              </a:rPr>
              <a:t>AdaBoost</a:t>
            </a:r>
            <a:r>
              <a:rPr lang="en-US" sz="2800" i="1" dirty="0" smtClean="0">
                <a:cs typeface="Andalus" panose="02020603050405020304" pitchFamily="18" charset="-78"/>
              </a:rPr>
              <a:t> algorithm)</a:t>
            </a:r>
            <a:endParaRPr lang="en-US" altLang="en-US" sz="2800" dirty="0">
              <a:cs typeface="Andalus" panose="02020603050405020304" pitchFamily="18" charset="-78"/>
            </a:endParaRPr>
          </a:p>
          <a:p>
            <a:r>
              <a:rPr lang="en-US" sz="2800" dirty="0">
                <a:cs typeface="Andalus" panose="02020603050405020304" pitchFamily="18" charset="-78"/>
              </a:rPr>
              <a:t>B</a:t>
            </a:r>
            <a:r>
              <a:rPr lang="en-US" sz="2800" dirty="0" smtClean="0">
                <a:cs typeface="Andalus" panose="02020603050405020304" pitchFamily="18" charset="-78"/>
              </a:rPr>
              <a:t>uild </a:t>
            </a:r>
            <a:r>
              <a:rPr lang="en-US" sz="2800" dirty="0">
                <a:cs typeface="Andalus" panose="02020603050405020304" pitchFamily="18" charset="-78"/>
              </a:rPr>
              <a:t>a predictive model</a:t>
            </a:r>
          </a:p>
          <a:p>
            <a:r>
              <a:rPr lang="en-US" sz="2800" dirty="0">
                <a:cs typeface="Andalus" panose="02020603050405020304" pitchFamily="18" charset="-78"/>
              </a:rPr>
              <a:t>D</a:t>
            </a:r>
            <a:r>
              <a:rPr lang="en-US" sz="2800" dirty="0" smtClean="0">
                <a:cs typeface="Andalus" panose="02020603050405020304" pitchFamily="18" charset="-78"/>
              </a:rPr>
              <a:t>esign </a:t>
            </a:r>
            <a:r>
              <a:rPr lang="en-US" sz="2800" dirty="0">
                <a:cs typeface="Andalus" panose="02020603050405020304" pitchFamily="18" charset="-78"/>
              </a:rPr>
              <a:t>a toolkit </a:t>
            </a:r>
          </a:p>
          <a:p>
            <a:r>
              <a:rPr lang="en-US" sz="2800" dirty="0"/>
              <a:t>The result of the performances of different models </a:t>
            </a:r>
            <a:r>
              <a:rPr lang="en-US" sz="2800" dirty="0" smtClean="0"/>
              <a:t>would  show </a:t>
            </a:r>
            <a:r>
              <a:rPr lang="en-US" sz="2800" dirty="0"/>
              <a:t>at the end on the dashboard and charts.</a:t>
            </a:r>
          </a:p>
          <a:p>
            <a:endParaRPr lang="en-US" sz="2800" dirty="0">
              <a:cs typeface="Andalus" panose="02020603050405020304" pitchFamily="18" charset="-78"/>
            </a:endParaRPr>
          </a:p>
          <a:p>
            <a:endParaRPr lang="en-US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8613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>            Tools </a:t>
            </a:r>
            <a:r>
              <a:rPr lang="en-US" b="1" dirty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>for the Project</a:t>
            </a:r>
            <a:endParaRPr lang="en-AU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52" y="1369058"/>
            <a:ext cx="10303828" cy="5011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2600" dirty="0">
              <a:cs typeface="Andalus" panose="02020603050405020304" pitchFamily="18" charset="-78"/>
            </a:endParaRPr>
          </a:p>
          <a:p>
            <a:r>
              <a:rPr lang="en-US" sz="2600" dirty="0"/>
              <a:t>The language used for the project is </a:t>
            </a:r>
            <a:r>
              <a:rPr lang="en-US" sz="2600" dirty="0" smtClean="0"/>
              <a:t>Python</a:t>
            </a:r>
            <a:r>
              <a:rPr lang="en-US" sz="2600" dirty="0"/>
              <a:t> </a:t>
            </a:r>
            <a:r>
              <a:rPr lang="en-US" sz="2600" dirty="0" smtClean="0"/>
              <a:t>using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/>
              <a:t>J</a:t>
            </a:r>
            <a:r>
              <a:rPr lang="en-US" sz="2600" dirty="0" smtClean="0"/>
              <a:t>upyter Notebook.</a:t>
            </a:r>
            <a:endParaRPr lang="en-AU" sz="2600" dirty="0"/>
          </a:p>
          <a:p>
            <a:r>
              <a:rPr lang="en-US" sz="2600" dirty="0"/>
              <a:t>The data </a:t>
            </a:r>
            <a:r>
              <a:rPr lang="en-US" sz="2600" dirty="0" smtClean="0"/>
              <a:t>will </a:t>
            </a:r>
            <a:r>
              <a:rPr lang="en-US" sz="2600" dirty="0"/>
              <a:t>be analyzed by using the descriptive stats in which the libraries of a Python </a:t>
            </a:r>
            <a:r>
              <a:rPr lang="en-US" sz="2600" dirty="0" smtClean="0"/>
              <a:t>has  been used.</a:t>
            </a:r>
          </a:p>
          <a:p>
            <a:pPr marL="0" indent="0">
              <a:buNone/>
            </a:pPr>
            <a:r>
              <a:rPr lang="en-US" sz="2600" dirty="0" smtClean="0"/>
              <a:t>    - Pandas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- Numpy</a:t>
            </a:r>
          </a:p>
          <a:p>
            <a:pPr marL="0" indent="0">
              <a:buNone/>
            </a:pPr>
            <a:r>
              <a:rPr lang="en-US" sz="2600" dirty="0" smtClean="0"/>
              <a:t>    - </a:t>
            </a:r>
            <a:r>
              <a:rPr lang="en-US" sz="2600" dirty="0"/>
              <a:t>Matplot libraries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- Scikit-Learn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- </a:t>
            </a:r>
            <a:r>
              <a:rPr lang="en-US" sz="2600" dirty="0"/>
              <a:t>Stats </a:t>
            </a:r>
            <a:r>
              <a:rPr lang="en-US" sz="2600" dirty="0" smtClean="0"/>
              <a:t>Models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AU" sz="2800" dirty="0"/>
          </a:p>
          <a:p>
            <a:endParaRPr lang="en-GB" sz="2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82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085" y="663298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>Methodology</a:t>
            </a:r>
            <a:endParaRPr lang="en-AU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50" y="1800497"/>
            <a:ext cx="10068696" cy="3777622"/>
          </a:xfrm>
        </p:spPr>
        <p:txBody>
          <a:bodyPr/>
          <a:lstStyle/>
          <a:p>
            <a:r>
              <a:rPr lang="en-US" sz="2400" dirty="0">
                <a:cs typeface="Andalus" panose="02020603050405020304" pitchFamily="18" charset="-78"/>
              </a:rPr>
              <a:t>We are trying to automate the working of a </a:t>
            </a:r>
            <a:r>
              <a:rPr lang="en-US" sz="2400" dirty="0" smtClean="0">
                <a:cs typeface="Andalus" panose="02020603050405020304" pitchFamily="18" charset="-78"/>
              </a:rPr>
              <a:t>Data </a:t>
            </a:r>
            <a:r>
              <a:rPr lang="en-US" sz="2400" dirty="0">
                <a:cs typeface="Andalus" panose="02020603050405020304" pitchFamily="18" charset="-78"/>
              </a:rPr>
              <a:t>scientist.</a:t>
            </a:r>
          </a:p>
          <a:p>
            <a:pPr marL="0" indent="0">
              <a:buNone/>
            </a:pPr>
            <a:r>
              <a:rPr lang="en-US" sz="2400" dirty="0">
                <a:cs typeface="Andalus" panose="02020603050405020304" pitchFamily="18" charset="-78"/>
              </a:rPr>
              <a:t>    Restate the aims.</a:t>
            </a:r>
            <a:endParaRPr lang="en-GB" sz="2400" dirty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sz="2400" b="1" dirty="0">
                <a:cs typeface="Andalus" panose="02020603050405020304" pitchFamily="18" charset="-78"/>
              </a:rPr>
              <a:t>I.</a:t>
            </a:r>
            <a:r>
              <a:rPr lang="en-US" sz="2400" dirty="0">
                <a:cs typeface="Andalus" panose="02020603050405020304" pitchFamily="18" charset="-78"/>
              </a:rPr>
              <a:t>     An autonomous data science Tool kit.</a:t>
            </a:r>
            <a:endParaRPr lang="en-GB" sz="2400" dirty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sz="2400" b="1" dirty="0">
                <a:cs typeface="Andalus" panose="02020603050405020304" pitchFamily="18" charset="-78"/>
              </a:rPr>
              <a:t>II</a:t>
            </a:r>
            <a:r>
              <a:rPr lang="en-US" sz="2400" dirty="0">
                <a:cs typeface="Andalus" panose="02020603050405020304" pitchFamily="18" charset="-78"/>
              </a:rPr>
              <a:t>.   Will run different algorithms to analyze the data.</a:t>
            </a:r>
            <a:endParaRPr lang="en-GB" sz="2400" dirty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sz="2400" b="1" dirty="0">
                <a:cs typeface="Andalus" panose="02020603050405020304" pitchFamily="18" charset="-78"/>
              </a:rPr>
              <a:t>III</a:t>
            </a:r>
            <a:r>
              <a:rPr lang="en-US" sz="2400" dirty="0">
                <a:cs typeface="Andalus" panose="02020603050405020304" pitchFamily="18" charset="-78"/>
              </a:rPr>
              <a:t>.  Select the best possible solution(algorithm) per given dataset</a:t>
            </a:r>
            <a:r>
              <a:rPr lang="en-GB" sz="2400" dirty="0">
                <a:cs typeface="Andalus" panose="02020603050405020304" pitchFamily="18" charset="-78"/>
              </a:rPr>
              <a:t>.</a:t>
            </a:r>
          </a:p>
          <a:p>
            <a:pPr marL="0" indent="0">
              <a:buNone/>
            </a:pPr>
            <a:endParaRPr lang="en-GB" sz="2400" dirty="0"/>
          </a:p>
          <a:p>
            <a:endParaRPr lang="en-US" sz="2400" dirty="0"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2400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51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085" y="663298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>Methodology(cont..)</a:t>
            </a:r>
            <a:endParaRPr lang="en-AU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50" y="1800497"/>
            <a:ext cx="8915400" cy="3777622"/>
          </a:xfrm>
        </p:spPr>
        <p:txBody>
          <a:bodyPr/>
          <a:lstStyle/>
          <a:p>
            <a:r>
              <a:rPr lang="en-US" sz="2400" dirty="0">
                <a:cs typeface="Andalus" panose="02020603050405020304" pitchFamily="18" charset="-78"/>
              </a:rPr>
              <a:t>Telecommunication companies </a:t>
            </a:r>
            <a:r>
              <a:rPr lang="en-US" sz="2400" dirty="0" smtClean="0">
                <a:cs typeface="Andalus" panose="02020603050405020304" pitchFamily="18" charset="-78"/>
              </a:rPr>
              <a:t>are using data </a:t>
            </a:r>
            <a:r>
              <a:rPr lang="en-US" sz="2400" dirty="0">
                <a:cs typeface="Andalus" panose="02020603050405020304" pitchFamily="18" charset="-78"/>
              </a:rPr>
              <a:t>mining techniques to identify customers that are likely to churn</a:t>
            </a:r>
            <a:r>
              <a:rPr lang="en-US" sz="2400" dirty="0" smtClean="0">
                <a:cs typeface="Andalus" panose="02020603050405020304" pitchFamily="18" charset="-78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cs typeface="Andalus" panose="02020603050405020304" pitchFamily="18" charset="-78"/>
              </a:rPr>
              <a:t> </a:t>
            </a:r>
          </a:p>
          <a:p>
            <a:r>
              <a:rPr lang="en-US" sz="2400" dirty="0">
                <a:cs typeface="Andalus" panose="02020603050405020304" pitchFamily="18" charset="-78"/>
              </a:rPr>
              <a:t>CRISP-DM is the most popular methodology  for Analytics, Data Mining and Data Science projects.</a:t>
            </a:r>
          </a:p>
          <a:p>
            <a:pPr marL="0" indent="0">
              <a:buNone/>
            </a:pPr>
            <a:endParaRPr lang="en-US" sz="2400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32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34" y="65023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  <a:cs typeface="Andalus" panose="02020603050405020304" pitchFamily="18" charset="-78"/>
              </a:rPr>
              <a:t>CRISP MODEL</a:t>
            </a:r>
            <a:r>
              <a:rPr lang="en-GB" b="1" dirty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  <a:t/>
            </a:r>
            <a:br>
              <a:rPr lang="en-GB" b="1" dirty="0">
                <a:solidFill>
                  <a:schemeClr val="tx2"/>
                </a:solidFill>
                <a:latin typeface="+mn-lt"/>
                <a:cs typeface="Andalus" panose="02020603050405020304" pitchFamily="18" charset="-78"/>
              </a:rPr>
            </a:br>
            <a:endParaRPr lang="en-AU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7" y="1409109"/>
            <a:ext cx="9614262" cy="4560617"/>
          </a:xfrm>
        </p:spPr>
      </p:pic>
    </p:spTree>
    <p:extLst>
      <p:ext uri="{BB962C8B-B14F-4D97-AF65-F5344CB8AC3E}">
        <p14:creationId xmlns:p14="http://schemas.microsoft.com/office/powerpoint/2010/main" val="3979999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1067</TotalTime>
  <Words>565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Andalus</vt:lpstr>
      <vt:lpstr>Arial</vt:lpstr>
      <vt:lpstr>Century Gothic</vt:lpstr>
      <vt:lpstr>Times New Roman</vt:lpstr>
      <vt:lpstr>Wingdings 3</vt:lpstr>
      <vt:lpstr>Wisp</vt:lpstr>
      <vt:lpstr>  Autonomous Toolkit to Forecast Customer Churn</vt:lpstr>
      <vt:lpstr>OUTLINES</vt:lpstr>
      <vt:lpstr>Problems </vt:lpstr>
      <vt:lpstr>Cont…</vt:lpstr>
      <vt:lpstr>Solution</vt:lpstr>
      <vt:lpstr>            Tools for the Project</vt:lpstr>
      <vt:lpstr>Methodology</vt:lpstr>
      <vt:lpstr>Methodology(cont..)</vt:lpstr>
      <vt:lpstr>CRISP MODEL </vt:lpstr>
      <vt:lpstr>Abstract User Interface </vt:lpstr>
      <vt:lpstr>Minimum Viable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Competitive advantage</vt:lpstr>
      <vt:lpstr>Cont…</vt:lpstr>
      <vt:lpstr>Monetization model</vt:lpstr>
      <vt:lpstr>Team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mehwish saba</dc:creator>
  <cp:lastModifiedBy>Sumaira</cp:lastModifiedBy>
  <cp:revision>83</cp:revision>
  <dcterms:created xsi:type="dcterms:W3CDTF">2017-06-11T05:53:54Z</dcterms:created>
  <dcterms:modified xsi:type="dcterms:W3CDTF">2017-12-12T19:41:20Z</dcterms:modified>
</cp:coreProperties>
</file>