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1" r:id="rId6"/>
    <p:sldId id="266" r:id="rId7"/>
    <p:sldId id="267" r:id="rId8"/>
    <p:sldId id="265" r:id="rId9"/>
    <p:sldId id="268" r:id="rId10"/>
    <p:sldId id="262" r:id="rId11"/>
    <p:sldId id="259" r:id="rId12"/>
    <p:sldId id="269" r:id="rId13"/>
    <p:sldId id="260" r:id="rId14"/>
    <p:sldId id="270" r:id="rId15"/>
    <p:sldId id="271" r:id="rId16"/>
    <p:sldId id="272" r:id="rId17"/>
    <p:sldId id="273" r:id="rId18"/>
    <p:sldId id="274" r:id="rId19"/>
    <p:sldId id="26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DE3EC1-A267-4E9D-AC4C-3219DDA7DC13}"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190835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E3EC1-A267-4E9D-AC4C-3219DDA7DC13}"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42211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E3EC1-A267-4E9D-AC4C-3219DDA7DC13}"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389982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E3EC1-A267-4E9D-AC4C-3219DDA7DC13}"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97396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E3EC1-A267-4E9D-AC4C-3219DDA7DC13}"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40007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DE3EC1-A267-4E9D-AC4C-3219DDA7DC13}"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191466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DE3EC1-A267-4E9D-AC4C-3219DDA7DC13}"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49212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DE3EC1-A267-4E9D-AC4C-3219DDA7DC13}"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99555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E3EC1-A267-4E9D-AC4C-3219DDA7DC13}"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252041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E3EC1-A267-4E9D-AC4C-3219DDA7DC13}"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33738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E3EC1-A267-4E9D-AC4C-3219DDA7DC13}"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0B46-E194-4D99-B4AB-0D74D6177572}" type="slidenum">
              <a:rPr lang="en-US" smtClean="0"/>
              <a:t>‹#›</a:t>
            </a:fld>
            <a:endParaRPr lang="en-US"/>
          </a:p>
        </p:txBody>
      </p:sp>
    </p:spTree>
    <p:extLst>
      <p:ext uri="{BB962C8B-B14F-4D97-AF65-F5344CB8AC3E}">
        <p14:creationId xmlns:p14="http://schemas.microsoft.com/office/powerpoint/2010/main" val="420833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E3EC1-A267-4E9D-AC4C-3219DDA7DC13}" type="datetimeFigureOut">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40B46-E194-4D99-B4AB-0D74D6177572}" type="slidenum">
              <a:rPr lang="en-US" smtClean="0"/>
              <a:t>‹#›</a:t>
            </a:fld>
            <a:endParaRPr lang="en-US"/>
          </a:p>
        </p:txBody>
      </p:sp>
    </p:spTree>
    <p:extLst>
      <p:ext uri="{BB962C8B-B14F-4D97-AF65-F5344CB8AC3E}">
        <p14:creationId xmlns:p14="http://schemas.microsoft.com/office/powerpoint/2010/main" val="314350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949137" y="755628"/>
            <a:ext cx="8049296" cy="86288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bg1"/>
                </a:solidFill>
                <a:latin typeface="Cambria" panose="02040503050406030204" pitchFamily="18" charset="0"/>
                <a:ea typeface="Cambria" panose="02040503050406030204" pitchFamily="18" charset="0"/>
              </a:rPr>
              <a:t>Tree plantation</a:t>
            </a:r>
            <a:endParaRPr lang="en-US" sz="5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7486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Effects of 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Water pollution</a:t>
            </a:r>
            <a:r>
              <a:rPr lang="en-US"/>
              <a:t>: Deforestation can pollute water.</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Soil erosion</a:t>
            </a:r>
            <a:r>
              <a:rPr lang="en-US"/>
              <a:t>: Without the roots of trees and other vegetation to hold the soil in place, rain and wind can wash or blow away the topsoil.</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Habitat loss</a:t>
            </a:r>
            <a:r>
              <a:rPr lang="en-US"/>
              <a:t>: Deforestation destroys the homes of many species, leading to population decline or extinction</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Loss of biodiversity</a:t>
            </a:r>
            <a:r>
              <a:rPr lang="en-US"/>
              <a:t>: Deforestation reduces the number of species in an ecosystem</a:t>
            </a:r>
          </a:p>
        </p:txBody>
      </p:sp>
    </p:spTree>
    <p:extLst>
      <p:ext uri="{BB962C8B-B14F-4D97-AF65-F5344CB8AC3E}">
        <p14:creationId xmlns:p14="http://schemas.microsoft.com/office/powerpoint/2010/main" val="132509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Effects of 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Deforestation harms biomass and worsens climate change</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Human-wildlife conflict</a:t>
            </a:r>
            <a:r>
              <a:rPr lang="en-US"/>
              <a:t>: Deforestation increases the likelihood of conflict between humans and wildlife.</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Loss of renewable resources</a:t>
            </a:r>
            <a:r>
              <a:rPr lang="en-US"/>
              <a:t>: Deforestation can destroy potential renewable resources.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Job loss</a:t>
            </a:r>
            <a:r>
              <a:rPr lang="en-US"/>
              <a:t>: Deforestation can lead to job losses</a:t>
            </a:r>
          </a:p>
        </p:txBody>
      </p:sp>
    </p:spTree>
    <p:extLst>
      <p:ext uri="{BB962C8B-B14F-4D97-AF65-F5344CB8AC3E}">
        <p14:creationId xmlns:p14="http://schemas.microsoft.com/office/powerpoint/2010/main" val="3955872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How </a:t>
            </a:r>
            <a:r>
              <a:rPr lang="en-US" sz="2400" dirty="0"/>
              <a:t>to stop </a:t>
            </a:r>
            <a:r>
              <a:rPr lang="en-US" sz="2400" dirty="0" smtClean="0"/>
              <a:t>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Reduce paper use</a:t>
            </a:r>
            <a:endParaRPr lang="en-US"/>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Adopt sustainable practices</a:t>
            </a:r>
            <a:endParaRPr lang="en-US"/>
          </a:p>
          <a:p>
            <a:r>
              <a:rPr lang="en-US"/>
              <a:t>Communities are more likely to adopt sustainable practices when they are directly involved</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Look </a:t>
            </a:r>
            <a:r>
              <a:rPr lang="en-US" dirty="0"/>
              <a:t>for products that are FSC-certified, which means the wood is traceable to a sustainably managed forest</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Promote eco forestry</a:t>
            </a:r>
            <a:endParaRPr lang="en-US"/>
          </a:p>
          <a:p>
            <a:r>
              <a:rPr lang="en-US"/>
              <a:t>Sustainable forestry can help curb deforestation and climate change.</a:t>
            </a:r>
          </a:p>
        </p:txBody>
      </p:sp>
    </p:spTree>
    <p:extLst>
      <p:ext uri="{BB962C8B-B14F-4D97-AF65-F5344CB8AC3E}">
        <p14:creationId xmlns:p14="http://schemas.microsoft.com/office/powerpoint/2010/main" val="328389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How to stop 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Adopt sustainable practices</a:t>
            </a:r>
            <a:endParaRPr lang="en-US"/>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Eat less meat</a:t>
            </a:r>
            <a:endParaRPr lang="en-US"/>
          </a:p>
          <a:p>
            <a:r>
              <a:rPr lang="en-US"/>
              <a:t>Cattle ranching is a major cause of deforestation, especially in the Amazon rainforest</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 less, avoid single-use packaging, and choose recycled or responsibly-produced wood products.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Choose sustainably sourced products</a:t>
            </a:r>
            <a:endParaRPr lang="en-US"/>
          </a:p>
        </p:txBody>
      </p:sp>
    </p:spTree>
    <p:extLst>
      <p:ext uri="{BB962C8B-B14F-4D97-AF65-F5344CB8AC3E}">
        <p14:creationId xmlns:p14="http://schemas.microsoft.com/office/powerpoint/2010/main" val="3404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Effects of deforestation in animal life</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Habitat fragmentation</a:t>
            </a:r>
            <a:r>
              <a:rPr lang="en-US"/>
              <a:t>: Deforestation divides forests into smaller, isolated patches, which can limit animal movement and reduce genetic diversity.</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Climate change</a:t>
            </a:r>
            <a:r>
              <a:rPr lang="en-US"/>
              <a:t>: Deforestation releases carbon dioxide into the atmosphere, which contributes to climate change and the greenhouse effect</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Loss of potential medicines</a:t>
            </a:r>
            <a:r>
              <a:rPr lang="en-US"/>
              <a:t>: Deforestation can lead to the loss of potential medicines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Invasive species</a:t>
            </a:r>
            <a:r>
              <a:rPr lang="en-US"/>
              <a:t>: Deforestation creates a vacuum in the ecosystem that can be filled by invasive species that are not native to the area</a:t>
            </a:r>
          </a:p>
        </p:txBody>
      </p:sp>
    </p:spTree>
    <p:extLst>
      <p:ext uri="{BB962C8B-B14F-4D97-AF65-F5344CB8AC3E}">
        <p14:creationId xmlns:p14="http://schemas.microsoft.com/office/powerpoint/2010/main" val="275520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16000" b="-16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How </a:t>
            </a:r>
            <a:r>
              <a:rPr lang="en-US" sz="2400" dirty="0"/>
              <a:t>to reduce </a:t>
            </a:r>
            <a:r>
              <a:rPr lang="en-US" sz="2400" dirty="0" smtClean="0"/>
              <a:t>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Adopt sustainable practices</a:t>
            </a:r>
            <a:r>
              <a:rPr lang="en-US"/>
              <a:t>: Choose sustainably sourced products, including wood products and other goods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Recycle wood products</a:t>
            </a:r>
            <a:r>
              <a:rPr lang="en-US"/>
              <a:t>: Using wood that has already been harvested reduces the demand for new wood</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Hold businesses accountable</a:t>
            </a:r>
            <a:r>
              <a:rPr lang="en-US"/>
              <a:t>: Hold businesses accountable for their actions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Support the grassroots</a:t>
            </a:r>
            <a:r>
              <a:rPr lang="en-US"/>
              <a:t>: Support the grassroots</a:t>
            </a:r>
          </a:p>
        </p:txBody>
      </p:sp>
    </p:spTree>
    <p:extLst>
      <p:ext uri="{BB962C8B-B14F-4D97-AF65-F5344CB8AC3E}">
        <p14:creationId xmlns:p14="http://schemas.microsoft.com/office/powerpoint/2010/main" val="109504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22000" b="-22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Why forest are important</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 the livelihoods of millions of people worldwide</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Absorb carbon dioxide</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Harbor more than three quarters of terrestrial biodiversity</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Provide oxygen</a:t>
            </a:r>
          </a:p>
        </p:txBody>
      </p:sp>
    </p:spTree>
    <p:extLst>
      <p:ext uri="{BB962C8B-B14F-4D97-AF65-F5344CB8AC3E}">
        <p14:creationId xmlns:p14="http://schemas.microsoft.com/office/powerpoint/2010/main" val="386016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How </a:t>
            </a:r>
            <a:r>
              <a:rPr lang="en-US" sz="2400" dirty="0"/>
              <a:t>we will be able to stop deforestation in </a:t>
            </a:r>
            <a:r>
              <a:rPr lang="en-US" sz="2400" dirty="0" smtClean="0"/>
              <a:t>Bangladesh?</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Implement laws and regulations</a:t>
            </a:r>
            <a:r>
              <a:rPr lang="en-US"/>
              <a:t>: Ban clear cutting of forests and require planted trees to replace cut trees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Promote tree growing</a:t>
            </a:r>
            <a:r>
              <a:rPr lang="en-US"/>
              <a:t>: Encourage people, especially women, youth, and indigenous people, to grow trees that are climate resilient</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Monitor forests</a:t>
            </a:r>
            <a:r>
              <a:rPr lang="en-US"/>
              <a:t>: Increase the capacity of forestry research and analysis to monitor the state of forests, biodiversity, and ecosystem services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Create partnerships</a:t>
            </a:r>
            <a:r>
              <a:rPr lang="en-US"/>
              <a:t>: Form partnerships with the private sector, civil society, and NGOs to conserve forests</a:t>
            </a:r>
          </a:p>
        </p:txBody>
      </p:sp>
    </p:spTree>
    <p:extLst>
      <p:ext uri="{BB962C8B-B14F-4D97-AF65-F5344CB8AC3E}">
        <p14:creationId xmlns:p14="http://schemas.microsoft.com/office/powerpoint/2010/main" val="209590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How we will be able to stop deforestation in Bangladesh?</a:t>
            </a:r>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Address capacity constraints</a:t>
            </a:r>
            <a:r>
              <a:rPr lang="en-US"/>
              <a:t>: Address the capacity constraints of farmers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Monitor forests</a:t>
            </a:r>
            <a:r>
              <a:rPr lang="en-US"/>
              <a:t>: Increase the capacity of forestry research and analysis to monitor the state of forests, biodiversity, and ecosystem services</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Educate others</a:t>
            </a:r>
            <a:r>
              <a:rPr lang="en-US"/>
              <a:t>: Educate others about deforestation</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Buy responsibly</a:t>
            </a:r>
            <a:r>
              <a:rPr lang="en-US"/>
              <a:t>: Buy certified wood products, recycle, and avoid palm oil</a:t>
            </a:r>
          </a:p>
        </p:txBody>
      </p:sp>
    </p:spTree>
    <p:extLst>
      <p:ext uri="{BB962C8B-B14F-4D97-AF65-F5344CB8AC3E}">
        <p14:creationId xmlns:p14="http://schemas.microsoft.com/office/powerpoint/2010/main" val="153351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l="-6000" r="-6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How we will be able to stop deforestation in Bangladesh?</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Implement laws and regulations</a:t>
            </a:r>
            <a:r>
              <a:rPr lang="en-US"/>
              <a:t>: Ban clear cutting of forests and require planted trees to replace cut trees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Implement laws and regulations</a:t>
            </a:r>
            <a:r>
              <a:rPr lang="en-US"/>
              <a:t>: Ban clear cutting of forests and require planted trees to replace cut trees</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Plant more trees</a:t>
            </a:r>
            <a:r>
              <a:rPr lang="en-US"/>
              <a:t>: Participate in tree-planting initiatives.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Prioritize agroforestry</a:t>
            </a:r>
            <a:r>
              <a:rPr lang="en-US"/>
              <a:t>: Create policies that prioritize agroforestry and provide training for different types of agroforestry</a:t>
            </a:r>
          </a:p>
        </p:txBody>
      </p:sp>
    </p:spTree>
    <p:extLst>
      <p:ext uri="{BB962C8B-B14F-4D97-AF65-F5344CB8AC3E}">
        <p14:creationId xmlns:p14="http://schemas.microsoft.com/office/powerpoint/2010/main" val="21142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520483" y="1906073"/>
            <a:ext cx="3065172" cy="3065172"/>
          </a:xfrm>
          <a:prstGeom prst="flowChartConnector">
            <a:avLst/>
          </a:prstGeom>
          <a:solidFill>
            <a:schemeClr val="tx1">
              <a:lumMod val="75000"/>
              <a:lumOff val="2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mbria" panose="02040503050406030204" pitchFamily="18" charset="0"/>
                <a:ea typeface="Cambria" panose="02040503050406030204" pitchFamily="18" charset="0"/>
              </a:rPr>
              <a:t>What is tree plantation?</a:t>
            </a:r>
            <a:endParaRPr lang="en-US" sz="2800" dirty="0">
              <a:latin typeface="Cambria" panose="02040503050406030204" pitchFamily="18" charset="0"/>
              <a:ea typeface="Cambria" panose="02040503050406030204" pitchFamily="18" charset="0"/>
            </a:endParaRPr>
          </a:p>
        </p:txBody>
      </p:sp>
      <p:sp>
        <p:nvSpPr>
          <p:cNvPr id="3" name="Rounded Rectangle 2"/>
          <p:cNvSpPr/>
          <p:nvPr/>
        </p:nvSpPr>
        <p:spPr>
          <a:xfrm>
            <a:off x="8201025" y="1828800"/>
            <a:ext cx="3629025" cy="1300163"/>
          </a:xfrm>
          <a:prstGeom prst="roundRect">
            <a:avLst/>
          </a:prstGeom>
          <a:solidFill>
            <a:schemeClr val="tx1">
              <a:lumMod val="75000"/>
              <a:lumOff val="2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 plantation is very necessary because trees provide oxygen to the environment and make the air quality better.</a:t>
            </a:r>
          </a:p>
        </p:txBody>
      </p:sp>
      <p:sp>
        <p:nvSpPr>
          <p:cNvPr id="4" name="Rounded Rectangle 3"/>
          <p:cNvSpPr/>
          <p:nvPr/>
        </p:nvSpPr>
        <p:spPr>
          <a:xfrm>
            <a:off x="507573" y="4829174"/>
            <a:ext cx="3629025" cy="1300163"/>
          </a:xfrm>
          <a:prstGeom prst="roundRect">
            <a:avLst/>
          </a:prstGeom>
          <a:solidFill>
            <a:schemeClr val="tx1">
              <a:lumMod val="75000"/>
              <a:lumOff val="2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more trees are planted, then the world's environment will become a safer place to live in.</a:t>
            </a:r>
          </a:p>
        </p:txBody>
      </p:sp>
      <p:sp>
        <p:nvSpPr>
          <p:cNvPr id="5" name="Rounded Rectangle 4"/>
          <p:cNvSpPr/>
          <p:nvPr/>
        </p:nvSpPr>
        <p:spPr>
          <a:xfrm>
            <a:off x="507573" y="1828800"/>
            <a:ext cx="3629025" cy="1300163"/>
          </a:xfrm>
          <a:prstGeom prst="roundRect">
            <a:avLst/>
          </a:prstGeom>
          <a:solidFill>
            <a:schemeClr val="tx1">
              <a:lumMod val="75000"/>
              <a:lumOff val="2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tree plantation, forest plantation, plantation forest, timber plantation or tree farm is </a:t>
            </a:r>
            <a:r>
              <a:rPr lang="en-US" b="1"/>
              <a:t>a forest planted for high volume production of wood</a:t>
            </a:r>
            <a:endParaRPr lang="en-US"/>
          </a:p>
        </p:txBody>
      </p:sp>
      <p:sp>
        <p:nvSpPr>
          <p:cNvPr id="6" name="Rounded Rectangle 5"/>
          <p:cNvSpPr/>
          <p:nvPr/>
        </p:nvSpPr>
        <p:spPr>
          <a:xfrm>
            <a:off x="8201025" y="4829175"/>
            <a:ext cx="3629025" cy="1300163"/>
          </a:xfrm>
          <a:prstGeom prst="roundRect">
            <a:avLst/>
          </a:prstGeom>
          <a:solidFill>
            <a:schemeClr val="tx1">
              <a:lumMod val="75000"/>
              <a:lumOff val="2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 plantation also reduces pollution, thus making the life of future generations secure.</a:t>
            </a:r>
          </a:p>
        </p:txBody>
      </p:sp>
    </p:spTree>
    <p:extLst>
      <p:ext uri="{BB962C8B-B14F-4D97-AF65-F5344CB8AC3E}">
        <p14:creationId xmlns:p14="http://schemas.microsoft.com/office/powerpoint/2010/main" val="1802475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l="-6000" r="-6000"/>
          </a:stretch>
        </a:blipFill>
        <a:effectLst/>
      </p:bgPr>
    </p:bg>
    <p:spTree>
      <p:nvGrpSpPr>
        <p:cNvPr id="1" name=""/>
        <p:cNvGrpSpPr/>
        <p:nvPr/>
      </p:nvGrpSpPr>
      <p:grpSpPr>
        <a:xfrm>
          <a:off x="0" y="0"/>
          <a:ext cx="0" cy="0"/>
          <a:chOff x="0" y="0"/>
          <a:chExt cx="0" cy="0"/>
        </a:xfrm>
      </p:grpSpPr>
      <p:sp>
        <p:nvSpPr>
          <p:cNvPr id="7" name="Rectangle 6"/>
          <p:cNvSpPr/>
          <p:nvPr/>
        </p:nvSpPr>
        <p:spPr>
          <a:xfrm>
            <a:off x="3157538" y="871538"/>
            <a:ext cx="5400675" cy="757237"/>
          </a:xfrm>
          <a:prstGeom prst="rect">
            <a:avLst/>
          </a:prstGeom>
          <a:solidFill>
            <a:schemeClr val="tx1">
              <a:lumMod val="75000"/>
              <a:lumOff val="2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How can we give the control of deforestation?</a:t>
            </a:r>
          </a:p>
        </p:txBody>
      </p:sp>
      <p:sp>
        <p:nvSpPr>
          <p:cNvPr id="8" name="Rounded Rectangle 7"/>
          <p:cNvSpPr/>
          <p:nvPr/>
        </p:nvSpPr>
        <p:spPr>
          <a:xfrm>
            <a:off x="3328988" y="2128838"/>
            <a:ext cx="5086350" cy="2286000"/>
          </a:xfrm>
          <a:prstGeom prst="roundRect">
            <a:avLst/>
          </a:prstGeom>
          <a:solidFill>
            <a:schemeClr val="tx1">
              <a:lumMod val="75000"/>
              <a:lumOff val="2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best way to stop deforestation is replanting. Ban on cutting of trees and new trees and planting more. There should be an implementation of regulations of laws at organizational and governmental levels due to the extent of deforestation.</a:t>
            </a:r>
          </a:p>
        </p:txBody>
      </p:sp>
    </p:spTree>
    <p:extLst>
      <p:ext uri="{BB962C8B-B14F-4D97-AF65-F5344CB8AC3E}">
        <p14:creationId xmlns:p14="http://schemas.microsoft.com/office/powerpoint/2010/main" val="122886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why should plant </a:t>
            </a:r>
            <a:r>
              <a:rPr lang="en-US" sz="2400" dirty="0" smtClean="0"/>
              <a:t>trees?</a:t>
            </a:r>
            <a:endParaRPr lang="en-US" sz="2400" dirty="0"/>
          </a:p>
        </p:txBody>
      </p:sp>
      <p:sp>
        <p:nvSpPr>
          <p:cNvPr id="6" name="Rounded Rectangle 5"/>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Provide food, protection, and homes for wildlife</a:t>
            </a:r>
          </a:p>
        </p:txBody>
      </p:sp>
      <p:sp>
        <p:nvSpPr>
          <p:cNvPr id="7" name="Rounded Rectangle 6"/>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improve air quality by filtering pollutants and releasing oxygen. </a:t>
            </a:r>
          </a:p>
        </p:txBody>
      </p:sp>
      <p:sp>
        <p:nvSpPr>
          <p:cNvPr id="8" name="Rounded Rectangle 7"/>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Reduce storm water runoff, which can reduce erosion and pollution in waterways</a:t>
            </a:r>
          </a:p>
        </p:txBody>
      </p:sp>
      <p:sp>
        <p:nvSpPr>
          <p:cNvPr id="9" name="Rounded Rectangle 8"/>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They also help reduce the urban heat island effect, which can reduce the need for air conditioning and heating. Trees can also:</a:t>
            </a:r>
          </a:p>
        </p:txBody>
      </p:sp>
    </p:spTree>
    <p:extLst>
      <p:ext uri="{BB962C8B-B14F-4D97-AF65-F5344CB8AC3E}">
        <p14:creationId xmlns:p14="http://schemas.microsoft.com/office/powerpoint/2010/main" val="188399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22000" b="-22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Best time for planting trees</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Container-grown plants</a:t>
            </a:r>
            <a:r>
              <a:rPr lang="en-US"/>
              <a:t>: Can be planted at any time of year, but are easier to care for if planted in autumn or winter</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best time to plant trees is generally between autumn and spring</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Planting in soil that's too hard to dig in or has water sitting on top is not recommended</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Avoid planting in frozen or waterlogged soil</a:t>
            </a:r>
            <a:endParaRPr lang="en-US"/>
          </a:p>
        </p:txBody>
      </p:sp>
    </p:spTree>
    <p:extLst>
      <p:ext uri="{BB962C8B-B14F-4D97-AF65-F5344CB8AC3E}">
        <p14:creationId xmlns:p14="http://schemas.microsoft.com/office/powerpoint/2010/main" val="267357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22000" b="-22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Benefits of planting trees</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slow down the fall of rain and soak up water, which can help prevent flooding. A single mature tree can absorb up to 450 liters of water per day</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absorb harmful pollutants like carbon dioxide, ozone, and sulfur dioxide, and filter the air by trapping particulates in their leaves</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provide food, shelter, and homes for many species of birds, mammals, insects, and plants.</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capture and store carbon dioxide from the atmosphere, which helps address climate change.</a:t>
            </a:r>
          </a:p>
        </p:txBody>
      </p:sp>
    </p:spTree>
    <p:extLst>
      <p:ext uri="{BB962C8B-B14F-4D97-AF65-F5344CB8AC3E}">
        <p14:creationId xmlns:p14="http://schemas.microsoft.com/office/powerpoint/2010/main" val="349227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5000" r="-5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 of planting trees</a:t>
            </a:r>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Trees can reduce the urban heat island effect by providing shade and reducing the amount of sunlight that reaches buildings and parking lots.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Trees and shrubs can reduce noise pollution.</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Well-placed trees can reduce cooling costs in the summer and increase the value of a home. </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Tree-lined streets can make streets appear narrower and increase traffic safety. </a:t>
            </a:r>
          </a:p>
        </p:txBody>
      </p:sp>
    </p:spTree>
    <p:extLst>
      <p:ext uri="{BB962C8B-B14F-4D97-AF65-F5344CB8AC3E}">
        <p14:creationId xmlns:p14="http://schemas.microsoft.com/office/powerpoint/2010/main" val="241346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5000" r="-5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Benefits of planting trees</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can reduce the urban heat island effect by providing shade and reducing the amount of sunlight that reaches buildings and parking lots.</a:t>
            </a:r>
            <a:endParaRPr lang="en-US" dirty="0"/>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and shrubs can reduce noise pollution.</a:t>
            </a:r>
            <a:endParaRPr lang="en-US" dirty="0"/>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Well-placed trees can reduce cooling costs in the summer and increase the value of a home</a:t>
            </a:r>
            <a:endParaRPr lang="en-US"/>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Tree-lined streets can make streets appear narrower and increase traffic safety.</a:t>
            </a:r>
            <a:endParaRPr lang="en-US"/>
          </a:p>
        </p:txBody>
      </p:sp>
    </p:spTree>
    <p:extLst>
      <p:ext uri="{BB962C8B-B14F-4D97-AF65-F5344CB8AC3E}">
        <p14:creationId xmlns:p14="http://schemas.microsoft.com/office/powerpoint/2010/main" val="416181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3000" b="-3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Uses of tree in our life</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Supporting local communities</a:t>
            </a:r>
            <a:r>
              <a:rPr lang="en-US"/>
              <a:t>: Trees provide economic, social, and environmental benefits to local communities.</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Trees are essential to human well-being and the environment in many ways</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Supporting mental health</a:t>
            </a:r>
            <a:r>
              <a:rPr lang="en-US"/>
              <a:t>: Trees can have a positive effect on mental health.</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Conserving soil</a:t>
            </a:r>
            <a:r>
              <a:rPr lang="en-US"/>
              <a:t>: Trees help prevent soil erosion.</a:t>
            </a:r>
          </a:p>
        </p:txBody>
      </p:sp>
    </p:spTree>
    <p:extLst>
      <p:ext uri="{BB962C8B-B14F-4D97-AF65-F5344CB8AC3E}">
        <p14:creationId xmlns:p14="http://schemas.microsoft.com/office/powerpoint/2010/main" val="29399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9000" b="-9000"/>
          </a:stretch>
        </a:blipFill>
        <a:effectLst/>
      </p:bgPr>
    </p:bg>
    <p:spTree>
      <p:nvGrpSpPr>
        <p:cNvPr id="1" name=""/>
        <p:cNvGrpSpPr/>
        <p:nvPr/>
      </p:nvGrpSpPr>
      <p:grpSpPr>
        <a:xfrm>
          <a:off x="0" y="0"/>
          <a:ext cx="0" cy="0"/>
          <a:chOff x="0" y="0"/>
          <a:chExt cx="0" cy="0"/>
        </a:xfrm>
      </p:grpSpPr>
      <p:sp>
        <p:nvSpPr>
          <p:cNvPr id="2" name="Flowchart: Connector 1"/>
          <p:cNvSpPr/>
          <p:nvPr/>
        </p:nvSpPr>
        <p:spPr>
          <a:xfrm>
            <a:off x="4672013" y="2014537"/>
            <a:ext cx="3057525" cy="3057525"/>
          </a:xfrm>
          <a:prstGeom prst="flowChartConnector">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is deforestation?</a:t>
            </a:r>
            <a:endParaRPr lang="en-US" sz="2400" dirty="0"/>
          </a:p>
        </p:txBody>
      </p:sp>
      <p:sp>
        <p:nvSpPr>
          <p:cNvPr id="3" name="Rounded Rectangle 2"/>
          <p:cNvSpPr/>
          <p:nvPr/>
        </p:nvSpPr>
        <p:spPr>
          <a:xfrm>
            <a:off x="8339138"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United Nations estimates that about 12 million hectares of forest are destroyed each year.</a:t>
            </a:r>
          </a:p>
        </p:txBody>
      </p:sp>
      <p:sp>
        <p:nvSpPr>
          <p:cNvPr id="4" name="Rounded Rectangle 3"/>
          <p:cNvSpPr/>
          <p:nvPr/>
        </p:nvSpPr>
        <p:spPr>
          <a:xfrm>
            <a:off x="590551"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Deforestation is the process of clearing or thinning forests for other uses, such as agriculture, mining, or urbanization</a:t>
            </a:r>
          </a:p>
        </p:txBody>
      </p:sp>
      <p:sp>
        <p:nvSpPr>
          <p:cNvPr id="5" name="Rounded Rectangle 4"/>
          <p:cNvSpPr/>
          <p:nvPr/>
        </p:nvSpPr>
        <p:spPr>
          <a:xfrm>
            <a:off x="590551" y="4648200"/>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It can occur in any area with a dense population of trees, but most deforestation happens in the Amazon rainforest</a:t>
            </a:r>
          </a:p>
        </p:txBody>
      </p:sp>
      <p:sp>
        <p:nvSpPr>
          <p:cNvPr id="6" name="Rounded Rectangle 5"/>
          <p:cNvSpPr/>
          <p:nvPr/>
        </p:nvSpPr>
        <p:spPr>
          <a:xfrm>
            <a:off x="8339138" y="885825"/>
            <a:ext cx="3471862" cy="1485900"/>
          </a:xfrm>
          <a:prstGeom prst="round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Deforestation is the deliberate, natural, or accidental removal of trees or other plant life from an area</a:t>
            </a:r>
          </a:p>
        </p:txBody>
      </p:sp>
    </p:spTree>
    <p:extLst>
      <p:ext uri="{BB962C8B-B14F-4D97-AF65-F5344CB8AC3E}">
        <p14:creationId xmlns:p14="http://schemas.microsoft.com/office/powerpoint/2010/main" val="4146775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777</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cse</cp:lastModifiedBy>
  <cp:revision>10</cp:revision>
  <dcterms:created xsi:type="dcterms:W3CDTF">2024-11-16T06:29:20Z</dcterms:created>
  <dcterms:modified xsi:type="dcterms:W3CDTF">2024-11-18T05:14:01Z</dcterms:modified>
</cp:coreProperties>
</file>