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7" r:id="rId2"/>
    <p:sldId id="318" r:id="rId3"/>
    <p:sldId id="319" r:id="rId4"/>
    <p:sldId id="334" r:id="rId5"/>
    <p:sldId id="320" r:id="rId6"/>
    <p:sldId id="321" r:id="rId7"/>
    <p:sldId id="336" r:id="rId8"/>
    <p:sldId id="323" r:id="rId9"/>
    <p:sldId id="324" r:id="rId10"/>
    <p:sldId id="329" r:id="rId11"/>
    <p:sldId id="331" r:id="rId12"/>
    <p:sldId id="330" r:id="rId13"/>
    <p:sldId id="335" r:id="rId14"/>
    <p:sldId id="333" r:id="rId15"/>
    <p:sldId id="269" r:id="rId16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F72"/>
    <a:srgbClr val="355EAB"/>
    <a:srgbClr val="FFFFFF"/>
    <a:srgbClr val="0077BD"/>
    <a:srgbClr val="F8C300"/>
    <a:srgbClr val="1F1A17"/>
    <a:srgbClr val="989898"/>
    <a:srgbClr val="3576D7"/>
    <a:srgbClr val="7F7F7F"/>
    <a:srgbClr val="31BD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373"/>
    <p:restoredTop sz="95768"/>
  </p:normalViewPr>
  <p:slideViewPr>
    <p:cSldViewPr snapToGrid="0">
      <p:cViewPr varScale="1">
        <p:scale>
          <a:sx n="112" d="100"/>
          <a:sy n="112" d="100"/>
        </p:scale>
        <p:origin x="-89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1067056"/>
            <a:ext cx="4052554" cy="109425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32508" y="4149753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195442" y="4634345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6355" y="114300"/>
            <a:ext cx="1790699" cy="488373"/>
          </a:xfrm>
          <a:prstGeom prst="rect">
            <a:avLst/>
          </a:prstGeom>
        </p:spPr>
      </p:pic>
      <p:sp>
        <p:nvSpPr>
          <p:cNvPr id="122" name="TextBox 121"/>
          <p:cNvSpPr txBox="1"/>
          <p:nvPr userDrawn="1"/>
        </p:nvSpPr>
        <p:spPr>
          <a:xfrm>
            <a:off x="2655289" y="121581"/>
            <a:ext cx="773287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2020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18760" y="100689"/>
            <a:ext cx="16625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 POC Round</a:t>
            </a:r>
          </a:p>
        </p:txBody>
      </p:sp>
      <p:sp>
        <p:nvSpPr>
          <p:cNvPr id="124" name="TextBox 123"/>
          <p:cNvSpPr txBox="1"/>
          <p:nvPr userDrawn="1"/>
        </p:nvSpPr>
        <p:spPr bwMode="gray">
          <a:xfrm>
            <a:off x="112238" y="2334843"/>
            <a:ext cx="656268" cy="253914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PID No :</a:t>
            </a:r>
          </a:p>
        </p:txBody>
      </p:sp>
      <p:sp>
        <p:nvSpPr>
          <p:cNvPr id="125" name="Text Placeholder 103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05038" y="2327880"/>
            <a:ext cx="504215" cy="2698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  <p:sp>
        <p:nvSpPr>
          <p:cNvPr id="132" name="Text Placeholder 103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316180" y="415668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33" name="Text Placeholder 10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61754" y="416707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34" name="Text Placeholder 103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17717" y="4177462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36" name="Text Placeholder 103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96739" y="4904508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05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5496114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Here to Edit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edit content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7" name="Text Placeholder 103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7612" y="4800917"/>
            <a:ext cx="504215" cy="2698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1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381802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406323"/>
            <a:chOff x="-1" y="596901"/>
            <a:chExt cx="9137515" cy="4406323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34288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34288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34288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151167" y="664764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4531634" y="675155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145474" y="966355"/>
            <a:ext cx="4184220" cy="1631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533753" y="976745"/>
            <a:ext cx="4184220" cy="1631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135083" y="3106439"/>
            <a:ext cx="4184220" cy="1631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4533753" y="3127221"/>
            <a:ext cx="4184220" cy="1631816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2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147704" y="2822609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13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4528171" y="283300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04" name="Text Placeholder 103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7612" y="4800917"/>
            <a:ext cx="504215" cy="2698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1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37818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xmlns="" val="38498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2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200" smtClean="0"/>
            </a:lvl1pPr>
            <a:lvl2pPr>
              <a:defRPr lang="en-US" sz="1200" smtClean="0"/>
            </a:lvl2pPr>
            <a:lvl3pPr>
              <a:defRPr lang="en-US" sz="1200" smtClean="0"/>
            </a:lvl3pPr>
            <a:lvl4pPr>
              <a:defRPr lang="en-US" sz="1200" smtClean="0"/>
            </a:lvl4pPr>
            <a:lvl5pPr>
              <a:defRPr lang="en-US" sz="12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02" name="Text Placeholder 103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7612" y="4800917"/>
            <a:ext cx="504215" cy="2698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1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06137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5005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6563591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1741" y="140277"/>
            <a:ext cx="1352549" cy="36887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258650" y="131971"/>
            <a:ext cx="580926" cy="330858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700" b="1" dirty="0">
                <a:solidFill>
                  <a:srgbClr val="355EAB"/>
                </a:solidFill>
                <a:latin typeface="+mn-lt"/>
              </a:rPr>
              <a:t>2020</a:t>
            </a: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93975" y="4787098"/>
            <a:ext cx="568102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</a:rPr>
              <a:t>PID No :</a:t>
            </a:r>
          </a:p>
        </p:txBody>
      </p:sp>
    </p:spTree>
    <p:extLst>
      <p:ext uri="{BB962C8B-B14F-4D97-AF65-F5344CB8AC3E}">
        <p14:creationId xmlns:p14="http://schemas.microsoft.com/office/powerpoint/2010/main" xmlns="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8" r:id="rId2"/>
    <p:sldLayoutId id="2147483728" r:id="rId3"/>
    <p:sldLayoutId id="2147483729" r:id="rId4"/>
    <p:sldLayoutId id="2147483727" r:id="rId5"/>
    <p:sldLayoutId id="2147483709" r:id="rId6"/>
    <p:sldLayoutId id="2147483710" r:id="rId7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9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9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9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9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9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H:\json\Screencast.mk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3" y="866634"/>
            <a:ext cx="4299045" cy="129467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Automation of JSON file from PDF document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194" y="4208556"/>
            <a:ext cx="1057702" cy="320647"/>
          </a:xfrm>
        </p:spPr>
        <p:txBody>
          <a:bodyPr>
            <a:normAutofit fontScale="92500"/>
          </a:bodyPr>
          <a:lstStyle/>
          <a:p>
            <a:r>
              <a:rPr lang="en-IN" dirty="0" err="1" smtClean="0"/>
              <a:t>Sumaiya</a:t>
            </a:r>
            <a:r>
              <a:rPr lang="en-IN" dirty="0" smtClean="0"/>
              <a:t> </a:t>
            </a:r>
            <a:r>
              <a:rPr lang="en-IN" dirty="0" err="1" smtClean="0"/>
              <a:t>Dabeer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5440" y="4634345"/>
            <a:ext cx="3571341" cy="228600"/>
          </a:xfrm>
        </p:spPr>
        <p:txBody>
          <a:bodyPr>
            <a:noAutofit/>
          </a:bodyPr>
          <a:lstStyle/>
          <a:p>
            <a:r>
              <a:rPr lang="en-IN" sz="1100" b="1" dirty="0" err="1" smtClean="0"/>
              <a:t>Zakir</a:t>
            </a:r>
            <a:r>
              <a:rPr lang="en-IN" sz="1100" b="1" dirty="0" smtClean="0"/>
              <a:t> Husain College Of Engineering &amp; Technology, AMU</a:t>
            </a:r>
            <a:endParaRPr lang="en-IN" sz="11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1827971" y="4174540"/>
            <a:ext cx="852056" cy="302431"/>
          </a:xfrm>
        </p:spPr>
        <p:txBody>
          <a:bodyPr/>
          <a:lstStyle/>
          <a:p>
            <a:r>
              <a:rPr lang="en-IN" dirty="0" err="1" smtClean="0"/>
              <a:t>Asra</a:t>
            </a:r>
            <a:r>
              <a:rPr lang="en-IN" dirty="0" smtClean="0"/>
              <a:t> </a:t>
            </a:r>
            <a:r>
              <a:rPr lang="en-IN" dirty="0" err="1" smtClean="0"/>
              <a:t>Ansari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237683" y="4849917"/>
            <a:ext cx="2759041" cy="200892"/>
          </a:xfrm>
        </p:spPr>
        <p:txBody>
          <a:bodyPr>
            <a:noAutofit/>
          </a:bodyPr>
          <a:lstStyle/>
          <a:p>
            <a:r>
              <a:rPr lang="en-IN" sz="1100" b="1" dirty="0" smtClean="0"/>
              <a:t>Aligarh</a:t>
            </a:r>
            <a:endParaRPr lang="en-IN" sz="1100" b="1" dirty="0"/>
          </a:p>
        </p:txBody>
      </p:sp>
      <p:sp>
        <p:nvSpPr>
          <p:cNvPr id="11" name="Rectangle 10"/>
          <p:cNvSpPr/>
          <p:nvPr/>
        </p:nvSpPr>
        <p:spPr>
          <a:xfrm>
            <a:off x="338667" y="3318934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8110" y="3285995"/>
            <a:ext cx="835378" cy="824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 descr="PP2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632" y="3273100"/>
            <a:ext cx="1060702" cy="896110"/>
          </a:xfrm>
          <a:prstGeom prst="rect">
            <a:avLst/>
          </a:prstGeom>
        </p:spPr>
      </p:pic>
      <p:pic>
        <p:nvPicPr>
          <p:cNvPr id="16" name="Picture 15" descr="ph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845" y="3273097"/>
            <a:ext cx="1078992" cy="912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28" b="1128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3897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for POC vs MVP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6744" y="655545"/>
            <a:ext cx="3528392" cy="288032"/>
          </a:xfrm>
        </p:spPr>
        <p:txBody>
          <a:bodyPr/>
          <a:lstStyle/>
          <a:p>
            <a:r>
              <a:rPr lang="en-IN" dirty="0"/>
              <a:t>Cost for Developing POC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272862" y="655545"/>
            <a:ext cx="403882" cy="2880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329098" y="662367"/>
            <a:ext cx="3528392" cy="288032"/>
          </a:xfrm>
        </p:spPr>
        <p:txBody>
          <a:bodyPr/>
          <a:lstStyle/>
          <a:p>
            <a:r>
              <a:rPr lang="en-IN" dirty="0"/>
              <a:t>Approximate cost for POC to Product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925216" y="662367"/>
            <a:ext cx="403882" cy="28803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91154" y="1048149"/>
          <a:ext cx="428767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90"/>
                <a:gridCol w="1683010"/>
                <a:gridCol w="2015370"/>
              </a:tblGrid>
              <a:tr h="497977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Components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79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Development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Coding Hours</a:t>
                      </a:r>
                      <a:r>
                        <a:rPr lang="en-US" sz="1400" baseline="0" dirty="0" smtClean="0"/>
                        <a:t>  = 130</a:t>
                      </a:r>
                      <a:endParaRPr lang="en-US" dirty="0"/>
                    </a:p>
                  </a:txBody>
                  <a:tcPr/>
                </a:tc>
              </a:tr>
              <a:tr h="4979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Testing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coding Hours = 20</a:t>
                      </a:r>
                      <a:endParaRPr lang="en-US" dirty="0"/>
                    </a:p>
                  </a:txBody>
                  <a:tcPr/>
                </a:tc>
              </a:tr>
              <a:tr h="11131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Infrastructure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PC/Workstation</a:t>
                      </a:r>
                      <a:r>
                        <a:rPr lang="en-US" sz="1400" baseline="0" dirty="0" smtClean="0"/>
                        <a:t> with OS (Win/Mac/Linux) </a:t>
                      </a:r>
                    </a:p>
                    <a:p>
                      <a:r>
                        <a:rPr lang="en-US" sz="1400" baseline="0" dirty="0" smtClean="0"/>
                        <a:t>Server and Client devices(PC/Tab/Mobile)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497977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Database selection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  <a:tr h="413073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Installation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IN" sz="1800" spc="-1" dirty="0">
                <a:solidFill>
                  <a:srgbClr val="404040"/>
                </a:solidFill>
              </a:rPr>
              <a:t>According to scalability of product.</a:t>
            </a:r>
            <a:endParaRPr lang="en-IN" sz="1800" spc="-1" dirty="0">
              <a:latin typeface="Arial"/>
            </a:endParaRPr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0788" y="4773622"/>
            <a:ext cx="504215" cy="269847"/>
          </a:xfrm>
        </p:spPr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3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to MVP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96119" y="939704"/>
          <a:ext cx="759043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88"/>
                <a:gridCol w="2859206"/>
                <a:gridCol w="389643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Development cost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Total Coding Hours  = 200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Testing cost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Total coding Hours = 100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Infrastructure cost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Server:  $100 to $200/month. (convert to INR approx.)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Maintenance cost: 40k/month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 per requirement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Installation cost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2 hours</a:t>
                      </a:r>
                      <a:endParaRPr lang="en-IN" sz="1400" b="0" strike="noStrike" spc="-1" dirty="0" smtClean="0"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64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sz="2400" b="1">
                <a:solidFill>
                  <a:schemeClr val="tx1"/>
                </a:solidFill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 Multiple and complicated tables in PDF document are successfully &amp; faithfully transformed into </a:t>
            </a:r>
            <a:r>
              <a:rPr smtClean="0">
                <a:solidFill>
                  <a:schemeClr val="tx1"/>
                </a:solidFill>
              </a:rPr>
              <a:t>JSON </a:t>
            </a:r>
            <a:r>
              <a:rPr>
                <a:solidFill>
                  <a:schemeClr val="tx1"/>
                </a:solidFill>
              </a:rPr>
              <a:t>data.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 Database of table content is successfully stored for later usage.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 It is versatile, secure and user Friendly </a:t>
            </a:r>
            <a:r>
              <a:rPr smtClean="0">
                <a:solidFill>
                  <a:schemeClr val="tx1"/>
                </a:solidFill>
              </a:rPr>
              <a:t>(no </a:t>
            </a:r>
            <a:r>
              <a:rPr>
                <a:solidFill>
                  <a:schemeClr val="tx1"/>
                </a:solidFill>
              </a:rPr>
              <a:t>domain </a:t>
            </a:r>
            <a:r>
              <a:rPr smtClean="0">
                <a:solidFill>
                  <a:schemeClr val="tx1"/>
                </a:solidFill>
              </a:rPr>
              <a:t>expertise required).</a:t>
            </a:r>
            <a:endParaRPr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 It is fast and reduces the human effort by 1000x.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 It can be used by Booking, Finance Marketing and HR dept of companies and institutions like L&amp;T, Railways,  Aviation and universities</a:t>
            </a:r>
            <a:r>
              <a:rPr smtClean="0">
                <a:solidFill>
                  <a:schemeClr val="tx1"/>
                </a:solidFill>
              </a:rPr>
              <a:t>.</a:t>
            </a:r>
            <a:endParaRPr b="1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Data visualization and operation.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Web GUI</a:t>
            </a:r>
            <a:r>
              <a:rPr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Sample pdf creation module.</a:t>
            </a:r>
          </a:p>
          <a:p>
            <a:pPr>
              <a:buFont typeface="Arial" pitchFamily="34" charset="0"/>
              <a:buChar char="•"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36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8534400" cy="3544437"/>
          </a:xfrm>
        </p:spPr>
        <p:txBody>
          <a:bodyPr/>
          <a:lstStyle/>
          <a:p>
            <a:r>
              <a:rPr lang="en-IN" sz="2400" b="1" dirty="0" smtClean="0"/>
              <a:t>Future Work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Support for other output data formats.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Can release Python package of PDF to JSON conversion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Integration testing will be done after merging of front and back end.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erformance can be improved by using </a:t>
            </a:r>
            <a:r>
              <a:rPr lang="en-IN" dirty="0" err="1" smtClean="0">
                <a:solidFill>
                  <a:schemeClr val="tx1"/>
                </a:solidFill>
              </a:rPr>
              <a:t>openmp</a:t>
            </a:r>
            <a:r>
              <a:rPr lang="en-IN" dirty="0" smtClean="0">
                <a:solidFill>
                  <a:schemeClr val="tx1"/>
                </a:solidFill>
              </a:rPr>
              <a:t> or </a:t>
            </a:r>
            <a:r>
              <a:rPr lang="en-IN" dirty="0" err="1" smtClean="0">
                <a:solidFill>
                  <a:schemeClr val="tx1"/>
                </a:solidFill>
              </a:rPr>
              <a:t>mpi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i="1" dirty="0">
                <a:solidFill>
                  <a:schemeClr val="tx1"/>
                </a:solidFill>
              </a:rPr>
              <a:t>“Passenger and Airport data  interchange standards ” </a:t>
            </a:r>
            <a:r>
              <a:rPr lang="en-IN" dirty="0">
                <a:solidFill>
                  <a:schemeClr val="tx1"/>
                </a:solidFill>
              </a:rPr>
              <a:t>version 13.1 (approved and published by the WCO/IATA/ICAO API Contact Committee). October 2013 .</a:t>
            </a:r>
          </a:p>
          <a:p>
            <a:pPr>
              <a:buFont typeface="Arial" pitchFamily="34" charset="0"/>
              <a:buChar char="•"/>
            </a:pP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George </a:t>
            </a:r>
            <a:r>
              <a:rPr lang="en-IN" dirty="0" err="1">
                <a:solidFill>
                  <a:schemeClr val="tx1"/>
                </a:solidFill>
              </a:rPr>
              <a:t>Tillmann</a:t>
            </a:r>
            <a:r>
              <a:rPr lang="en-IN" dirty="0">
                <a:solidFill>
                  <a:schemeClr val="tx1"/>
                </a:solidFill>
              </a:rPr>
              <a:t> .</a:t>
            </a:r>
            <a:r>
              <a:rPr lang="en-IN" i="1" dirty="0">
                <a:solidFill>
                  <a:schemeClr val="tx1"/>
                </a:solidFill>
              </a:rPr>
              <a:t>“Usage-Driven Database Design”. </a:t>
            </a:r>
            <a:r>
              <a:rPr lang="en-IN" i="1" dirty="0" err="1">
                <a:solidFill>
                  <a:schemeClr val="tx1"/>
                </a:solidFill>
              </a:rPr>
              <a:t>Apress</a:t>
            </a:r>
            <a:r>
              <a:rPr lang="en-IN" i="1" dirty="0">
                <a:solidFill>
                  <a:schemeClr val="tx1"/>
                </a:solidFill>
              </a:rPr>
              <a:t> 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Mark Lutz .</a:t>
            </a:r>
            <a:r>
              <a:rPr lang="en-IN" i="1" dirty="0">
                <a:solidFill>
                  <a:schemeClr val="tx1"/>
                </a:solidFill>
              </a:rPr>
              <a:t>"Programming Python" </a:t>
            </a:r>
            <a:r>
              <a:rPr lang="en-IN" dirty="0">
                <a:solidFill>
                  <a:schemeClr val="tx1"/>
                </a:solidFill>
              </a:rPr>
              <a:t>second Edition.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O'Reilly Media, Inc.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Kristina </a:t>
            </a:r>
            <a:r>
              <a:rPr lang="en-IN" dirty="0" err="1">
                <a:solidFill>
                  <a:schemeClr val="tx1"/>
                </a:solidFill>
              </a:rPr>
              <a:t>Chodorow</a:t>
            </a:r>
            <a:r>
              <a:rPr lang="en-IN" dirty="0">
                <a:solidFill>
                  <a:schemeClr val="tx1"/>
                </a:solidFill>
              </a:rPr>
              <a:t> ,</a:t>
            </a:r>
            <a:r>
              <a:rPr lang="en-IN" dirty="0" err="1">
                <a:solidFill>
                  <a:schemeClr val="tx1"/>
                </a:solidFill>
              </a:rPr>
              <a:t>MichaelDirolf</a:t>
            </a:r>
            <a:r>
              <a:rPr lang="en-IN" dirty="0">
                <a:solidFill>
                  <a:schemeClr val="tx1"/>
                </a:solidFill>
              </a:rPr>
              <a:t> .</a:t>
            </a:r>
            <a:r>
              <a:rPr lang="en-IN" i="1" dirty="0">
                <a:solidFill>
                  <a:schemeClr val="tx1"/>
                </a:solidFill>
              </a:rPr>
              <a:t>"</a:t>
            </a:r>
            <a:r>
              <a:rPr lang="en-IN" i="1" dirty="0" err="1">
                <a:solidFill>
                  <a:schemeClr val="tx1"/>
                </a:solidFill>
              </a:rPr>
              <a:t>MongoDB</a:t>
            </a:r>
            <a:r>
              <a:rPr lang="en-IN" i="1" dirty="0">
                <a:solidFill>
                  <a:schemeClr val="tx1"/>
                </a:solidFill>
              </a:rPr>
              <a:t>: The Definitive Guide" </a:t>
            </a:r>
            <a:r>
              <a:rPr lang="en-IN" dirty="0">
                <a:solidFill>
                  <a:schemeClr val="tx1"/>
                </a:solidFill>
              </a:rPr>
              <a:t>Third Edition. O'Reilly Media, Inc.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Steven Keller. </a:t>
            </a:r>
            <a:r>
              <a:rPr lang="en-IN" i="1" dirty="0">
                <a:solidFill>
                  <a:schemeClr val="tx1"/>
                </a:solidFill>
              </a:rPr>
              <a:t>" </a:t>
            </a:r>
            <a:r>
              <a:rPr lang="en-IN" i="1" dirty="0" err="1">
                <a:solidFill>
                  <a:schemeClr val="tx1"/>
                </a:solidFill>
              </a:rPr>
              <a:t>Json</a:t>
            </a:r>
            <a:r>
              <a:rPr lang="en-IN" i="1" dirty="0">
                <a:solidFill>
                  <a:schemeClr val="tx1"/>
                </a:solidFill>
              </a:rPr>
              <a:t> Book ". </a:t>
            </a:r>
            <a:r>
              <a:rPr lang="en-IN" dirty="0" err="1">
                <a:solidFill>
                  <a:schemeClr val="tx1"/>
                </a:solidFill>
              </a:rPr>
              <a:t>CreateSpace</a:t>
            </a:r>
            <a:r>
              <a:rPr lang="en-IN" dirty="0">
                <a:solidFill>
                  <a:schemeClr val="tx1"/>
                </a:solidFill>
              </a:rPr>
              <a:t> Independent Publishing Platform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>
                <a:solidFill>
                  <a:schemeClr val="tx1"/>
                </a:solidFill>
              </a:rPr>
              <a:t>William S</a:t>
            </a:r>
            <a:r>
              <a:rPr>
                <a:solidFill>
                  <a:schemeClr val="tx1"/>
                </a:solidFill>
              </a:rPr>
              <a:t>. </a:t>
            </a:r>
            <a:r>
              <a:rPr smtClean="0">
                <a:solidFill>
                  <a:schemeClr val="tx1"/>
                </a:solidFill>
              </a:rPr>
              <a:t>Vincent. </a:t>
            </a:r>
            <a:r>
              <a:rPr i="1" smtClean="0">
                <a:solidFill>
                  <a:schemeClr val="tx1"/>
                </a:solidFill>
              </a:rPr>
              <a:t>"Django </a:t>
            </a:r>
            <a:r>
              <a:rPr i="1">
                <a:solidFill>
                  <a:schemeClr val="tx1"/>
                </a:solidFill>
              </a:rPr>
              <a:t>for </a:t>
            </a:r>
            <a:r>
              <a:rPr i="1" smtClean="0">
                <a:solidFill>
                  <a:schemeClr val="tx1"/>
                </a:solidFill>
              </a:rPr>
              <a:t>APIs". </a:t>
            </a:r>
            <a:r>
              <a:rPr smtClean="0">
                <a:solidFill>
                  <a:schemeClr val="tx1"/>
                </a:solidFill>
              </a:rPr>
              <a:t>WelcomeToCode.</a:t>
            </a: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49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4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56" r="227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824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IN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IN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  <a:cs typeface="Times New Roman" pitchFamily="18" charset="0"/>
              </a:rPr>
              <a:t>Automation </a:t>
            </a:r>
            <a:r>
              <a:rPr lang="en-IN" dirty="0">
                <a:solidFill>
                  <a:schemeClr val="tx1"/>
                </a:solidFill>
                <a:cs typeface="Times New Roman" pitchFamily="18" charset="0"/>
              </a:rPr>
              <a:t>of JSON file from a PDF document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42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Scope of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tx1"/>
                </a:solidFill>
              </a:rPr>
              <a:t>The Concept of the solution is 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D</a:t>
            </a:r>
            <a:r>
              <a:rPr lang="en-IN" dirty="0" smtClean="0">
                <a:solidFill>
                  <a:schemeClr val="tx1"/>
                </a:solidFill>
              </a:rPr>
              <a:t>esign </a:t>
            </a:r>
            <a:r>
              <a:rPr lang="en-IN" dirty="0">
                <a:solidFill>
                  <a:schemeClr val="tx1"/>
                </a:solidFill>
              </a:rPr>
              <a:t>a system that can extract multiple tabular data from PDF document.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Developed </a:t>
            </a:r>
            <a:r>
              <a:rPr lang="en-IN" dirty="0">
                <a:solidFill>
                  <a:schemeClr val="tx1"/>
                </a:solidFill>
              </a:rPr>
              <a:t>a system that can convert the extracted data into JSON file.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Design </a:t>
            </a: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dirty="0" smtClean="0">
                <a:solidFill>
                  <a:schemeClr val="tx1"/>
                </a:solidFill>
              </a:rPr>
              <a:t>GUI based platform </a:t>
            </a:r>
            <a:r>
              <a:rPr lang="en-IN" dirty="0">
                <a:solidFill>
                  <a:schemeClr val="tx1"/>
                </a:solidFill>
              </a:rPr>
              <a:t>for the data visualization &amp; operation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Create an API to access it over internet from anywhere in </a:t>
            </a:r>
            <a:r>
              <a:rPr lang="en-IN" dirty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he world.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7613" y="4772722"/>
            <a:ext cx="797442" cy="2311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0005466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09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1889" y="739826"/>
            <a:ext cx="2742590" cy="214042"/>
          </a:xfrm>
        </p:spPr>
        <p:txBody>
          <a:bodyPr/>
          <a:lstStyle/>
          <a:p>
            <a:r>
              <a:rPr lang="en-IN" dirty="0"/>
              <a:t>STRENGTH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2010" y="750217"/>
            <a:ext cx="2742590" cy="214042"/>
          </a:xfrm>
        </p:spPr>
        <p:txBody>
          <a:bodyPr/>
          <a:lstStyle/>
          <a:p>
            <a:r>
              <a:rPr lang="en-IN" dirty="0"/>
              <a:t>WEAKNESS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9844" y="1000474"/>
            <a:ext cx="3771434" cy="16471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It can be used for any general purpose application which requires PDF to JSON conversion.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It can read multiple tables in a single PDF.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Maintaining  </a:t>
            </a:r>
            <a:r>
              <a:rPr lang="en-IN" sz="1200" b="1" dirty="0" err="1" smtClean="0">
                <a:solidFill>
                  <a:schemeClr val="tx1"/>
                </a:solidFill>
              </a:rPr>
              <a:t>MongoDB</a:t>
            </a:r>
            <a:r>
              <a:rPr lang="en-IN" sz="1200" dirty="0" smtClean="0">
                <a:solidFill>
                  <a:schemeClr val="tx1"/>
                </a:solidFill>
              </a:rPr>
              <a:t> through which converted data can be referenced later.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Multiple system &amp; browser compatibility.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It handles errors due to invisible cells in the table.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Visualization of data using GUI.</a:t>
            </a: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959780" y="1031336"/>
            <a:ext cx="4184220" cy="1631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It ignore pictures that are present in </a:t>
            </a:r>
            <a:r>
              <a:rPr lang="en-IN" sz="1200" dirty="0" err="1" smtClean="0">
                <a:solidFill>
                  <a:schemeClr val="tx1"/>
                </a:solidFill>
              </a:rPr>
              <a:t>pdf</a:t>
            </a:r>
            <a:r>
              <a:rPr lang="en-IN" sz="1200" dirty="0" smtClean="0">
                <a:solidFill>
                  <a:schemeClr val="tx1"/>
                </a:solidFill>
              </a:rPr>
              <a:t>.</a:t>
            </a:r>
            <a:endParaRPr lang="en-IN" sz="1200" b="1" u="sng" dirty="0" smtClean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89925" y="3406690"/>
            <a:ext cx="3775000" cy="1631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100" smtClean="0">
                <a:solidFill>
                  <a:schemeClr val="tx1"/>
                </a:solidFill>
              </a:rPr>
              <a:t> </a:t>
            </a:r>
            <a:r>
              <a:rPr sz="1200" smtClean="0">
                <a:solidFill>
                  <a:schemeClr val="tx1"/>
                </a:solidFill>
              </a:rPr>
              <a:t>It can be used by Booking, Finance Marketing and HR dept of companies and institutions like L&amp;T, Railways,  Aviation and universities.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User </a:t>
            </a:r>
            <a:r>
              <a:rPr lang="en-IN" sz="1200" dirty="0" smtClean="0">
                <a:solidFill>
                  <a:schemeClr val="tx1"/>
                </a:solidFill>
              </a:rPr>
              <a:t>can access it </a:t>
            </a:r>
            <a:r>
              <a:rPr lang="en-IN" sz="1200" dirty="0" smtClean="0">
                <a:solidFill>
                  <a:schemeClr val="tx1"/>
                </a:solidFill>
              </a:rPr>
              <a:t>from anywhere using </a:t>
            </a:r>
            <a:r>
              <a:rPr lang="en-IN" sz="1200" dirty="0" smtClean="0">
                <a:solidFill>
                  <a:schemeClr val="tx1"/>
                </a:solidFill>
              </a:rPr>
              <a:t>internet through API.</a:t>
            </a:r>
            <a:endParaRPr lang="en-IN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Data security is being ensured.</a:t>
            </a:r>
            <a:endParaRPr sz="120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959780" y="3413824"/>
            <a:ext cx="4184220" cy="1631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200" dirty="0" smtClean="0"/>
              <a:t>API  may be attacked at the client side or server side.</a:t>
            </a:r>
            <a:endParaRPr lang="en-IN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0659" y="3088741"/>
            <a:ext cx="2742590" cy="214042"/>
          </a:xfrm>
        </p:spPr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910308" y="3085483"/>
            <a:ext cx="2742590" cy="214042"/>
          </a:xfrm>
        </p:spPr>
        <p:txBody>
          <a:bodyPr/>
          <a:lstStyle/>
          <a:p>
            <a:r>
              <a:rPr lang="en-IN" dirty="0"/>
              <a:t>THREATS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07612" y="4800917"/>
            <a:ext cx="797442" cy="342583"/>
          </a:xfrm>
        </p:spPr>
        <p:txBody>
          <a:bodyPr>
            <a:normAutofit/>
          </a:bodyPr>
          <a:lstStyle/>
          <a:p>
            <a:r>
              <a:rPr lang="en-IN" dirty="0" smtClean="0"/>
              <a:t>0005466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545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5188424" cy="4191000"/>
          </a:xfrm>
        </p:spPr>
        <p:txBody>
          <a:bodyPr/>
          <a:lstStyle/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endParaRPr lang="en-IN" spc="-1" dirty="0" smtClean="0">
              <a:solidFill>
                <a:schemeClr val="tx1"/>
              </a:solidFill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endParaRPr lang="en-IN" spc="-1" dirty="0">
              <a:solidFill>
                <a:schemeClr val="tx1"/>
              </a:solidFill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endParaRPr lang="en-IN" spc="-1" dirty="0" smtClean="0">
              <a:solidFill>
                <a:schemeClr val="tx1"/>
              </a:solidFill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r>
              <a:rPr lang="en-IN" spc="-1" dirty="0" smtClean="0">
                <a:solidFill>
                  <a:schemeClr val="tx1"/>
                </a:solidFill>
              </a:rPr>
              <a:t>Development </a:t>
            </a:r>
            <a:r>
              <a:rPr lang="en-IN" spc="-1" dirty="0">
                <a:solidFill>
                  <a:schemeClr val="tx1"/>
                </a:solidFill>
              </a:rPr>
              <a:t>of “Desktop Application” </a:t>
            </a:r>
            <a:r>
              <a:rPr lang="en-IN" spc="-1" dirty="0" smtClean="0">
                <a:solidFill>
                  <a:schemeClr val="tx1"/>
                </a:solidFill>
              </a:rPr>
              <a:t>has </a:t>
            </a:r>
            <a:r>
              <a:rPr lang="en-IN" spc="-1" dirty="0">
                <a:solidFill>
                  <a:schemeClr val="tx1"/>
                </a:solidFill>
              </a:rPr>
              <a:t>designed using </a:t>
            </a:r>
            <a:r>
              <a:rPr lang="en-IN" spc="-1" dirty="0" smtClean="0">
                <a:solidFill>
                  <a:schemeClr val="tx1"/>
                </a:solidFill>
              </a:rPr>
              <a:t>: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r>
              <a:rPr lang="en-IN" spc="-1" dirty="0">
                <a:solidFill>
                  <a:schemeClr val="tx1"/>
                </a:solidFill>
              </a:rPr>
              <a:t>Python : As a programming language.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r>
              <a:rPr lang="en-IN" spc="-1" dirty="0">
                <a:solidFill>
                  <a:schemeClr val="tx1"/>
                </a:solidFill>
              </a:rPr>
              <a:t>Tabula : Library to read </a:t>
            </a:r>
            <a:r>
              <a:rPr lang="en-IN" spc="-1" dirty="0" smtClean="0">
                <a:solidFill>
                  <a:schemeClr val="tx1"/>
                </a:solidFill>
              </a:rPr>
              <a:t>table.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r>
              <a:rPr lang="en-IN" spc="-1" dirty="0" err="1">
                <a:solidFill>
                  <a:schemeClr val="tx1"/>
                </a:solidFill>
              </a:rPr>
              <a:t>MongoDB</a:t>
            </a:r>
            <a:r>
              <a:rPr lang="en-IN" spc="-1" dirty="0">
                <a:solidFill>
                  <a:schemeClr val="tx1"/>
                </a:solidFill>
              </a:rPr>
              <a:t> : As </a:t>
            </a:r>
            <a:r>
              <a:rPr lang="en-IN" spc="-1" dirty="0" smtClean="0">
                <a:solidFill>
                  <a:schemeClr val="tx1"/>
                </a:solidFill>
              </a:rPr>
              <a:t>database.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 marL="171360" indent="-170640">
              <a:spcBef>
                <a:spcPts val="751"/>
              </a:spcBef>
              <a:buBlip>
                <a:blip r:embed="rId2"/>
              </a:buBlip>
            </a:pPr>
            <a:r>
              <a:rPr lang="en-IN" spc="-1" dirty="0" err="1">
                <a:solidFill>
                  <a:schemeClr val="tx1"/>
                </a:solidFill>
              </a:rPr>
              <a:t>Json</a:t>
            </a:r>
            <a:r>
              <a:rPr lang="en-IN" spc="-1" dirty="0">
                <a:solidFill>
                  <a:schemeClr val="tx1"/>
                </a:solidFill>
              </a:rPr>
              <a:t> : library to store and process </a:t>
            </a:r>
            <a:r>
              <a:rPr lang="en-IN" spc="-1" dirty="0" smtClean="0">
                <a:solidFill>
                  <a:schemeClr val="tx1"/>
                </a:solidFill>
              </a:rPr>
              <a:t>data.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785" y="931875"/>
            <a:ext cx="3296597" cy="3856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6073254" y="4742597"/>
            <a:ext cx="27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cs typeface="Times New Roman" pitchFamily="18" charset="0"/>
              </a:rPr>
              <a:t>Design flow of the system from PDF to JSON</a:t>
            </a:r>
            <a:endParaRPr lang="en-US" sz="1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4778991" cy="4191000"/>
          </a:xfrm>
        </p:spPr>
        <p:txBody>
          <a:bodyPr/>
          <a:lstStyle/>
          <a:p>
            <a:endParaRPr lang="en-IN" spc="-1" dirty="0" smtClean="0">
              <a:solidFill>
                <a:schemeClr val="tx1"/>
              </a:solidFill>
            </a:endParaRPr>
          </a:p>
          <a:p>
            <a:r>
              <a:rPr lang="en-IN" spc="-1" dirty="0" smtClean="0">
                <a:solidFill>
                  <a:schemeClr val="tx1"/>
                </a:solidFill>
              </a:rPr>
              <a:t>Development </a:t>
            </a:r>
            <a:r>
              <a:rPr lang="en-IN" spc="-1" dirty="0">
                <a:solidFill>
                  <a:schemeClr val="tx1"/>
                </a:solidFill>
              </a:rPr>
              <a:t>of </a:t>
            </a:r>
            <a:r>
              <a:rPr lang="en-IN" spc="-1" dirty="0" smtClean="0">
                <a:solidFill>
                  <a:schemeClr val="tx1"/>
                </a:solidFill>
              </a:rPr>
              <a:t>API.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 smtClean="0">
                <a:solidFill>
                  <a:schemeClr val="tx1"/>
                </a:solidFill>
              </a:rPr>
              <a:t>With the </a:t>
            </a:r>
            <a:r>
              <a:rPr lang="en-IN" spc="-1" dirty="0">
                <a:solidFill>
                  <a:schemeClr val="tx1"/>
                </a:solidFill>
              </a:rPr>
              <a:t>development of API any type of app can be efficiently developed over </a:t>
            </a:r>
            <a:r>
              <a:rPr lang="en-IN" spc="-1" dirty="0" smtClean="0">
                <a:solidFill>
                  <a:schemeClr val="tx1"/>
                </a:solidFill>
              </a:rPr>
              <a:t>it.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 err="1">
                <a:solidFill>
                  <a:schemeClr val="tx1"/>
                </a:solidFill>
              </a:rPr>
              <a:t>Django</a:t>
            </a:r>
            <a:r>
              <a:rPr lang="en-IN" spc="-1" dirty="0">
                <a:solidFill>
                  <a:schemeClr val="tx1"/>
                </a:solidFill>
              </a:rPr>
              <a:t> Rest API : framework for API development.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 err="1">
                <a:solidFill>
                  <a:schemeClr val="tx1"/>
                </a:solidFill>
              </a:rPr>
              <a:t>Django</a:t>
            </a:r>
            <a:r>
              <a:rPr lang="en-IN" spc="-1" dirty="0">
                <a:solidFill>
                  <a:schemeClr val="tx1"/>
                </a:solidFill>
              </a:rPr>
              <a:t> : To develop </a:t>
            </a:r>
            <a:r>
              <a:rPr lang="en-IN" spc="-1" dirty="0" err="1">
                <a:solidFill>
                  <a:schemeClr val="tx1"/>
                </a:solidFill>
              </a:rPr>
              <a:t>webapp</a:t>
            </a:r>
            <a:r>
              <a:rPr lang="en-IN" spc="-1" dirty="0">
                <a:solidFill>
                  <a:schemeClr val="tx1"/>
                </a:solidFill>
              </a:rPr>
              <a:t>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>
                <a:solidFill>
                  <a:schemeClr val="tx1"/>
                </a:solidFill>
              </a:rPr>
              <a:t>Python : Programming </a:t>
            </a:r>
            <a:r>
              <a:rPr lang="en-IN" spc="-1" dirty="0" smtClean="0">
                <a:solidFill>
                  <a:schemeClr val="tx1"/>
                </a:solidFill>
              </a:rPr>
              <a:t>language.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>
                <a:solidFill>
                  <a:schemeClr val="tx1"/>
                </a:solidFill>
              </a:rPr>
              <a:t>Basic function: user accounting and data conversion.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r>
              <a:rPr lang="en-IN" spc="-1" dirty="0" err="1">
                <a:solidFill>
                  <a:schemeClr val="tx1"/>
                </a:solidFill>
              </a:rPr>
              <a:t>Json</a:t>
            </a:r>
            <a:r>
              <a:rPr lang="en-IN" spc="-1" dirty="0">
                <a:solidFill>
                  <a:schemeClr val="tx1"/>
                </a:solidFill>
              </a:rPr>
              <a:t> : library to store and process data. 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0788" y="4766798"/>
            <a:ext cx="695749" cy="269847"/>
          </a:xfrm>
        </p:spPr>
        <p:txBody>
          <a:bodyPr>
            <a:normAutofit/>
          </a:bodyPr>
          <a:lstStyle/>
          <a:p>
            <a:r>
              <a:rPr lang="en-IN" dirty="0" smtClean="0"/>
              <a:t>0005466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/>
        </p:blipFill>
        <p:spPr>
          <a:xfrm>
            <a:off x="5065242" y="1359447"/>
            <a:ext cx="3421080" cy="19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324255" y="3376282"/>
            <a:ext cx="147543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 API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51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POC Video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5466</a:t>
            </a:r>
            <a:endParaRPr lang="en-US" dirty="0"/>
          </a:p>
        </p:txBody>
      </p:sp>
      <p:pic>
        <p:nvPicPr>
          <p:cNvPr id="5" name="Screencast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9522" y="1091821"/>
            <a:ext cx="4933666" cy="2975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1719" y="4162567"/>
            <a:ext cx="208810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POC 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/ Analysis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7612" y="4773621"/>
            <a:ext cx="504215" cy="269847"/>
          </a:xfrm>
        </p:spPr>
        <p:txBody>
          <a:bodyPr/>
          <a:lstStyle/>
          <a:p>
            <a:r>
              <a:rPr lang="en-IN" dirty="0" smtClean="0"/>
              <a:t>5466</a:t>
            </a:r>
            <a:endParaRPr lang="en-IN" dirty="0"/>
          </a:p>
        </p:txBody>
      </p:sp>
      <p:pic>
        <p:nvPicPr>
          <p:cNvPr id="5" name="Content Placeholder 15" descr="mocosc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86485"/>
            <a:ext cx="8534400" cy="3351530"/>
          </a:xfrm>
        </p:spPr>
      </p:pic>
      <p:pic>
        <p:nvPicPr>
          <p:cNvPr id="6" name="Picture 5" descr="pdf2js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76" y="787749"/>
            <a:ext cx="7263120" cy="4017264"/>
          </a:xfrm>
          <a:prstGeom prst="rect">
            <a:avLst/>
          </a:prstGeom>
        </p:spPr>
      </p:pic>
      <p:pic>
        <p:nvPicPr>
          <p:cNvPr id="7" name="Picture 6" descr="pdf2jso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305" y="752902"/>
            <a:ext cx="7193280" cy="40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3599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/ Analysis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4863"/>
            <a:ext cx="8534400" cy="4191000"/>
          </a:xfrm>
        </p:spPr>
        <p:txBody>
          <a:bodyPr/>
          <a:lstStyle/>
          <a:p>
            <a:r>
              <a:rPr lang="en-IN" dirty="0" smtClean="0"/>
              <a:t>API Testing is done using Postman.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5466</a:t>
            </a:r>
            <a:endParaRPr lang="en-IN" dirty="0"/>
          </a:p>
        </p:txBody>
      </p:sp>
      <p:pic>
        <p:nvPicPr>
          <p:cNvPr id="5" name="Picture 4" descr="admin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1304659"/>
            <a:ext cx="6148317" cy="3253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hoose 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9" y="1037229"/>
            <a:ext cx="6912591" cy="376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fileListA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62" y="921224"/>
            <a:ext cx="7301554" cy="3971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5948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5852</TotalTime>
  <Words>684</Words>
  <Application>Microsoft Office PowerPoint</Application>
  <PresentationFormat>On-screen Show (16:9)</PresentationFormat>
  <Paragraphs>149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L&amp;T Theme 2</vt:lpstr>
      <vt:lpstr>Automation of JSON file from PDF document</vt:lpstr>
      <vt:lpstr>Challenge Statement</vt:lpstr>
      <vt:lpstr>Concept / Scope of solution </vt:lpstr>
      <vt:lpstr>SWOT Analysis</vt:lpstr>
      <vt:lpstr>Implementation (1/2)</vt:lpstr>
      <vt:lpstr>Implementation (2/2)</vt:lpstr>
      <vt:lpstr>POC Video</vt:lpstr>
      <vt:lpstr>Testing / Analysis (1/2)</vt:lpstr>
      <vt:lpstr>Testing / Analysis (2/2)</vt:lpstr>
      <vt:lpstr>Cost for POC vs MVP</vt:lpstr>
      <vt:lpstr>POC to MVP</vt:lpstr>
      <vt:lpstr>Result / 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Asra Ansari</cp:lastModifiedBy>
  <cp:revision>495</cp:revision>
  <cp:lastPrinted>2017-02-17T03:51:15Z</cp:lastPrinted>
  <dcterms:created xsi:type="dcterms:W3CDTF">2016-04-28T10:20:29Z</dcterms:created>
  <dcterms:modified xsi:type="dcterms:W3CDTF">2020-12-07T05:43:53Z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2020-09-01T06:37:01Z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68da7bb8-b3d0-4fb3-8d37-0000832a7cfa</vt:lpwstr>
  </property>
  <property fmtid="{D5CDD505-2E9C-101B-9397-08002B2CF9AE}" pid="8" name="MSIP_Label_4b5591f2-6b23-403d-aa5f-b6d577f5e572_ContentBits">
    <vt:lpwstr>0</vt:lpwstr>
  </property>
</Properties>
</file>