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3" r:id="rId4"/>
    <p:sldId id="259" r:id="rId5"/>
    <p:sldId id="261" r:id="rId6"/>
    <p:sldId id="262" r:id="rId7"/>
    <p:sldId id="260" r:id="rId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6BA9C-D01F-4665-A7DD-1D8B8337740E}" type="datetimeFigureOut">
              <a:rPr kumimoji="1" lang="ja-JP" altLang="en-US" smtClean="0"/>
              <a:pPr/>
              <a:t>2013/3/10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A9B57C-4469-4EC6-9FAE-85D621668D2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6BA9C-D01F-4665-A7DD-1D8B8337740E}" type="datetimeFigureOut">
              <a:rPr kumimoji="1" lang="ja-JP" altLang="en-US" smtClean="0"/>
              <a:pPr/>
              <a:t>2013/3/10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A9B57C-4469-4EC6-9FAE-85D621668D2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6BA9C-D01F-4665-A7DD-1D8B8337740E}" type="datetimeFigureOut">
              <a:rPr kumimoji="1" lang="ja-JP" altLang="en-US" smtClean="0"/>
              <a:pPr/>
              <a:t>2013/3/10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A9B57C-4469-4EC6-9FAE-85D621668D2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6BA9C-D01F-4665-A7DD-1D8B8337740E}" type="datetimeFigureOut">
              <a:rPr kumimoji="1" lang="ja-JP" altLang="en-US" smtClean="0"/>
              <a:pPr/>
              <a:t>2013/3/10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6660232" y="5949280"/>
            <a:ext cx="2133600" cy="365125"/>
          </a:xfrm>
          <a:prstGeom prst="rect">
            <a:avLst/>
          </a:prstGeom>
        </p:spPr>
        <p:txBody>
          <a:bodyPr/>
          <a:lstStyle/>
          <a:p>
            <a:fld id="{E4A9B57C-4469-4EC6-9FAE-85D621668D21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6BA9C-D01F-4665-A7DD-1D8B8337740E}" type="datetimeFigureOut">
              <a:rPr kumimoji="1" lang="ja-JP" altLang="en-US" smtClean="0"/>
              <a:pPr/>
              <a:t>2013/3/10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A9B57C-4469-4EC6-9FAE-85D621668D2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6BA9C-D01F-4665-A7DD-1D8B8337740E}" type="datetimeFigureOut">
              <a:rPr kumimoji="1" lang="ja-JP" altLang="en-US" smtClean="0"/>
              <a:pPr/>
              <a:t>2013/3/10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A9B57C-4469-4EC6-9FAE-85D621668D2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6BA9C-D01F-4665-A7DD-1D8B8337740E}" type="datetimeFigureOut">
              <a:rPr kumimoji="1" lang="ja-JP" altLang="en-US" smtClean="0"/>
              <a:pPr/>
              <a:t>2013/3/10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A9B57C-4469-4EC6-9FAE-85D621668D2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6BA9C-D01F-4665-A7DD-1D8B8337740E}" type="datetimeFigureOut">
              <a:rPr kumimoji="1" lang="ja-JP" altLang="en-US" smtClean="0"/>
              <a:pPr/>
              <a:t>2013/3/10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A9B57C-4469-4EC6-9FAE-85D621668D2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6BA9C-D01F-4665-A7DD-1D8B8337740E}" type="datetimeFigureOut">
              <a:rPr kumimoji="1" lang="ja-JP" altLang="en-US" smtClean="0"/>
              <a:pPr/>
              <a:t>2013/3/10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A9B57C-4469-4EC6-9FAE-85D621668D2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5" name="テキスト ボックス 4"/>
          <p:cNvSpPr txBox="1"/>
          <p:nvPr userDrawn="1"/>
        </p:nvSpPr>
        <p:spPr>
          <a:xfrm>
            <a:off x="7740352" y="6300609"/>
            <a:ext cx="1512168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kumimoji="1" lang="ja-JP" altLang="en-US" sz="3200" b="0" u="none" spc="300" dirty="0" smtClean="0">
                <a:ln w="19050">
                  <a:solidFill>
                    <a:schemeClr val="tx2">
                      <a:lumMod val="75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HGP行書体" pitchFamily="66" charset="-128"/>
                <a:ea typeface="HGP行書体" pitchFamily="66" charset="-128"/>
                <a:cs typeface="Aharoni" pitchFamily="2" charset="-79"/>
              </a:rPr>
              <a:t>三三</a:t>
            </a:r>
            <a:r>
              <a:rPr kumimoji="1" lang="en-US" altLang="ja-JP" sz="2800" b="0" u="none" spc="300" dirty="0" smtClean="0">
                <a:ln w="19050">
                  <a:solidFill>
                    <a:schemeClr val="tx2">
                      <a:lumMod val="75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HGP行書体" pitchFamily="66" charset="-128"/>
                <a:ea typeface="HGP行書体" pitchFamily="66" charset="-128"/>
                <a:cs typeface="Aharoni" pitchFamily="2" charset="-79"/>
              </a:rPr>
              <a:t>++</a:t>
            </a:r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6BA9C-D01F-4665-A7DD-1D8B8337740E}" type="datetimeFigureOut">
              <a:rPr kumimoji="1" lang="ja-JP" altLang="en-US" smtClean="0"/>
              <a:pPr/>
              <a:t>2013/3/10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A9B57C-4469-4EC6-9FAE-85D621668D2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6BA9C-D01F-4665-A7DD-1D8B8337740E}" type="datetimeFigureOut">
              <a:rPr kumimoji="1" lang="ja-JP" altLang="en-US" smtClean="0"/>
              <a:pPr/>
              <a:t>2013/3/10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A9B57C-4469-4EC6-9FAE-85D621668D2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8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6BA9C-D01F-4665-A7DD-1D8B8337740E}" type="datetimeFigureOut">
              <a:rPr kumimoji="1" lang="ja-JP" altLang="en-US" smtClean="0"/>
              <a:pPr/>
              <a:t>2013/3/10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11560" y="1772816"/>
            <a:ext cx="7772400" cy="1470025"/>
          </a:xfrm>
        </p:spPr>
        <p:txBody>
          <a:bodyPr/>
          <a:lstStyle/>
          <a:p>
            <a:r>
              <a:rPr lang="ja-JP" altLang="en-US" sz="5400" dirty="0">
                <a:latin typeface="HGP行書体" pitchFamily="66" charset="-128"/>
                <a:ea typeface="HGP行書体" pitchFamily="66" charset="-128"/>
              </a:rPr>
              <a:t>チーム</a:t>
            </a:r>
            <a:r>
              <a:rPr kumimoji="1" lang="ja-JP" altLang="en-US" sz="6600" dirty="0" smtClean="0">
                <a:latin typeface="HGP行書体" pitchFamily="66" charset="-128"/>
                <a:ea typeface="HGP行書体" pitchFamily="66" charset="-128"/>
              </a:rPr>
              <a:t>三三</a:t>
            </a:r>
            <a:r>
              <a:rPr kumimoji="1" lang="en-US" altLang="ja-JP" sz="6000" dirty="0" smtClean="0">
                <a:latin typeface="HGP行書体" pitchFamily="66" charset="-128"/>
                <a:ea typeface="HGP行書体" pitchFamily="66" charset="-128"/>
              </a:rPr>
              <a:t>++</a:t>
            </a:r>
            <a:endParaRPr kumimoji="1" lang="ja-JP" altLang="en-US" sz="6600" dirty="0">
              <a:latin typeface="HGP行書体" pitchFamily="66" charset="-128"/>
              <a:ea typeface="HGP行書体" pitchFamily="66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971600" y="3886200"/>
            <a:ext cx="7560840" cy="1752600"/>
          </a:xfrm>
        </p:spPr>
        <p:txBody>
          <a:bodyPr>
            <a:normAutofit/>
          </a:bodyPr>
          <a:lstStyle/>
          <a:p>
            <a:r>
              <a:rPr lang="ja-JP" altLang="en-US" dirty="0" smtClean="0">
                <a:solidFill>
                  <a:schemeClr val="accent1">
                    <a:lumMod val="75000"/>
                  </a:schemeClr>
                </a:solidFill>
                <a:latin typeface="HGS明朝E" pitchFamily="18" charset="-128"/>
                <a:ea typeface="HGS明朝E" pitchFamily="18" charset="-128"/>
              </a:rPr>
              <a:t>桐山</a:t>
            </a:r>
            <a:r>
              <a:rPr lang="ja-JP" altLang="en-US" dirty="0">
                <a:solidFill>
                  <a:schemeClr val="accent1">
                    <a:lumMod val="75000"/>
                  </a:schemeClr>
                </a:solidFill>
                <a:latin typeface="HGS明朝E" pitchFamily="18" charset="-128"/>
                <a:ea typeface="HGS明朝E" pitchFamily="18" charset="-128"/>
              </a:rPr>
              <a:t>裕平</a:t>
            </a:r>
            <a:r>
              <a:rPr lang="ja-JP" altLang="en-US" dirty="0" smtClean="0">
                <a:solidFill>
                  <a:schemeClr val="accent1">
                    <a:lumMod val="75000"/>
                  </a:schemeClr>
                </a:solidFill>
                <a:latin typeface="HGS明朝E" pitchFamily="18" charset="-128"/>
                <a:ea typeface="HGS明朝E" pitchFamily="18" charset="-128"/>
              </a:rPr>
              <a:t> </a:t>
            </a:r>
            <a:r>
              <a:rPr kumimoji="1" lang="ja-JP" altLang="en-US" dirty="0" smtClean="0">
                <a:solidFill>
                  <a:schemeClr val="accent1">
                    <a:lumMod val="75000"/>
                  </a:schemeClr>
                </a:solidFill>
                <a:latin typeface="HGS明朝E" pitchFamily="18" charset="-128"/>
                <a:ea typeface="HGS明朝E" pitchFamily="18" charset="-128"/>
              </a:rPr>
              <a:t>、索手一平、須磨菜穂子</a:t>
            </a:r>
            <a:endParaRPr kumimoji="1" lang="en-US" altLang="ja-JP" dirty="0" smtClean="0">
              <a:solidFill>
                <a:schemeClr val="accent1">
                  <a:lumMod val="75000"/>
                </a:schemeClr>
              </a:solidFill>
              <a:latin typeface="HGS明朝E" pitchFamily="18" charset="-128"/>
              <a:ea typeface="HGS明朝E" pitchFamily="18" charset="-128"/>
            </a:endParaRPr>
          </a:p>
          <a:p>
            <a:r>
              <a:rPr lang="en-US" altLang="ja-JP" dirty="0" smtClean="0">
                <a:solidFill>
                  <a:schemeClr val="accent1">
                    <a:lumMod val="75000"/>
                  </a:schemeClr>
                </a:solidFill>
                <a:latin typeface="HGS明朝E" pitchFamily="18" charset="-128"/>
                <a:ea typeface="HGS明朝E" pitchFamily="18" charset="-128"/>
              </a:rPr>
              <a:t>(</a:t>
            </a:r>
            <a:r>
              <a:rPr lang="ja-JP" altLang="en-US" dirty="0" smtClean="0">
                <a:solidFill>
                  <a:schemeClr val="accent1">
                    <a:lumMod val="75000"/>
                  </a:schemeClr>
                </a:solidFill>
                <a:latin typeface="HGS明朝E" pitchFamily="18" charset="-128"/>
                <a:ea typeface="HGS明朝E" pitchFamily="18" charset="-128"/>
              </a:rPr>
              <a:t>名刺に書いたりしたらかっこいいかも</a:t>
            </a:r>
            <a:r>
              <a:rPr lang="en-US" altLang="ja-JP" dirty="0" smtClean="0">
                <a:solidFill>
                  <a:schemeClr val="accent1">
                    <a:lumMod val="75000"/>
                  </a:schemeClr>
                </a:solidFill>
                <a:latin typeface="HGS明朝E" pitchFamily="18" charset="-128"/>
                <a:ea typeface="HGS明朝E" pitchFamily="18" charset="-128"/>
              </a:rPr>
              <a:t>)</a:t>
            </a:r>
            <a:endParaRPr kumimoji="1" lang="ja-JP" altLang="en-US" dirty="0">
              <a:solidFill>
                <a:schemeClr val="accent1">
                  <a:lumMod val="75000"/>
                </a:schemeClr>
              </a:solidFill>
              <a:latin typeface="HGS明朝E" pitchFamily="18" charset="-128"/>
              <a:ea typeface="HGS明朝E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483768" y="1052736"/>
            <a:ext cx="40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 err="1" smtClean="0">
                <a:latin typeface="Century" pitchFamily="18" charset="0"/>
              </a:rPr>
              <a:t>Sansan.Inc</a:t>
            </a:r>
            <a:endParaRPr lang="en-US" altLang="ja-JP" sz="3600" dirty="0" smtClean="0">
              <a:latin typeface="Century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259632" y="836712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１．</a:t>
            </a:r>
            <a:r>
              <a:rPr kumimoji="1" lang="en-US" altLang="ja-JP" dirty="0" err="1" smtClean="0"/>
              <a:t>Sansan</a:t>
            </a:r>
            <a:r>
              <a:rPr lang="ja-JP" altLang="en-US" dirty="0" smtClean="0"/>
              <a:t>について</a:t>
            </a:r>
            <a:endParaRPr kumimoji="1" lang="en-US" altLang="ja-JP" dirty="0" smtClean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259632" y="1268760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２</a:t>
            </a:r>
            <a:r>
              <a:rPr kumimoji="1" lang="ja-JP" altLang="en-US" smtClean="0"/>
              <a:t>．</a:t>
            </a:r>
            <a:r>
              <a:rPr kumimoji="1" lang="ja-JP" altLang="en-US" smtClean="0"/>
              <a:t>開発</a:t>
            </a:r>
            <a:r>
              <a:rPr lang="ja-JP" altLang="en-US" smtClean="0"/>
              <a:t>サービス</a:t>
            </a:r>
            <a:r>
              <a:rPr kumimoji="1" lang="ja-JP" altLang="en-US" smtClean="0"/>
              <a:t>紹介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76368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</a:t>
            </a:r>
            <a:r>
              <a:rPr kumimoji="1" lang="ja-JP" altLang="en-US" dirty="0" smtClean="0"/>
              <a:t>目次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467544" y="1999868"/>
            <a:ext cx="8424936" cy="4093428"/>
          </a:xfrm>
          <a:prstGeom prst="rect">
            <a:avLst/>
          </a:prstGeom>
          <a:solidFill>
            <a:schemeClr val="bg1">
              <a:alpha val="5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HG丸ｺﾞｼｯｸM-PRO" pitchFamily="50" charset="-128"/>
                <a:ea typeface="HG丸ｺﾞｼｯｸM-PRO" pitchFamily="50" charset="-128"/>
              </a:rPr>
              <a:t>商　号</a:t>
            </a:r>
            <a:r>
              <a:rPr lang="en-US" altLang="zh-CN" sz="2000" b="1" dirty="0" smtClean="0">
                <a:latin typeface="HG丸ｺﾞｼｯｸM-PRO" pitchFamily="50" charset="-128"/>
                <a:ea typeface="HG丸ｺﾞｼｯｸM-PRO" pitchFamily="50" charset="-128"/>
              </a:rPr>
              <a:t>		</a:t>
            </a:r>
            <a:r>
              <a:rPr lang="en-US" altLang="zh-CN" sz="2000" b="1" dirty="0" err="1" smtClean="0">
                <a:latin typeface="HG丸ｺﾞｼｯｸM-PRO" pitchFamily="50" charset="-128"/>
                <a:ea typeface="HG丸ｺﾞｼｯｸM-PRO" pitchFamily="50" charset="-128"/>
              </a:rPr>
              <a:t>Sansan</a:t>
            </a:r>
            <a:r>
              <a:rPr lang="zh-CN" altLang="en-US" sz="2000" b="1" dirty="0" smtClean="0">
                <a:latin typeface="HG丸ｺﾞｼｯｸM-PRO" pitchFamily="50" charset="-128"/>
                <a:ea typeface="HG丸ｺﾞｼｯｸM-PRO" pitchFamily="50" charset="-128"/>
              </a:rPr>
              <a:t>株式会社（登記名：三三株式会社）</a:t>
            </a:r>
            <a:r>
              <a:rPr lang="en-US" altLang="zh-CN" sz="2000" b="1" dirty="0" smtClean="0">
                <a:latin typeface="HG丸ｺﾞｼｯｸM-PRO" pitchFamily="50" charset="-128"/>
                <a:ea typeface="HG丸ｺﾞｼｯｸM-PRO" pitchFamily="50" charset="-128"/>
              </a:rPr>
              <a:t/>
            </a:r>
            <a:br>
              <a:rPr lang="en-US" altLang="zh-CN" sz="2000" b="1" dirty="0" smtClean="0">
                <a:latin typeface="HG丸ｺﾞｼｯｸM-PRO" pitchFamily="50" charset="-128"/>
                <a:ea typeface="HG丸ｺﾞｼｯｸM-PRO" pitchFamily="50" charset="-128"/>
              </a:rPr>
            </a:br>
            <a:endParaRPr lang="ja-JP" altLang="en-US" sz="2000" b="1" dirty="0" smtClean="0">
              <a:latin typeface="HG丸ｺﾞｼｯｸM-PRO" pitchFamily="50" charset="-128"/>
              <a:ea typeface="HG丸ｺﾞｼｯｸM-PRO" pitchFamily="50" charset="-128"/>
            </a:endParaRPr>
          </a:p>
          <a:p>
            <a:r>
              <a:rPr lang="ja-JP" altLang="en-US" sz="2000" b="1" dirty="0" smtClean="0">
                <a:latin typeface="HG丸ｺﾞｼｯｸM-PRO" pitchFamily="50" charset="-128"/>
                <a:ea typeface="HG丸ｺﾞｼｯｸM-PRO" pitchFamily="50" charset="-128"/>
              </a:rPr>
              <a:t>代表者</a:t>
            </a:r>
            <a:r>
              <a:rPr lang="en-US" altLang="ja-JP" sz="2000" b="1" dirty="0" smtClean="0">
                <a:latin typeface="HG丸ｺﾞｼｯｸM-PRO" pitchFamily="50" charset="-128"/>
                <a:ea typeface="HG丸ｺﾞｼｯｸM-PRO" pitchFamily="50" charset="-128"/>
              </a:rPr>
              <a:t>		</a:t>
            </a:r>
            <a:r>
              <a:rPr lang="ja-JP" altLang="en-US" sz="2000" b="1" dirty="0" smtClean="0">
                <a:latin typeface="HG丸ｺﾞｼｯｸM-PRO" pitchFamily="50" charset="-128"/>
                <a:ea typeface="HG丸ｺﾞｼｯｸM-PRO" pitchFamily="50" charset="-128"/>
              </a:rPr>
              <a:t>代表取締役社長</a:t>
            </a:r>
            <a:r>
              <a:rPr lang="en-US" altLang="ja-JP" sz="2000" b="1" dirty="0" smtClean="0">
                <a:latin typeface="HG丸ｺﾞｼｯｸM-PRO" pitchFamily="50" charset="-128"/>
                <a:ea typeface="HG丸ｺﾞｼｯｸM-PRO" pitchFamily="50" charset="-128"/>
              </a:rPr>
              <a:t>	</a:t>
            </a:r>
            <a:r>
              <a:rPr lang="ja-JP" altLang="en-US" sz="2000" b="1" dirty="0" smtClean="0">
                <a:latin typeface="HG丸ｺﾞｼｯｸM-PRO" pitchFamily="50" charset="-128"/>
                <a:ea typeface="HG丸ｺﾞｼｯｸM-PRO" pitchFamily="50" charset="-128"/>
              </a:rPr>
              <a:t>寺田親弘</a:t>
            </a:r>
            <a:endParaRPr lang="en-US" altLang="zh-CN" sz="2000" b="1" dirty="0">
              <a:latin typeface="HG丸ｺﾞｼｯｸM-PRO" pitchFamily="50" charset="-128"/>
              <a:ea typeface="HG丸ｺﾞｼｯｸM-PRO" pitchFamily="50" charset="-128"/>
            </a:endParaRPr>
          </a:p>
          <a:p>
            <a:r>
              <a:rPr lang="en-US" altLang="zh-CN" sz="2000" b="1" dirty="0" smtClean="0">
                <a:latin typeface="HG丸ｺﾞｼｯｸM-PRO" pitchFamily="50" charset="-128"/>
                <a:ea typeface="HG丸ｺﾞｼｯｸM-PRO" pitchFamily="50" charset="-128"/>
              </a:rPr>
              <a:t>	</a:t>
            </a:r>
            <a:br>
              <a:rPr lang="en-US" altLang="zh-CN" sz="2000" b="1" dirty="0" smtClean="0">
                <a:latin typeface="HG丸ｺﾞｼｯｸM-PRO" pitchFamily="50" charset="-128"/>
                <a:ea typeface="HG丸ｺﾞｼｯｸM-PRO" pitchFamily="50" charset="-128"/>
              </a:rPr>
            </a:br>
            <a:r>
              <a:rPr lang="ja-JP" altLang="en-US" sz="2000" b="1" dirty="0" smtClean="0">
                <a:latin typeface="HG丸ｺﾞｼｯｸM-PRO" pitchFamily="50" charset="-128"/>
                <a:ea typeface="HG丸ｺﾞｼｯｸM-PRO" pitchFamily="50" charset="-128"/>
              </a:rPr>
              <a:t>本社</a:t>
            </a:r>
            <a:r>
              <a:rPr lang="en-US" altLang="ja-JP" sz="2000" b="1" dirty="0">
                <a:latin typeface="HG丸ｺﾞｼｯｸM-PRO" pitchFamily="50" charset="-128"/>
                <a:ea typeface="HG丸ｺﾞｼｯｸM-PRO" pitchFamily="50" charset="-128"/>
              </a:rPr>
              <a:t>	</a:t>
            </a:r>
            <a:r>
              <a:rPr lang="en-US" altLang="ja-JP" sz="2000" b="1" dirty="0" smtClean="0">
                <a:latin typeface="HG丸ｺﾞｼｯｸM-PRO" pitchFamily="50" charset="-128"/>
                <a:ea typeface="HG丸ｺﾞｼｯｸM-PRO" pitchFamily="50" charset="-128"/>
              </a:rPr>
              <a:t>	</a:t>
            </a:r>
            <a:r>
              <a:rPr lang="ja-JP" altLang="en-US" sz="2000" b="1" dirty="0" smtClean="0">
                <a:latin typeface="HG丸ｺﾞｼｯｸM-PRO" pitchFamily="50" charset="-128"/>
                <a:ea typeface="HG丸ｺﾞｼｯｸM-PRO" pitchFamily="50" charset="-128"/>
              </a:rPr>
              <a:t>〒</a:t>
            </a:r>
            <a:r>
              <a:rPr lang="en-US" altLang="ja-JP" sz="2000" b="1" dirty="0">
                <a:latin typeface="HG丸ｺﾞｼｯｸM-PRO" pitchFamily="50" charset="-128"/>
                <a:ea typeface="HG丸ｺﾞｼｯｸM-PRO" pitchFamily="50" charset="-128"/>
              </a:rPr>
              <a:t>102-0074 </a:t>
            </a:r>
            <a:endParaRPr lang="en-US" altLang="ja-JP" sz="2000" b="1" dirty="0" smtClean="0">
              <a:latin typeface="HG丸ｺﾞｼｯｸM-PRO" pitchFamily="50" charset="-128"/>
              <a:ea typeface="HG丸ｺﾞｼｯｸM-PRO" pitchFamily="50" charset="-128"/>
            </a:endParaRPr>
          </a:p>
          <a:p>
            <a:r>
              <a:rPr lang="en-US" altLang="ja-JP" sz="2000" b="1" dirty="0">
                <a:latin typeface="HG丸ｺﾞｼｯｸM-PRO" pitchFamily="50" charset="-128"/>
                <a:ea typeface="HG丸ｺﾞｼｯｸM-PRO" pitchFamily="50" charset="-128"/>
              </a:rPr>
              <a:t>	</a:t>
            </a:r>
            <a:r>
              <a:rPr lang="en-US" altLang="ja-JP" sz="2000" b="1" dirty="0" smtClean="0">
                <a:latin typeface="HG丸ｺﾞｼｯｸM-PRO" pitchFamily="50" charset="-128"/>
                <a:ea typeface="HG丸ｺﾞｼｯｸM-PRO" pitchFamily="50" charset="-128"/>
              </a:rPr>
              <a:t>	</a:t>
            </a:r>
            <a:r>
              <a:rPr lang="ja-JP" altLang="en-US" sz="2000" b="1" dirty="0" smtClean="0">
                <a:latin typeface="HG丸ｺﾞｼｯｸM-PRO" pitchFamily="50" charset="-128"/>
                <a:ea typeface="HG丸ｺﾞｼｯｸM-PRO" pitchFamily="50" charset="-128"/>
              </a:rPr>
              <a:t>東京都</a:t>
            </a:r>
            <a:r>
              <a:rPr lang="ja-JP" altLang="en-US" sz="2000" b="1" dirty="0">
                <a:latin typeface="HG丸ｺﾞｼｯｸM-PRO" pitchFamily="50" charset="-128"/>
                <a:ea typeface="HG丸ｺﾞｼｯｸM-PRO" pitchFamily="50" charset="-128"/>
              </a:rPr>
              <a:t>千代田区九段南</a:t>
            </a:r>
            <a:r>
              <a:rPr lang="en-US" altLang="ja-JP" sz="2000" b="1" dirty="0">
                <a:latin typeface="HG丸ｺﾞｼｯｸM-PRO" pitchFamily="50" charset="-128"/>
                <a:ea typeface="HG丸ｺﾞｼｯｸM-PRO" pitchFamily="50" charset="-128"/>
              </a:rPr>
              <a:t>4-7-15 JPR</a:t>
            </a:r>
            <a:r>
              <a:rPr lang="ja-JP" altLang="en-US" sz="2000" b="1" dirty="0">
                <a:latin typeface="HG丸ｺﾞｼｯｸM-PRO" pitchFamily="50" charset="-128"/>
                <a:ea typeface="HG丸ｺﾞｼｯｸM-PRO" pitchFamily="50" charset="-128"/>
              </a:rPr>
              <a:t>市ヶ谷ビル</a:t>
            </a:r>
            <a:r>
              <a:rPr lang="en-US" altLang="ja-JP" sz="2000" b="1" dirty="0" smtClean="0">
                <a:latin typeface="HG丸ｺﾞｼｯｸM-PRO" pitchFamily="50" charset="-128"/>
                <a:ea typeface="HG丸ｺﾞｼｯｸM-PRO" pitchFamily="50" charset="-128"/>
              </a:rPr>
              <a:t>6F</a:t>
            </a:r>
            <a:endParaRPr lang="ja-JP" altLang="en-US" sz="2000" b="1" dirty="0">
              <a:latin typeface="HG丸ｺﾞｼｯｸM-PRO" pitchFamily="50" charset="-128"/>
              <a:ea typeface="HG丸ｺﾞｼｯｸM-PRO" pitchFamily="50" charset="-128"/>
            </a:endParaRPr>
          </a:p>
          <a:p>
            <a:r>
              <a:rPr lang="en-US" altLang="ja-JP" sz="2000" b="1" dirty="0" smtClean="0">
                <a:latin typeface="HG丸ｺﾞｼｯｸM-PRO" pitchFamily="50" charset="-128"/>
                <a:ea typeface="HG丸ｺﾞｼｯｸM-PRO" pitchFamily="50" charset="-128"/>
              </a:rPr>
              <a:t>		(</a:t>
            </a:r>
            <a:r>
              <a:rPr lang="ja-JP" altLang="en-US" sz="2000" b="1" dirty="0" smtClean="0">
                <a:latin typeface="HG丸ｺﾞｼｯｸM-PRO" pitchFamily="50" charset="-128"/>
                <a:ea typeface="HG丸ｺﾞｼｯｸM-PRO" pitchFamily="50" charset="-128"/>
              </a:rPr>
              <a:t>サテライトオフィス</a:t>
            </a:r>
            <a:r>
              <a:rPr lang="en-US" altLang="ja-JP" sz="2000" b="1" dirty="0" smtClean="0">
                <a:latin typeface="HG丸ｺﾞｼｯｸM-PRO" pitchFamily="50" charset="-128"/>
                <a:ea typeface="HG丸ｺﾞｼｯｸM-PRO" pitchFamily="50" charset="-128"/>
              </a:rPr>
              <a:t>)</a:t>
            </a:r>
            <a:r>
              <a:rPr lang="ja-JP" altLang="en-US" sz="2000" b="1" dirty="0">
                <a:latin typeface="HG丸ｺﾞｼｯｸM-PRO" pitchFamily="50" charset="-128"/>
                <a:ea typeface="HG丸ｺﾞｼｯｸM-PRO" pitchFamily="50" charset="-128"/>
              </a:rPr>
              <a:t>　徳島県　神山</a:t>
            </a:r>
            <a:r>
              <a:rPr lang="ja-JP" altLang="en-US" sz="2000" b="1" dirty="0" smtClean="0">
                <a:latin typeface="HG丸ｺﾞｼｯｸM-PRO" pitchFamily="50" charset="-128"/>
                <a:ea typeface="HG丸ｺﾞｼｯｸM-PRO" pitchFamily="50" charset="-128"/>
              </a:rPr>
              <a:t>ラボ</a:t>
            </a:r>
            <a:endParaRPr lang="en-US" altLang="ja-JP" sz="2000" b="1" dirty="0" smtClean="0">
              <a:latin typeface="HG丸ｺﾞｼｯｸM-PRO" pitchFamily="50" charset="-128"/>
              <a:ea typeface="HG丸ｺﾞｼｯｸM-PRO" pitchFamily="50" charset="-128"/>
            </a:endParaRPr>
          </a:p>
          <a:p>
            <a:endParaRPr kumimoji="1" lang="en-US" altLang="ja-JP" sz="2000" b="1" dirty="0">
              <a:latin typeface="HG丸ｺﾞｼｯｸM-PRO" pitchFamily="50" charset="-128"/>
              <a:ea typeface="HG丸ｺﾞｼｯｸM-PRO" pitchFamily="50" charset="-128"/>
            </a:endParaRPr>
          </a:p>
          <a:p>
            <a:r>
              <a:rPr lang="ja-JP" altLang="en-US" sz="2000" b="1" dirty="0" smtClean="0">
                <a:latin typeface="HG丸ｺﾞｼｯｸM-PRO" pitchFamily="50" charset="-128"/>
                <a:ea typeface="HG丸ｺﾞｼｯｸM-PRO" pitchFamily="50" charset="-128"/>
              </a:rPr>
              <a:t>設立</a:t>
            </a:r>
            <a:r>
              <a:rPr lang="en-US" altLang="ja-JP" sz="2000" b="1" dirty="0" smtClean="0">
                <a:latin typeface="HG丸ｺﾞｼｯｸM-PRO" pitchFamily="50" charset="-128"/>
                <a:ea typeface="HG丸ｺﾞｼｯｸM-PRO" pitchFamily="50" charset="-128"/>
              </a:rPr>
              <a:t>		2007</a:t>
            </a:r>
            <a:r>
              <a:rPr lang="ja-JP" altLang="en-US" sz="2000" b="1" dirty="0">
                <a:latin typeface="HG丸ｺﾞｼｯｸM-PRO" pitchFamily="50" charset="-128"/>
                <a:ea typeface="HG丸ｺﾞｼｯｸM-PRO" pitchFamily="50" charset="-128"/>
              </a:rPr>
              <a:t>年</a:t>
            </a:r>
            <a:r>
              <a:rPr lang="en-US" altLang="ja-JP" sz="2000" b="1" dirty="0">
                <a:latin typeface="HG丸ｺﾞｼｯｸM-PRO" pitchFamily="50" charset="-128"/>
                <a:ea typeface="HG丸ｺﾞｼｯｸM-PRO" pitchFamily="50" charset="-128"/>
              </a:rPr>
              <a:t>6</a:t>
            </a:r>
            <a:r>
              <a:rPr lang="ja-JP" altLang="en-US" sz="2000" b="1" dirty="0">
                <a:latin typeface="HG丸ｺﾞｼｯｸM-PRO" pitchFamily="50" charset="-128"/>
                <a:ea typeface="HG丸ｺﾞｼｯｸM-PRO" pitchFamily="50" charset="-128"/>
              </a:rPr>
              <a:t>月</a:t>
            </a:r>
            <a:r>
              <a:rPr lang="en-US" altLang="ja-JP" sz="2000" b="1" dirty="0">
                <a:latin typeface="HG丸ｺﾞｼｯｸM-PRO" pitchFamily="50" charset="-128"/>
                <a:ea typeface="HG丸ｺﾞｼｯｸM-PRO" pitchFamily="50" charset="-128"/>
              </a:rPr>
              <a:t>11</a:t>
            </a:r>
            <a:r>
              <a:rPr lang="ja-JP" altLang="en-US" sz="2000" b="1" dirty="0">
                <a:latin typeface="HG丸ｺﾞｼｯｸM-PRO" pitchFamily="50" charset="-128"/>
                <a:ea typeface="HG丸ｺﾞｼｯｸM-PRO" pitchFamily="50" charset="-128"/>
              </a:rPr>
              <a:t>日</a:t>
            </a:r>
          </a:p>
          <a:p>
            <a:endParaRPr lang="ja-JP" altLang="en-US" sz="2000" b="1" dirty="0">
              <a:latin typeface="HG丸ｺﾞｼｯｸM-PRO" pitchFamily="50" charset="-128"/>
              <a:ea typeface="HG丸ｺﾞｼｯｸM-PRO" pitchFamily="50" charset="-128"/>
            </a:endParaRPr>
          </a:p>
          <a:p>
            <a:r>
              <a:rPr lang="ja-JP" altLang="en-US" sz="2000" b="1" dirty="0">
                <a:latin typeface="HG丸ｺﾞｼｯｸM-PRO" pitchFamily="50" charset="-128"/>
                <a:ea typeface="HG丸ｺﾞｼｯｸM-PRO" pitchFamily="50" charset="-128"/>
              </a:rPr>
              <a:t>資本</a:t>
            </a:r>
            <a:r>
              <a:rPr lang="ja-JP" altLang="en-US" sz="2000" b="1" dirty="0" smtClean="0">
                <a:latin typeface="HG丸ｺﾞｼｯｸM-PRO" pitchFamily="50" charset="-128"/>
                <a:ea typeface="HG丸ｺﾞｼｯｸM-PRO" pitchFamily="50" charset="-128"/>
              </a:rPr>
              <a:t>金等</a:t>
            </a:r>
            <a:r>
              <a:rPr lang="en-US" altLang="ja-JP" sz="2000" b="1" dirty="0" smtClean="0">
                <a:latin typeface="HG丸ｺﾞｼｯｸM-PRO" pitchFamily="50" charset="-128"/>
                <a:ea typeface="HG丸ｺﾞｼｯｸM-PRO" pitchFamily="50" charset="-128"/>
              </a:rPr>
              <a:t>	</a:t>
            </a:r>
            <a:r>
              <a:rPr lang="en-US" altLang="zh-TW" sz="2000" b="1" dirty="0" smtClean="0">
                <a:latin typeface="HG丸ｺﾞｼｯｸM-PRO" pitchFamily="50" charset="-128"/>
                <a:ea typeface="HG丸ｺﾞｼｯｸM-PRO" pitchFamily="50" charset="-128"/>
              </a:rPr>
              <a:t>1</a:t>
            </a:r>
            <a:r>
              <a:rPr lang="zh-TW" altLang="en-US" sz="2000" b="1" dirty="0" smtClean="0">
                <a:latin typeface="HG丸ｺﾞｼｯｸM-PRO" pitchFamily="50" charset="-128"/>
                <a:ea typeface="HG丸ｺﾞｼｯｸM-PRO" pitchFamily="50" charset="-128"/>
              </a:rPr>
              <a:t>億</a:t>
            </a:r>
            <a:r>
              <a:rPr lang="en-US" altLang="zh-TW" sz="2000" b="1" dirty="0" smtClean="0">
                <a:latin typeface="HG丸ｺﾞｼｯｸM-PRO" pitchFamily="50" charset="-128"/>
                <a:ea typeface="HG丸ｺﾞｼｯｸM-PRO" pitchFamily="50" charset="-128"/>
              </a:rPr>
              <a:t>6,460</a:t>
            </a:r>
            <a:r>
              <a:rPr lang="zh-TW" altLang="en-US" sz="2000" b="1" dirty="0" smtClean="0">
                <a:latin typeface="HG丸ｺﾞｼｯｸM-PRO" pitchFamily="50" charset="-128"/>
                <a:ea typeface="HG丸ｺﾞｼｯｸM-PRO" pitchFamily="50" charset="-128"/>
              </a:rPr>
              <a:t>万円</a:t>
            </a:r>
            <a:r>
              <a:rPr lang="en-US" altLang="zh-TW" sz="2000" b="1" dirty="0" smtClean="0">
                <a:latin typeface="HG丸ｺﾞｼｯｸM-PRO" pitchFamily="50" charset="-128"/>
                <a:ea typeface="HG丸ｺﾞｼｯｸM-PRO" pitchFamily="50" charset="-128"/>
              </a:rPr>
              <a:t>(</a:t>
            </a:r>
            <a:r>
              <a:rPr lang="zh-TW" altLang="en-US" sz="2000" b="1" dirty="0" smtClean="0">
                <a:latin typeface="HG丸ｺﾞｼｯｸM-PRO" pitchFamily="50" charset="-128"/>
                <a:ea typeface="HG丸ｺﾞｼｯｸM-PRO" pitchFamily="50" charset="-128"/>
              </a:rPr>
              <a:t>内資本準備金</a:t>
            </a:r>
            <a:r>
              <a:rPr lang="en-US" altLang="zh-TW" sz="2000" b="1" dirty="0" smtClean="0">
                <a:latin typeface="HG丸ｺﾞｼｯｸM-PRO" pitchFamily="50" charset="-128"/>
                <a:ea typeface="HG丸ｺﾞｼｯｸM-PRO" pitchFamily="50" charset="-128"/>
              </a:rPr>
              <a:t>8,230</a:t>
            </a:r>
            <a:r>
              <a:rPr lang="zh-TW" altLang="en-US" sz="2000" b="1" dirty="0" smtClean="0">
                <a:latin typeface="HG丸ｺﾞｼｯｸM-PRO" pitchFamily="50" charset="-128"/>
                <a:ea typeface="HG丸ｺﾞｼｯｸM-PRO" pitchFamily="50" charset="-128"/>
              </a:rPr>
              <a:t>万円</a:t>
            </a:r>
            <a:r>
              <a:rPr lang="en-US" altLang="zh-TW" sz="2000" b="1" dirty="0" smtClean="0">
                <a:latin typeface="HG丸ｺﾞｼｯｸM-PRO" pitchFamily="50" charset="-128"/>
                <a:ea typeface="HG丸ｺﾞｼｯｸM-PRO" pitchFamily="50" charset="-128"/>
              </a:rPr>
              <a:t>)</a:t>
            </a:r>
            <a:br>
              <a:rPr lang="en-US" altLang="zh-TW" sz="2000" b="1" dirty="0" smtClean="0">
                <a:latin typeface="HG丸ｺﾞｼｯｸM-PRO" pitchFamily="50" charset="-128"/>
                <a:ea typeface="HG丸ｺﾞｼｯｸM-PRO" pitchFamily="50" charset="-128"/>
              </a:rPr>
            </a:br>
            <a:endParaRPr lang="ja-JP" altLang="en-US" sz="2000" b="1" dirty="0">
              <a:latin typeface="HG丸ｺﾞｼｯｸM-PRO" pitchFamily="50" charset="-128"/>
              <a:ea typeface="HG丸ｺﾞｼｯｸM-PRO" pitchFamily="50" charset="-128"/>
            </a:endParaRPr>
          </a:p>
          <a:p>
            <a:r>
              <a:rPr lang="ja-JP" altLang="en-US" sz="2000" b="1" dirty="0" smtClean="0">
                <a:latin typeface="HG丸ｺﾞｼｯｸM-PRO" pitchFamily="50" charset="-128"/>
                <a:ea typeface="HG丸ｺﾞｼｯｸM-PRO" pitchFamily="50" charset="-128"/>
              </a:rPr>
              <a:t>事業内容　</a:t>
            </a:r>
            <a:r>
              <a:rPr lang="en-US" altLang="ja-JP" sz="2000" b="1" dirty="0" smtClean="0">
                <a:latin typeface="HG丸ｺﾞｼｯｸM-PRO" pitchFamily="50" charset="-128"/>
                <a:ea typeface="HG丸ｺﾞｼｯｸM-PRO" pitchFamily="50" charset="-128"/>
              </a:rPr>
              <a:t>	</a:t>
            </a:r>
            <a:r>
              <a:rPr lang="ja-JP" altLang="en-US" sz="2000" b="1" dirty="0" smtClean="0">
                <a:latin typeface="HG丸ｺﾞｼｯｸM-PRO" pitchFamily="50" charset="-128"/>
                <a:ea typeface="HG丸ｺﾞｼｯｸM-PRO" pitchFamily="50" charset="-128"/>
              </a:rPr>
              <a:t>名刺</a:t>
            </a:r>
            <a:r>
              <a:rPr lang="ja-JP" altLang="en-US" sz="2000" b="1" dirty="0">
                <a:latin typeface="HG丸ｺﾞｼｯｸM-PRO" pitchFamily="50" charset="-128"/>
                <a:ea typeface="HG丸ｺﾞｼｯｸM-PRO" pitchFamily="50" charset="-128"/>
              </a:rPr>
              <a:t>管理クラウドサービスの企画・開発・</a:t>
            </a:r>
            <a:r>
              <a:rPr lang="ja-JP" altLang="en-US" sz="2000" b="1" dirty="0" smtClean="0">
                <a:latin typeface="HG丸ｺﾞｼｯｸM-PRO" pitchFamily="50" charset="-128"/>
                <a:ea typeface="HG丸ｺﾞｼｯｸM-PRO" pitchFamily="50" charset="-128"/>
              </a:rPr>
              <a:t>販売</a:t>
            </a:r>
            <a:endParaRPr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-468560" y="116632"/>
            <a:ext cx="9721080" cy="707886"/>
          </a:xfrm>
          <a:prstGeom prst="rect">
            <a:avLst/>
          </a:prstGeom>
          <a:noFill/>
          <a:ln w="57150" cmpd="thickThin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Sansan.Inc</a:t>
            </a:r>
            <a:endParaRPr lang="en-US" altLang="ja-JP" sz="4000" dirty="0" smtClean="0">
              <a:solidFill>
                <a:schemeClr val="accent1">
                  <a:lumMod val="75000"/>
                </a:schemeClr>
              </a:solidFill>
              <a:uFill>
                <a:solidFill>
                  <a:srgbClr val="A388C4"/>
                </a:solidFill>
              </a:uFill>
              <a:latin typeface="Century" pitchFamily="18" charset="0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203848" y="112474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HGS明朝E" pitchFamily="18" charset="-128"/>
                <a:ea typeface="HGS明朝E" pitchFamily="18" charset="-128"/>
              </a:rPr>
              <a:t>会社概要</a:t>
            </a:r>
            <a:endParaRPr kumimoji="1" lang="ja-JP" altLang="en-US" dirty="0">
              <a:latin typeface="HGS明朝E" pitchFamily="18" charset="-128"/>
              <a:ea typeface="HGS明朝E" pitchFamily="18" charset="-128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467544" y="1440160"/>
            <a:ext cx="954055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00" dirty="0" smtClean="0">
                <a:latin typeface="HGS明朝E" pitchFamily="18" charset="-128"/>
                <a:ea typeface="HGS明朝E" pitchFamily="18" charset="-128"/>
              </a:rPr>
              <a:t>｢</a:t>
            </a:r>
            <a:r>
              <a:rPr lang="ja-JP" altLang="en-US" sz="4400" dirty="0">
                <a:latin typeface="HGS明朝E" pitchFamily="18" charset="-128"/>
                <a:ea typeface="HGS明朝E" pitchFamily="18" charset="-128"/>
              </a:rPr>
              <a:t>ビジネスの出会い</a:t>
            </a:r>
            <a:r>
              <a:rPr lang="ja-JP" altLang="en-US" sz="4400" dirty="0" smtClean="0">
                <a:latin typeface="HGS明朝E" pitchFamily="18" charset="-128"/>
                <a:ea typeface="HGS明朝E" pitchFamily="18" charset="-128"/>
              </a:rPr>
              <a:t>を資産</a:t>
            </a:r>
            <a:r>
              <a:rPr lang="ja-JP" altLang="en-US" sz="4400" dirty="0">
                <a:latin typeface="HGS明朝E" pitchFamily="18" charset="-128"/>
                <a:ea typeface="HGS明朝E" pitchFamily="18" charset="-128"/>
              </a:rPr>
              <a:t>に変え</a:t>
            </a:r>
            <a:r>
              <a:rPr lang="ja-JP" altLang="en-US" sz="4400" dirty="0" smtClean="0">
                <a:latin typeface="HGS明朝E" pitchFamily="18" charset="-128"/>
                <a:ea typeface="HGS明朝E" pitchFamily="18" charset="-128"/>
              </a:rPr>
              <a:t>、</a:t>
            </a:r>
            <a:r>
              <a:rPr lang="en-US" altLang="ja-JP" sz="4400" dirty="0" smtClean="0">
                <a:latin typeface="HGS明朝E" pitchFamily="18" charset="-128"/>
                <a:ea typeface="HGS明朝E" pitchFamily="18" charset="-128"/>
              </a:rPr>
              <a:t>			</a:t>
            </a:r>
            <a:r>
              <a:rPr lang="ja-JP" altLang="en-US" sz="4400" dirty="0" smtClean="0">
                <a:latin typeface="HGS明朝E" pitchFamily="18" charset="-128"/>
                <a:ea typeface="HGS明朝E" pitchFamily="18" charset="-128"/>
              </a:rPr>
              <a:t>働き方を革新する」</a:t>
            </a:r>
            <a:endParaRPr kumimoji="1" lang="ja-JP" altLang="en-US" sz="4400" dirty="0">
              <a:latin typeface="HGS明朝E" pitchFamily="18" charset="-128"/>
              <a:ea typeface="HGS明朝E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-468560" y="116632"/>
            <a:ext cx="9721080" cy="707886"/>
          </a:xfrm>
          <a:prstGeom prst="rect">
            <a:avLst/>
          </a:prstGeom>
          <a:noFill/>
          <a:ln w="57150" cmpd="thickThin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Sansan.Inc</a:t>
            </a:r>
            <a:endParaRPr lang="en-US" altLang="ja-JP" sz="4000" dirty="0" smtClean="0">
              <a:solidFill>
                <a:schemeClr val="accent1">
                  <a:lumMod val="75000"/>
                </a:schemeClr>
              </a:solidFill>
              <a:uFill>
                <a:solidFill>
                  <a:srgbClr val="A388C4"/>
                </a:solidFill>
              </a:uFill>
              <a:latin typeface="Century" pitchFamily="18" charset="0"/>
            </a:endParaRPr>
          </a:p>
        </p:txBody>
      </p:sp>
      <p:pic>
        <p:nvPicPr>
          <p:cNvPr id="9" name="図 8" descr="logo_lk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3052142"/>
            <a:ext cx="3095625" cy="476250"/>
          </a:xfrm>
          <a:prstGeom prst="rect">
            <a:avLst/>
          </a:prstGeom>
        </p:spPr>
      </p:pic>
      <p:pic>
        <p:nvPicPr>
          <p:cNvPr id="10" name="図 9" descr="header_logo_02-eee7a2d3f760029694142f657bff52a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18806" y="3185492"/>
            <a:ext cx="4057650" cy="342900"/>
          </a:xfrm>
          <a:prstGeom prst="rect">
            <a:avLst/>
          </a:prstGeom>
        </p:spPr>
      </p:pic>
      <p:pic>
        <p:nvPicPr>
          <p:cNvPr id="11" name="図 10" descr="top_ipimg_01-ad854decd2068e6efd39c10b2411859b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40152" y="3869288"/>
            <a:ext cx="1502469" cy="3376136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3347864" y="980728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latin typeface="HGS明朝E" pitchFamily="18" charset="-128"/>
                <a:ea typeface="HGS明朝E" pitchFamily="18" charset="-128"/>
              </a:rPr>
              <a:t>サービス</a:t>
            </a:r>
            <a:endParaRPr kumimoji="1" lang="ja-JP" altLang="en-US" sz="2400" dirty="0">
              <a:latin typeface="HGS明朝E" pitchFamily="18" charset="-128"/>
              <a:ea typeface="HGS明朝E" pitchFamily="18" charset="-128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395536" y="450912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ja-JP" altLang="en-US" dirty="0" smtClean="0"/>
          </a:p>
          <a:p>
            <a:r>
              <a:rPr lang="ja-JP" altLang="en-US" dirty="0" smtClean="0"/>
              <a:t>コンセプト</a:t>
            </a:r>
            <a:r>
              <a:rPr lang="en-US" altLang="ja-JP" dirty="0" smtClean="0"/>
              <a:t>｢</a:t>
            </a:r>
            <a:r>
              <a:rPr lang="ja-JP" altLang="en-US" dirty="0" smtClean="0"/>
              <a:t>営業を強くする名刺管理システム</a:t>
            </a:r>
            <a:r>
              <a:rPr lang="en-US" altLang="ja-JP" dirty="0" smtClean="0"/>
              <a:t>｣</a:t>
            </a:r>
            <a:endParaRPr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-468560" y="116632"/>
            <a:ext cx="9721080" cy="707886"/>
          </a:xfrm>
          <a:prstGeom prst="rect">
            <a:avLst/>
          </a:prstGeom>
          <a:noFill/>
          <a:ln w="57150" cmpd="thickThin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Sansan.Inc</a:t>
            </a:r>
            <a:endParaRPr lang="en-US" altLang="ja-JP" sz="4000" dirty="0" smtClean="0">
              <a:solidFill>
                <a:schemeClr val="accent1">
                  <a:lumMod val="75000"/>
                </a:schemeClr>
              </a:solidFill>
              <a:uFill>
                <a:solidFill>
                  <a:srgbClr val="A388C4"/>
                </a:solidFill>
              </a:uFill>
              <a:latin typeface="Century" pitchFamily="18" charset="0"/>
            </a:endParaRPr>
          </a:p>
        </p:txBody>
      </p:sp>
      <p:pic>
        <p:nvPicPr>
          <p:cNvPr id="5" name="図 4" descr="logo_lk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1556792"/>
            <a:ext cx="3095625" cy="47625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683568" y="306896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ja-JP" altLang="en-US" dirty="0" smtClean="0"/>
          </a:p>
          <a:p>
            <a:r>
              <a:rPr lang="ja-JP" altLang="en-US" dirty="0" smtClean="0"/>
              <a:t>コンセプト</a:t>
            </a:r>
            <a:r>
              <a:rPr lang="en-US" altLang="ja-JP" dirty="0" smtClean="0"/>
              <a:t>｢</a:t>
            </a:r>
            <a:r>
              <a:rPr lang="ja-JP" altLang="en-US" dirty="0" smtClean="0"/>
              <a:t>つなげて育つ名刺帳</a:t>
            </a:r>
            <a:r>
              <a:rPr lang="en-US" altLang="ja-JP" dirty="0" smtClean="0"/>
              <a:t>｣</a:t>
            </a:r>
            <a:endParaRPr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539552" y="429309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ja-JP" altLang="en-US" dirty="0" smtClean="0"/>
          </a:p>
          <a:p>
            <a:r>
              <a:rPr lang="en-US" altLang="ja-JP" dirty="0" smtClean="0"/>
              <a:t>2012</a:t>
            </a:r>
            <a:r>
              <a:rPr lang="ja-JP" altLang="en-US" dirty="0" smtClean="0"/>
              <a:t>年リリース以降、ユーザー数</a:t>
            </a:r>
            <a:r>
              <a:rPr lang="en-US" altLang="ja-JP" dirty="0" smtClean="0"/>
              <a:t>10</a:t>
            </a:r>
            <a:r>
              <a:rPr lang="ja-JP" altLang="en-US" dirty="0" smtClean="0"/>
              <a:t>万人突破</a:t>
            </a:r>
          </a:p>
          <a:p>
            <a:r>
              <a:rPr lang="en-US" altLang="ja-JP" dirty="0" smtClean="0"/>
              <a:t>2012</a:t>
            </a:r>
            <a:r>
              <a:rPr lang="ja-JP" altLang="en-US" dirty="0" smtClean="0"/>
              <a:t>年ベストアプリランキング、ビジネスアプリ部門第</a:t>
            </a:r>
            <a:r>
              <a:rPr lang="en-US" altLang="ja-JP" dirty="0" smtClean="0"/>
              <a:t>1</a:t>
            </a:r>
            <a:r>
              <a:rPr lang="ja-JP" altLang="en-US" dirty="0" smtClean="0"/>
              <a:t>位</a:t>
            </a:r>
            <a:endParaRPr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-468560" y="116632"/>
            <a:ext cx="9721080" cy="707886"/>
          </a:xfrm>
          <a:prstGeom prst="rect">
            <a:avLst/>
          </a:prstGeom>
          <a:noFill/>
          <a:ln w="57150" cmpd="thickThin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Sansan.Inc</a:t>
            </a:r>
            <a:endParaRPr lang="en-US" altLang="ja-JP" sz="4000" dirty="0" smtClean="0">
              <a:solidFill>
                <a:schemeClr val="accent1">
                  <a:lumMod val="75000"/>
                </a:schemeClr>
              </a:solidFill>
              <a:uFill>
                <a:solidFill>
                  <a:srgbClr val="A388C4"/>
                </a:solidFill>
              </a:uFill>
              <a:latin typeface="Century" pitchFamily="18" charset="0"/>
            </a:endParaRPr>
          </a:p>
        </p:txBody>
      </p:sp>
      <p:pic>
        <p:nvPicPr>
          <p:cNvPr id="6" name="図 5" descr="header_logo_02-eee7a2d3f760029694142f657bff52a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1556792"/>
            <a:ext cx="4057650" cy="3429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619672" y="2132856"/>
            <a:ext cx="612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/>
              <a:t>｢</a:t>
            </a:r>
            <a:r>
              <a:rPr lang="ja-JP" altLang="en-US" dirty="0" smtClean="0"/>
              <a:t>ビジネスの出会いを資産に変え、働き方を革新する</a:t>
            </a:r>
            <a:r>
              <a:rPr lang="en-US" altLang="ja-JP" dirty="0" smtClean="0"/>
              <a:t>｣</a:t>
            </a:r>
            <a:endParaRPr lang="ja-JP" altLang="en-US" dirty="0"/>
          </a:p>
        </p:txBody>
      </p:sp>
      <p:cxnSp>
        <p:nvCxnSpPr>
          <p:cNvPr id="4" name="直線矢印コネクタ 3"/>
          <p:cNvCxnSpPr/>
          <p:nvPr/>
        </p:nvCxnSpPr>
        <p:spPr>
          <a:xfrm>
            <a:off x="4139952" y="4077072"/>
            <a:ext cx="0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4283968" y="4797152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Goal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691680" y="6021288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｢</a:t>
            </a:r>
            <a:r>
              <a:rPr lang="ja-JP" altLang="en-US" dirty="0"/>
              <a:t>世界を変える新たな価値を生み出す</a:t>
            </a:r>
            <a:r>
              <a:rPr lang="en-US" altLang="ja-JP" dirty="0"/>
              <a:t>｣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-468560" y="116632"/>
            <a:ext cx="9721080" cy="707886"/>
          </a:xfrm>
          <a:prstGeom prst="rect">
            <a:avLst/>
          </a:prstGeom>
          <a:noFill/>
          <a:ln w="57150" cmpd="thickThin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 err="1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Sansan.Inc</a:t>
            </a:r>
            <a:endParaRPr lang="en-US" altLang="ja-JP" sz="4000" dirty="0" smtClean="0">
              <a:solidFill>
                <a:schemeClr val="accent1">
                  <a:lumMod val="75000"/>
                </a:schemeClr>
              </a:solidFill>
              <a:uFill>
                <a:solidFill>
                  <a:srgbClr val="A388C4"/>
                </a:solidFill>
              </a:uFill>
              <a:latin typeface="Century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110</Words>
  <Application>Microsoft Office PowerPoint</Application>
  <PresentationFormat>画面に合わせる (4:3)</PresentationFormat>
  <Paragraphs>35</Paragraphs>
  <Slides>7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Office テーマ</vt:lpstr>
      <vt:lpstr>チーム三三++</vt:lpstr>
      <vt:lpstr>スライド 2</vt:lpstr>
      <vt:lpstr>スライド 3</vt:lpstr>
      <vt:lpstr>スライド 4</vt:lpstr>
      <vt:lpstr>スライド 5</vt:lpstr>
      <vt:lpstr>スライド 6</vt:lpstr>
      <vt:lpstr>スライド 7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チーム三三++</dc:title>
  <dc:creator>i101318n</dc:creator>
  <cp:lastModifiedBy>i101318n</cp:lastModifiedBy>
  <cp:revision>11</cp:revision>
  <dcterms:created xsi:type="dcterms:W3CDTF">2013-03-10T05:18:39Z</dcterms:created>
  <dcterms:modified xsi:type="dcterms:W3CDTF">2013-03-10T08:03:24Z</dcterms:modified>
</cp:coreProperties>
</file>