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3" r:id="rId12"/>
    <p:sldId id="267" r:id="rId13"/>
    <p:sldId id="269" r:id="rId14"/>
    <p:sldId id="302" r:id="rId15"/>
    <p:sldId id="270" r:id="rId16"/>
    <p:sldId id="271" r:id="rId17"/>
    <p:sldId id="273" r:id="rId18"/>
    <p:sldId id="274" r:id="rId19"/>
    <p:sldId id="275" r:id="rId20"/>
    <p:sldId id="276" r:id="rId21"/>
    <p:sldId id="299" r:id="rId22"/>
    <p:sldId id="301" r:id="rId23"/>
    <p:sldId id="300" r:id="rId24"/>
    <p:sldId id="277" r:id="rId2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738"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2/5/2025</a:t>
            </a:fld>
            <a:endParaRPr lang="en-US"/>
          </a:p>
        </p:txBody>
      </p:sp>
      <p:sp>
        <p:nvSpPr>
          <p:cNvPr id="6" name="Holder 6"/>
          <p:cNvSpPr>
            <a:spLocks noGrp="1"/>
          </p:cNvSpPr>
          <p:nvPr>
            <p:ph type="sldNum" sz="quarter" idx="7"/>
          </p:nvPr>
        </p:nvSpPr>
        <p:spPr/>
        <p:txBody>
          <a:bodyPr lIns="0" tIns="0" rIns="0" bIns="0"/>
          <a:lstStyle>
            <a:lvl1pPr>
              <a:defRPr sz="1200" b="0" i="0">
                <a:solidFill>
                  <a:srgbClr val="878787"/>
                </a:solidFill>
                <a:latin typeface="Times New Roman"/>
                <a:cs typeface="Times New Roman"/>
              </a:defRPr>
            </a:lvl1pPr>
          </a:lstStyle>
          <a:p>
            <a:pPr marL="38100">
              <a:lnSpc>
                <a:spcPct val="100000"/>
              </a:lnSpc>
              <a:spcBef>
                <a:spcPts val="40"/>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2/5/2025</a:t>
            </a:fld>
            <a:endParaRPr lang="en-US"/>
          </a:p>
        </p:txBody>
      </p:sp>
      <p:sp>
        <p:nvSpPr>
          <p:cNvPr id="6" name="Holder 6"/>
          <p:cNvSpPr>
            <a:spLocks noGrp="1"/>
          </p:cNvSpPr>
          <p:nvPr>
            <p:ph type="sldNum" sz="quarter" idx="7"/>
          </p:nvPr>
        </p:nvSpPr>
        <p:spPr/>
        <p:txBody>
          <a:bodyPr lIns="0" tIns="0" rIns="0" bIns="0"/>
          <a:lstStyle>
            <a:lvl1pPr>
              <a:defRPr sz="1200" b="0" i="0">
                <a:solidFill>
                  <a:srgbClr val="878787"/>
                </a:solidFill>
                <a:latin typeface="Times New Roman"/>
                <a:cs typeface="Times New Roman"/>
              </a:defRPr>
            </a:lvl1pPr>
          </a:lstStyle>
          <a:p>
            <a:pPr marL="38100">
              <a:lnSpc>
                <a:spcPct val="100000"/>
              </a:lnSpc>
              <a:spcBef>
                <a:spcPts val="40"/>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2/5/2025</a:t>
            </a:fld>
            <a:endParaRPr lang="en-US"/>
          </a:p>
        </p:txBody>
      </p:sp>
      <p:sp>
        <p:nvSpPr>
          <p:cNvPr id="7" name="Holder 7"/>
          <p:cNvSpPr>
            <a:spLocks noGrp="1"/>
          </p:cNvSpPr>
          <p:nvPr>
            <p:ph type="sldNum" sz="quarter" idx="7"/>
          </p:nvPr>
        </p:nvSpPr>
        <p:spPr/>
        <p:txBody>
          <a:bodyPr lIns="0" tIns="0" rIns="0" bIns="0"/>
          <a:lstStyle>
            <a:lvl1pPr>
              <a:defRPr sz="1200" b="0" i="0">
                <a:solidFill>
                  <a:srgbClr val="878787"/>
                </a:solidFill>
                <a:latin typeface="Times New Roman"/>
                <a:cs typeface="Times New Roman"/>
              </a:defRPr>
            </a:lvl1pPr>
          </a:lstStyle>
          <a:p>
            <a:pPr marL="38100">
              <a:lnSpc>
                <a:spcPct val="100000"/>
              </a:lnSpc>
              <a:spcBef>
                <a:spcPts val="40"/>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2/5/2025</a:t>
            </a:fld>
            <a:endParaRPr lang="en-US"/>
          </a:p>
        </p:txBody>
      </p:sp>
      <p:sp>
        <p:nvSpPr>
          <p:cNvPr id="5" name="Holder 5"/>
          <p:cNvSpPr>
            <a:spLocks noGrp="1"/>
          </p:cNvSpPr>
          <p:nvPr>
            <p:ph type="sldNum" sz="quarter" idx="7"/>
          </p:nvPr>
        </p:nvSpPr>
        <p:spPr/>
        <p:txBody>
          <a:bodyPr lIns="0" tIns="0" rIns="0" bIns="0"/>
          <a:lstStyle>
            <a:lvl1pPr>
              <a:defRPr sz="1200" b="0" i="0">
                <a:solidFill>
                  <a:srgbClr val="878787"/>
                </a:solidFill>
                <a:latin typeface="Times New Roman"/>
                <a:cs typeface="Times New Roman"/>
              </a:defRPr>
            </a:lvl1pPr>
          </a:lstStyle>
          <a:p>
            <a:pPr marL="38100">
              <a:lnSpc>
                <a:spcPct val="100000"/>
              </a:lnSpc>
              <a:spcBef>
                <a:spcPts val="40"/>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2/5/2025</a:t>
            </a:fld>
            <a:endParaRPr lang="en-US"/>
          </a:p>
        </p:txBody>
      </p:sp>
      <p:sp>
        <p:nvSpPr>
          <p:cNvPr id="4" name="Holder 4"/>
          <p:cNvSpPr>
            <a:spLocks noGrp="1"/>
          </p:cNvSpPr>
          <p:nvPr>
            <p:ph type="sldNum" sz="quarter" idx="7"/>
          </p:nvPr>
        </p:nvSpPr>
        <p:spPr/>
        <p:txBody>
          <a:bodyPr lIns="0" tIns="0" rIns="0" bIns="0"/>
          <a:lstStyle>
            <a:lvl1pPr>
              <a:defRPr sz="1200" b="0" i="0">
                <a:solidFill>
                  <a:srgbClr val="878787"/>
                </a:solidFill>
                <a:latin typeface="Times New Roman"/>
                <a:cs typeface="Times New Roman"/>
              </a:defRPr>
            </a:lvl1pPr>
          </a:lstStyle>
          <a:p>
            <a:pPr marL="38100">
              <a:lnSpc>
                <a:spcPct val="100000"/>
              </a:lnSpc>
              <a:spcBef>
                <a:spcPts val="40"/>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81" cy="6857985"/>
          </a:xfrm>
          <a:prstGeom prst="rect">
            <a:avLst/>
          </a:prstGeom>
        </p:spPr>
      </p:pic>
      <p:sp>
        <p:nvSpPr>
          <p:cNvPr id="2" name="Holder 2"/>
          <p:cNvSpPr>
            <a:spLocks noGrp="1"/>
          </p:cNvSpPr>
          <p:nvPr>
            <p:ph type="title"/>
          </p:nvPr>
        </p:nvSpPr>
        <p:spPr>
          <a:xfrm>
            <a:off x="3776303" y="149657"/>
            <a:ext cx="1631950" cy="528320"/>
          </a:xfrm>
          <a:prstGeom prst="rect">
            <a:avLst/>
          </a:prstGeom>
        </p:spPr>
        <p:txBody>
          <a:bodyPr wrap="square" lIns="0" tIns="0" rIns="0" bIns="0">
            <a:spAutoFit/>
          </a:bodyPr>
          <a:lstStyle>
            <a:lvl1pPr>
              <a:defRPr sz="33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2234563" y="2684472"/>
            <a:ext cx="4674873" cy="2371090"/>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2/5/2025</a:t>
            </a:fld>
            <a:endParaRPr lang="en-US"/>
          </a:p>
        </p:txBody>
      </p:sp>
      <p:sp>
        <p:nvSpPr>
          <p:cNvPr id="6" name="Holder 6"/>
          <p:cNvSpPr>
            <a:spLocks noGrp="1"/>
          </p:cNvSpPr>
          <p:nvPr>
            <p:ph type="sldNum" sz="quarter" idx="7"/>
          </p:nvPr>
        </p:nvSpPr>
        <p:spPr>
          <a:xfrm>
            <a:off x="8408472" y="6455244"/>
            <a:ext cx="230504" cy="211454"/>
          </a:xfrm>
          <a:prstGeom prst="rect">
            <a:avLst/>
          </a:prstGeom>
        </p:spPr>
        <p:txBody>
          <a:bodyPr wrap="square" lIns="0" tIns="0" rIns="0" bIns="0">
            <a:spAutoFit/>
          </a:bodyPr>
          <a:lstStyle>
            <a:lvl1pPr>
              <a:defRPr sz="1200" b="0" i="0">
                <a:solidFill>
                  <a:srgbClr val="878787"/>
                </a:solidFill>
                <a:latin typeface="Times New Roman"/>
                <a:cs typeface="Times New Roman"/>
              </a:defRPr>
            </a:lvl1pPr>
          </a:lstStyle>
          <a:p>
            <a:pPr marL="38100">
              <a:lnSpc>
                <a:spcPct val="100000"/>
              </a:lnSpc>
              <a:spcBef>
                <a:spcPts val="40"/>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409918" y="1413579"/>
            <a:ext cx="1869395" cy="1304238"/>
          </a:xfrm>
          <a:prstGeom prst="rect">
            <a:avLst/>
          </a:prstGeom>
        </p:spPr>
      </p:pic>
      <p:sp>
        <p:nvSpPr>
          <p:cNvPr id="6" name="object 6"/>
          <p:cNvSpPr txBox="1">
            <a:spLocks noGrp="1"/>
          </p:cNvSpPr>
          <p:nvPr>
            <p:ph type="body" idx="1"/>
          </p:nvPr>
        </p:nvSpPr>
        <p:spPr>
          <a:xfrm>
            <a:off x="2234563" y="2684472"/>
            <a:ext cx="4674873" cy="2634054"/>
          </a:xfrm>
          <a:prstGeom prst="rect">
            <a:avLst/>
          </a:prstGeom>
        </p:spPr>
        <p:txBody>
          <a:bodyPr vert="horz" wrap="square" lIns="0" tIns="12700" rIns="0" bIns="0" rtlCol="0">
            <a:spAutoFit/>
          </a:bodyPr>
          <a:lstStyle/>
          <a:p>
            <a:pPr marL="518159">
              <a:lnSpc>
                <a:spcPct val="100000"/>
              </a:lnSpc>
              <a:spcBef>
                <a:spcPts val="100"/>
              </a:spcBef>
            </a:pPr>
            <a:r>
              <a:rPr spc="-5" dirty="0"/>
              <a:t>Department</a:t>
            </a:r>
            <a:r>
              <a:rPr spc="-20" dirty="0"/>
              <a:t> </a:t>
            </a:r>
            <a:r>
              <a:rPr dirty="0"/>
              <a:t>of</a:t>
            </a:r>
            <a:r>
              <a:rPr spc="-15" dirty="0"/>
              <a:t> </a:t>
            </a:r>
            <a:r>
              <a:rPr dirty="0"/>
              <a:t>Information</a:t>
            </a:r>
            <a:r>
              <a:rPr spc="-40" dirty="0"/>
              <a:t> </a:t>
            </a:r>
            <a:r>
              <a:rPr spc="-20" dirty="0"/>
              <a:t>Technology</a:t>
            </a:r>
          </a:p>
          <a:p>
            <a:pPr marL="505459">
              <a:lnSpc>
                <a:spcPct val="100000"/>
              </a:lnSpc>
            </a:pPr>
            <a:endParaRPr sz="1700" dirty="0"/>
          </a:p>
          <a:p>
            <a:pPr marL="739775">
              <a:lnSpc>
                <a:spcPct val="100000"/>
              </a:lnSpc>
              <a:spcBef>
                <a:spcPts val="1185"/>
              </a:spcBef>
            </a:pPr>
            <a:r>
              <a:rPr sz="2100" spc="-5" dirty="0"/>
              <a:t>Under</a:t>
            </a:r>
            <a:r>
              <a:rPr sz="2100" spc="-25" dirty="0"/>
              <a:t> </a:t>
            </a:r>
            <a:r>
              <a:rPr sz="2100" spc="-5" dirty="0"/>
              <a:t>the</a:t>
            </a:r>
            <a:r>
              <a:rPr sz="2100" spc="-25" dirty="0"/>
              <a:t> </a:t>
            </a:r>
            <a:r>
              <a:rPr sz="2100" spc="-5" dirty="0"/>
              <a:t>Supervision</a:t>
            </a:r>
            <a:r>
              <a:rPr sz="2100" spc="-25" dirty="0"/>
              <a:t> </a:t>
            </a:r>
            <a:r>
              <a:rPr sz="2100" dirty="0"/>
              <a:t>of</a:t>
            </a:r>
          </a:p>
          <a:p>
            <a:pPr marL="739775">
              <a:lnSpc>
                <a:spcPct val="100000"/>
              </a:lnSpc>
              <a:spcBef>
                <a:spcPts val="110"/>
              </a:spcBef>
            </a:pPr>
            <a:r>
              <a:rPr lang="en-IN" sz="1800" b="1" dirty="0" err="1"/>
              <a:t>Dr.</a:t>
            </a:r>
            <a:r>
              <a:rPr lang="en-IN" sz="1800" b="1" dirty="0"/>
              <a:t> R. SUDHA KISHORE</a:t>
            </a:r>
            <a:r>
              <a:rPr lang="en-IN" dirty="0"/>
              <a:t> </a:t>
            </a:r>
            <a:r>
              <a:rPr lang="en-IN" dirty="0" err="1"/>
              <a:t>M.Tech</a:t>
            </a:r>
            <a:r>
              <a:rPr lang="en-IN" dirty="0"/>
              <a:t>, </a:t>
            </a:r>
            <a:r>
              <a:rPr lang="en-IN" dirty="0" err="1"/>
              <a:t>Ph.D</a:t>
            </a:r>
            <a:r>
              <a:rPr lang="en-IN" dirty="0"/>
              <a:t> </a:t>
            </a:r>
            <a:endParaRPr lang="en-IN" sz="1800" dirty="0"/>
          </a:p>
          <a:p>
            <a:pPr marL="505459">
              <a:lnSpc>
                <a:spcPct val="100000"/>
              </a:lnSpc>
              <a:spcBef>
                <a:spcPts val="45"/>
              </a:spcBef>
            </a:pPr>
            <a:endParaRPr sz="2750" dirty="0"/>
          </a:p>
          <a:p>
            <a:pPr marL="2577465">
              <a:lnSpc>
                <a:spcPct val="100000"/>
              </a:lnSpc>
            </a:pPr>
            <a:r>
              <a:rPr lang="en-US" sz="2000" b="1" spc="-5" dirty="0">
                <a:latin typeface="Times New Roman"/>
                <a:cs typeface="Times New Roman"/>
              </a:rPr>
              <a:t>        </a:t>
            </a:r>
          </a:p>
          <a:p>
            <a:pPr marL="2577465">
              <a:lnSpc>
                <a:spcPct val="100000"/>
              </a:lnSpc>
            </a:pPr>
            <a:endParaRPr lang="en-US" sz="2000" b="1" spc="-5" dirty="0"/>
          </a:p>
          <a:p>
            <a:pPr marL="2577465">
              <a:lnSpc>
                <a:spcPct val="100000"/>
              </a:lnSpc>
            </a:pPr>
            <a:r>
              <a:rPr sz="2000" b="1" spc="-5" dirty="0">
                <a:latin typeface="Times New Roman"/>
                <a:cs typeface="Times New Roman"/>
              </a:rPr>
              <a:t>P</a:t>
            </a:r>
            <a:r>
              <a:rPr sz="1500" b="1" spc="-5" dirty="0">
                <a:latin typeface="Times New Roman"/>
                <a:cs typeface="Times New Roman"/>
              </a:rPr>
              <a:t>RESENTED</a:t>
            </a:r>
            <a:r>
              <a:rPr sz="1500" b="1" spc="-35" dirty="0">
                <a:latin typeface="Times New Roman"/>
                <a:cs typeface="Times New Roman"/>
              </a:rPr>
              <a:t> </a:t>
            </a:r>
            <a:r>
              <a:rPr sz="2000" b="1" spc="-50" dirty="0">
                <a:latin typeface="Times New Roman"/>
                <a:cs typeface="Times New Roman"/>
              </a:rPr>
              <a:t>B</a:t>
            </a:r>
            <a:r>
              <a:rPr sz="1500" b="1" spc="-50" dirty="0">
                <a:latin typeface="Times New Roman"/>
                <a:cs typeface="Times New Roman"/>
              </a:rPr>
              <a:t>Y:</a:t>
            </a:r>
            <a:endParaRPr sz="1500" dirty="0">
              <a:latin typeface="Times New Roman"/>
              <a:cs typeface="Times New Roman"/>
            </a:endParaRPr>
          </a:p>
        </p:txBody>
      </p:sp>
      <p:sp>
        <p:nvSpPr>
          <p:cNvPr id="7" name="object 7"/>
          <p:cNvSpPr txBox="1">
            <a:spLocks noGrp="1"/>
          </p:cNvSpPr>
          <p:nvPr>
            <p:ph type="title"/>
          </p:nvPr>
        </p:nvSpPr>
        <p:spPr>
          <a:xfrm>
            <a:off x="1271074" y="328141"/>
            <a:ext cx="6389370" cy="703078"/>
          </a:xfrm>
          <a:prstGeom prst="rect">
            <a:avLst/>
          </a:prstGeom>
        </p:spPr>
        <p:txBody>
          <a:bodyPr vert="horz" wrap="square" lIns="0" tIns="12700" rIns="0" bIns="0" rtlCol="0">
            <a:spAutoFit/>
          </a:bodyPr>
          <a:lstStyle/>
          <a:p>
            <a:pPr marL="1190625" marR="5080" indent="-1178560" algn="ctr">
              <a:lnSpc>
                <a:spcPct val="116500"/>
              </a:lnSpc>
              <a:spcBef>
                <a:spcPts val="100"/>
              </a:spcBef>
              <a:tabLst>
                <a:tab pos="2748280" algn="l"/>
              </a:tabLst>
            </a:pPr>
            <a:r>
              <a:rPr lang="en-IN" sz="2000" spc="-10" dirty="0"/>
              <a:t>SPINE X-RAY-BASED OSTEOPOROSIS DETECTION USING DEEP LEARNING TECHNIQUES</a:t>
            </a:r>
            <a:endParaRPr lang="en-IN" sz="2000" dirty="0"/>
          </a:p>
        </p:txBody>
      </p:sp>
      <p:sp>
        <p:nvSpPr>
          <p:cNvPr id="9" name="TextBox 8">
            <a:extLst>
              <a:ext uri="{FF2B5EF4-FFF2-40B4-BE49-F238E27FC236}">
                <a16:creationId xmlns:a16="http://schemas.microsoft.com/office/drawing/2014/main" id="{02F936A6-4B23-C4D1-782B-CD16487EA4A7}"/>
              </a:ext>
            </a:extLst>
          </p:cNvPr>
          <p:cNvSpPr txBox="1"/>
          <p:nvPr/>
        </p:nvSpPr>
        <p:spPr>
          <a:xfrm>
            <a:off x="5562600" y="5356034"/>
            <a:ext cx="3223959" cy="923330"/>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M. </a:t>
            </a:r>
            <a:r>
              <a:rPr lang="en-US" dirty="0" err="1">
                <a:latin typeface="Times New Roman" panose="02020603050405020304" pitchFamily="18" charset="0"/>
                <a:cs typeface="Times New Roman" panose="02020603050405020304" pitchFamily="18" charset="0"/>
              </a:rPr>
              <a:t>Sumalatha</a:t>
            </a:r>
            <a:r>
              <a:rPr lang="en-US" dirty="0">
                <a:latin typeface="Times New Roman" panose="02020603050405020304" pitchFamily="18" charset="0"/>
                <a:cs typeface="Times New Roman" panose="02020603050405020304" pitchFamily="18" charset="0"/>
              </a:rPr>
              <a:t>    - 21BQ1A1281</a:t>
            </a:r>
          </a:p>
          <a:p>
            <a:pPr algn="ctr"/>
            <a:r>
              <a:rPr lang="en-US" dirty="0">
                <a:latin typeface="Times New Roman" panose="02020603050405020304" pitchFamily="18" charset="0"/>
                <a:cs typeface="Times New Roman" panose="02020603050405020304" pitchFamily="18" charset="0"/>
              </a:rPr>
              <a:t>M. Jyothi           - 22BQ5A1213</a:t>
            </a:r>
          </a:p>
          <a:p>
            <a:pPr algn="ctr"/>
            <a:r>
              <a:rPr lang="en-US" dirty="0">
                <a:latin typeface="Times New Roman" panose="02020603050405020304" pitchFamily="18" charset="0"/>
                <a:cs typeface="Times New Roman" panose="02020603050405020304" pitchFamily="18" charset="0"/>
              </a:rPr>
              <a:t>K. </a:t>
            </a:r>
            <a:r>
              <a:rPr lang="en-US" dirty="0" err="1">
                <a:latin typeface="Times New Roman" panose="02020603050405020304" pitchFamily="18" charset="0"/>
                <a:cs typeface="Times New Roman" panose="02020603050405020304" pitchFamily="18" charset="0"/>
              </a:rPr>
              <a:t>Padmanjali</a:t>
            </a:r>
            <a:r>
              <a:rPr lang="en-US" dirty="0">
                <a:latin typeface="Times New Roman" panose="02020603050405020304" pitchFamily="18" charset="0"/>
                <a:cs typeface="Times New Roman" panose="02020603050405020304" pitchFamily="18" charset="0"/>
              </a:rPr>
              <a:t>    - 21BQ1A1272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 y="-18672"/>
            <a:ext cx="9143981" cy="6857985"/>
          </a:xfrm>
          <a:prstGeom prst="rect">
            <a:avLst/>
          </a:prstGeom>
        </p:spPr>
      </p:pic>
      <p:sp>
        <p:nvSpPr>
          <p:cNvPr id="5" name="TextBox 4">
            <a:extLst>
              <a:ext uri="{FF2B5EF4-FFF2-40B4-BE49-F238E27FC236}">
                <a16:creationId xmlns:a16="http://schemas.microsoft.com/office/drawing/2014/main" id="{342298E8-9BB9-51F0-E3F3-D37F22156BAF}"/>
              </a:ext>
            </a:extLst>
          </p:cNvPr>
          <p:cNvSpPr txBox="1"/>
          <p:nvPr/>
        </p:nvSpPr>
        <p:spPr>
          <a:xfrm>
            <a:off x="304800" y="416868"/>
            <a:ext cx="809997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FUNCTIONAL &amp; NON-FUNCTIONAL REQUIREMENTS</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A2D2BE5-97E5-D61A-F331-936960583031}"/>
              </a:ext>
            </a:extLst>
          </p:cNvPr>
          <p:cNvSpPr txBox="1"/>
          <p:nvPr/>
        </p:nvSpPr>
        <p:spPr>
          <a:xfrm>
            <a:off x="311427" y="849124"/>
            <a:ext cx="8527773" cy="5582939"/>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FUNCTIONAL REQUIREMENTS</a:t>
            </a:r>
            <a:endParaRPr lang="en-US" sz="200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a:effectLst/>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Image Processing:</a:t>
            </a:r>
            <a:r>
              <a:rPr lang="en-US" sz="2000" dirty="0">
                <a:latin typeface="Times New Roman" panose="02020603050405020304" pitchFamily="18" charset="0"/>
                <a:cs typeface="Times New Roman" panose="02020603050405020304" pitchFamily="18" charset="0"/>
              </a:rPr>
              <a:t> Accepts and preprocesses X-ray images, then uses VGG16 CNN for feature extraction.</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Classification &amp; Output:</a:t>
            </a:r>
            <a:r>
              <a:rPr lang="en-US" sz="2000" dirty="0">
                <a:latin typeface="Times New Roman" panose="02020603050405020304" pitchFamily="18" charset="0"/>
                <a:cs typeface="Times New Roman" panose="02020603050405020304" pitchFamily="18" charset="0"/>
              </a:rPr>
              <a:t> Employs FNN for osteoporosis prediction,</a:t>
            </a:r>
            <a:r>
              <a:rPr lang="en-IN" sz="2000" dirty="0"/>
              <a:t> </a:t>
            </a:r>
            <a:r>
              <a:rPr lang="en-IN" sz="2000" dirty="0">
                <a:latin typeface="Times New Roman" panose="02020603050405020304" pitchFamily="18" charset="0"/>
                <a:cs typeface="Times New Roman" panose="02020603050405020304" pitchFamily="18" charset="0"/>
              </a:rPr>
              <a:t>providing a clear result.</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Handling:</a:t>
            </a:r>
            <a:r>
              <a:rPr lang="en-US" sz="2000" dirty="0">
                <a:latin typeface="Times New Roman" panose="02020603050405020304" pitchFamily="18" charset="0"/>
                <a:cs typeface="Times New Roman" panose="02020603050405020304" pitchFamily="18" charset="0"/>
              </a:rPr>
              <a:t> Handles and stores images, results, and optional anonymized patient data with confidence levels. </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endParaRPr lang="en-US" sz="2000" dirty="0">
              <a:latin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Scalability: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Supports increasing dataset sizes.</a:t>
            </a:r>
          </a:p>
          <a:p>
            <a:pPr marL="342900" lvl="0" indent="-342900" algn="just">
              <a:lnSpc>
                <a:spcPct val="150000"/>
              </a:lnSpc>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Performance: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Provides fast and accurate predictions.</a:t>
            </a:r>
          </a:p>
          <a:p>
            <a:pPr marL="342900" lvl="0" indent="-342900" algn="just">
              <a:lnSpc>
                <a:spcPct val="150000"/>
              </a:lnSpc>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Security: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Ensures data privacy and protection.</a:t>
            </a:r>
          </a:p>
          <a:p>
            <a:pPr marL="342900" lvl="0" indent="-342900" algn="just">
              <a:lnSpc>
                <a:spcPct val="150000"/>
              </a:lnSpc>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Usability: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Offers an easy-to-use interface for doctors.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2777"/>
            <a:ext cx="9296400" cy="6845223"/>
          </a:xfrm>
          <a:prstGeom prst="rect">
            <a:avLst/>
          </a:prstGeom>
        </p:spPr>
      </p:pic>
      <p:sp>
        <p:nvSpPr>
          <p:cNvPr id="3" name="object 3"/>
          <p:cNvSpPr txBox="1">
            <a:spLocks noGrp="1"/>
          </p:cNvSpPr>
          <p:nvPr>
            <p:ph type="title"/>
          </p:nvPr>
        </p:nvSpPr>
        <p:spPr>
          <a:xfrm>
            <a:off x="2261744" y="295240"/>
            <a:ext cx="4132579" cy="1736373"/>
          </a:xfrm>
          <a:prstGeom prst="rect">
            <a:avLst/>
          </a:prstGeom>
        </p:spPr>
        <p:txBody>
          <a:bodyPr vert="horz" wrap="square" lIns="0" tIns="12700" rIns="0" bIns="0" rtlCol="0">
            <a:spAutoFit/>
          </a:bodyPr>
          <a:lstStyle/>
          <a:p>
            <a:pPr marL="12700">
              <a:lnSpc>
                <a:spcPct val="100000"/>
              </a:lnSpc>
              <a:spcBef>
                <a:spcPts val="100"/>
              </a:spcBef>
            </a:pPr>
            <a:r>
              <a:rPr sz="4000" spc="-5" dirty="0"/>
              <a:t>S</a:t>
            </a:r>
            <a:r>
              <a:rPr sz="2400" spc="-5" dirty="0"/>
              <a:t>YSTEM</a:t>
            </a:r>
            <a:r>
              <a:rPr sz="2400" spc="145" dirty="0"/>
              <a:t> </a:t>
            </a:r>
            <a:r>
              <a:rPr sz="4000" spc="-5" dirty="0"/>
              <a:t>A</a:t>
            </a:r>
            <a:r>
              <a:rPr sz="2400" spc="-5" dirty="0"/>
              <a:t>RCHITECTURE</a:t>
            </a:r>
            <a:br>
              <a:rPr lang="en-GB" sz="2400" spc="-5" dirty="0"/>
            </a:br>
            <a:br>
              <a:rPr lang="en-GB" sz="2400" spc="-5" dirty="0"/>
            </a:br>
            <a:br>
              <a:rPr lang="en-GB" sz="2400" spc="-5" dirty="0"/>
            </a:br>
            <a:endParaRPr sz="2400" dirty="0"/>
          </a:p>
        </p:txBody>
      </p:sp>
      <p:pic>
        <p:nvPicPr>
          <p:cNvPr id="7" name="Picture 6">
            <a:extLst>
              <a:ext uri="{FF2B5EF4-FFF2-40B4-BE49-F238E27FC236}">
                <a16:creationId xmlns:a16="http://schemas.microsoft.com/office/drawing/2014/main" id="{9A77DE1E-73EA-B1E9-3E7A-85EEFAB653EC}"/>
              </a:ext>
            </a:extLst>
          </p:cNvPr>
          <p:cNvPicPr>
            <a:picLocks noChangeAspect="1"/>
          </p:cNvPicPr>
          <p:nvPr/>
        </p:nvPicPr>
        <p:blipFill>
          <a:blip r:embed="rId3"/>
          <a:stretch>
            <a:fillRect/>
          </a:stretch>
        </p:blipFill>
        <p:spPr>
          <a:xfrm>
            <a:off x="323001" y="1905000"/>
            <a:ext cx="8497998" cy="32511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 y="15"/>
            <a:ext cx="9143981" cy="6857985"/>
          </a:xfrm>
          <a:prstGeom prst="rect">
            <a:avLst/>
          </a:prstGeom>
        </p:spPr>
      </p:pic>
      <p:sp>
        <p:nvSpPr>
          <p:cNvPr id="7" name="TextBox 6">
            <a:extLst>
              <a:ext uri="{FF2B5EF4-FFF2-40B4-BE49-F238E27FC236}">
                <a16:creationId xmlns:a16="http://schemas.microsoft.com/office/drawing/2014/main" id="{3977224A-A622-4C0A-A7B5-5877C3015987}"/>
              </a:ext>
            </a:extLst>
          </p:cNvPr>
          <p:cNvSpPr txBox="1"/>
          <p:nvPr/>
        </p:nvSpPr>
        <p:spPr>
          <a:xfrm>
            <a:off x="1219200" y="2362200"/>
            <a:ext cx="7162800" cy="1015663"/>
          </a:xfrm>
          <a:prstGeom prst="rect">
            <a:avLst/>
          </a:prstGeom>
          <a:noFill/>
        </p:spPr>
        <p:txBody>
          <a:bodyPr wrap="square">
            <a:spAutoFit/>
          </a:bodyPr>
          <a:lstStyle/>
          <a:p>
            <a:pPr lvl="1" algn="just"/>
            <a:r>
              <a:rPr lang="en-US" sz="6000" b="1" dirty="0">
                <a:latin typeface="Times New Roman" panose="02020603050405020304" pitchFamily="18" charset="0"/>
                <a:cs typeface="Times New Roman" panose="02020603050405020304" pitchFamily="18" charset="0"/>
              </a:rPr>
              <a:t>UML DIAGRAMS</a:t>
            </a:r>
            <a:endParaRPr lang="en-IN" sz="6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878BF3-8C71-5D03-ABCB-4735C507C6F0}"/>
              </a:ext>
            </a:extLst>
          </p:cNvPr>
          <p:cNvSpPr/>
          <p:nvPr/>
        </p:nvSpPr>
        <p:spPr>
          <a:xfrm>
            <a:off x="4887310" y="919655"/>
            <a:ext cx="2286000" cy="53406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 name="object 2"/>
          <p:cNvPicPr/>
          <p:nvPr/>
        </p:nvPicPr>
        <p:blipFill>
          <a:blip r:embed="rId2" cstate="print"/>
          <a:stretch>
            <a:fillRect/>
          </a:stretch>
        </p:blipFill>
        <p:spPr>
          <a:xfrm>
            <a:off x="0" y="0"/>
            <a:ext cx="9143981" cy="6857985"/>
          </a:xfrm>
          <a:prstGeom prst="rect">
            <a:avLst/>
          </a:prstGeom>
        </p:spPr>
      </p:pic>
      <p:sp>
        <p:nvSpPr>
          <p:cNvPr id="4" name="TextBox 3">
            <a:extLst>
              <a:ext uri="{FF2B5EF4-FFF2-40B4-BE49-F238E27FC236}">
                <a16:creationId xmlns:a16="http://schemas.microsoft.com/office/drawing/2014/main" id="{81590E9B-EC4A-4124-B077-754A850AB96C}"/>
              </a:ext>
            </a:extLst>
          </p:cNvPr>
          <p:cNvSpPr txBox="1"/>
          <p:nvPr/>
        </p:nvSpPr>
        <p:spPr>
          <a:xfrm>
            <a:off x="685800" y="602988"/>
            <a:ext cx="59436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USE CASE DIAGRAM:</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34B093D-D9DE-AD42-199E-90C2039603D0}"/>
              </a:ext>
            </a:extLst>
          </p:cNvPr>
          <p:cNvPicPr>
            <a:picLocks noChangeAspect="1"/>
          </p:cNvPicPr>
          <p:nvPr/>
        </p:nvPicPr>
        <p:blipFill>
          <a:blip r:embed="rId3"/>
          <a:stretch>
            <a:fillRect/>
          </a:stretch>
        </p:blipFill>
        <p:spPr>
          <a:xfrm>
            <a:off x="838200" y="1390329"/>
            <a:ext cx="6754168" cy="51866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F30A-E452-C0D9-4038-68DB0DAAF02E}"/>
              </a:ext>
            </a:extLst>
          </p:cNvPr>
          <p:cNvSpPr>
            <a:spLocks noGrp="1"/>
          </p:cNvSpPr>
          <p:nvPr>
            <p:ph type="title"/>
          </p:nvPr>
        </p:nvSpPr>
        <p:spPr>
          <a:xfrm>
            <a:off x="609600" y="519409"/>
            <a:ext cx="4267199" cy="738664"/>
          </a:xfrm>
        </p:spPr>
        <p:txBody>
          <a:bodyPr/>
          <a:lstStyle/>
          <a:p>
            <a:pPr algn="l"/>
            <a:br>
              <a:rPr lang="en-IN" sz="2400" dirty="0"/>
            </a:br>
            <a:r>
              <a:rPr lang="en-IN" sz="2400" dirty="0"/>
              <a:t>CLASS DIAGRAM :</a:t>
            </a:r>
          </a:p>
        </p:txBody>
      </p:sp>
      <p:sp>
        <p:nvSpPr>
          <p:cNvPr id="3" name="Text Placeholder 2">
            <a:extLst>
              <a:ext uri="{FF2B5EF4-FFF2-40B4-BE49-F238E27FC236}">
                <a16:creationId xmlns:a16="http://schemas.microsoft.com/office/drawing/2014/main" id="{3052FE8D-D2EE-AA06-90B5-550F2FD0529B}"/>
              </a:ext>
            </a:extLst>
          </p:cNvPr>
          <p:cNvSpPr>
            <a:spLocks noGrp="1"/>
          </p:cNvSpPr>
          <p:nvPr>
            <p:ph type="body" idx="1"/>
          </p:nvPr>
        </p:nvSpPr>
        <p:spPr>
          <a:xfrm>
            <a:off x="2234563" y="2684472"/>
            <a:ext cx="4674873" cy="246221"/>
          </a:xfrm>
        </p:spPr>
        <p:txBody>
          <a:bodyPr/>
          <a:lstStyle/>
          <a:p>
            <a:pPr algn="ctr"/>
            <a:endParaRPr lang="en-IN" dirty="0"/>
          </a:p>
        </p:txBody>
      </p:sp>
      <p:pic>
        <p:nvPicPr>
          <p:cNvPr id="8" name="Picture 7">
            <a:extLst>
              <a:ext uri="{FF2B5EF4-FFF2-40B4-BE49-F238E27FC236}">
                <a16:creationId xmlns:a16="http://schemas.microsoft.com/office/drawing/2014/main" id="{6D031BF5-C330-B4DC-B760-F8BCD9EEA6A2}"/>
              </a:ext>
            </a:extLst>
          </p:cNvPr>
          <p:cNvPicPr>
            <a:picLocks noChangeAspect="1"/>
          </p:cNvPicPr>
          <p:nvPr/>
        </p:nvPicPr>
        <p:blipFill>
          <a:blip r:embed="rId2"/>
          <a:stretch>
            <a:fillRect/>
          </a:stretch>
        </p:blipFill>
        <p:spPr>
          <a:xfrm>
            <a:off x="389941" y="1600200"/>
            <a:ext cx="7611059" cy="4481882"/>
          </a:xfrm>
          <a:prstGeom prst="rect">
            <a:avLst/>
          </a:prstGeom>
        </p:spPr>
      </p:pic>
    </p:spTree>
    <p:extLst>
      <p:ext uri="{BB962C8B-B14F-4D97-AF65-F5344CB8AC3E}">
        <p14:creationId xmlns:p14="http://schemas.microsoft.com/office/powerpoint/2010/main" val="3619989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
            <a:ext cx="9143981" cy="6857985"/>
          </a:xfrm>
          <a:prstGeom prst="rect">
            <a:avLst/>
          </a:prstGeom>
        </p:spPr>
      </p:pic>
      <p:sp>
        <p:nvSpPr>
          <p:cNvPr id="4" name="TextBox 3">
            <a:extLst>
              <a:ext uri="{FF2B5EF4-FFF2-40B4-BE49-F238E27FC236}">
                <a16:creationId xmlns:a16="http://schemas.microsoft.com/office/drawing/2014/main" id="{CADFDE81-2EE0-4BBF-95AC-164739C3CAC8}"/>
              </a:ext>
            </a:extLst>
          </p:cNvPr>
          <p:cNvSpPr txBox="1"/>
          <p:nvPr/>
        </p:nvSpPr>
        <p:spPr>
          <a:xfrm>
            <a:off x="761990" y="609600"/>
            <a:ext cx="38100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ACTIVITY DIAGRAM:</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69E22AF-2FC3-8ED6-B08E-BB11BF1C90D9}"/>
              </a:ext>
            </a:extLst>
          </p:cNvPr>
          <p:cNvPicPr>
            <a:picLocks noChangeAspect="1"/>
          </p:cNvPicPr>
          <p:nvPr/>
        </p:nvPicPr>
        <p:blipFill>
          <a:blip r:embed="rId3"/>
          <a:stretch>
            <a:fillRect/>
          </a:stretch>
        </p:blipFill>
        <p:spPr>
          <a:xfrm>
            <a:off x="1219200" y="1295400"/>
            <a:ext cx="5906324" cy="48438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t>16</a:t>
            </a:fld>
            <a:endParaRPr spc="5" dirty="0"/>
          </a:p>
        </p:txBody>
      </p:sp>
      <p:sp>
        <p:nvSpPr>
          <p:cNvPr id="4" name="TextBox 3">
            <a:extLst>
              <a:ext uri="{FF2B5EF4-FFF2-40B4-BE49-F238E27FC236}">
                <a16:creationId xmlns:a16="http://schemas.microsoft.com/office/drawing/2014/main" id="{C31E3AF4-2D78-4691-BC8A-9D0E7E5898E4}"/>
              </a:ext>
            </a:extLst>
          </p:cNvPr>
          <p:cNvSpPr txBox="1"/>
          <p:nvPr/>
        </p:nvSpPr>
        <p:spPr>
          <a:xfrm>
            <a:off x="533400" y="457200"/>
            <a:ext cx="45720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SEQUENCE DIAGRAM:</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DDCCC9F-22F0-1271-9D73-2201C483E3B0}"/>
              </a:ext>
            </a:extLst>
          </p:cNvPr>
          <p:cNvPicPr>
            <a:picLocks noChangeAspect="1"/>
          </p:cNvPicPr>
          <p:nvPr/>
        </p:nvPicPr>
        <p:blipFill>
          <a:blip r:embed="rId2"/>
          <a:stretch>
            <a:fillRect/>
          </a:stretch>
        </p:blipFill>
        <p:spPr>
          <a:xfrm>
            <a:off x="1447800" y="1058974"/>
            <a:ext cx="5581863" cy="474005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t>17</a:t>
            </a:fld>
            <a:endParaRPr spc="5" dirty="0"/>
          </a:p>
        </p:txBody>
      </p:sp>
      <p:sp>
        <p:nvSpPr>
          <p:cNvPr id="4" name="TextBox 3">
            <a:extLst>
              <a:ext uri="{FF2B5EF4-FFF2-40B4-BE49-F238E27FC236}">
                <a16:creationId xmlns:a16="http://schemas.microsoft.com/office/drawing/2014/main" id="{F27D33A8-37A3-43B2-B6F4-96B0B527B338}"/>
              </a:ext>
            </a:extLst>
          </p:cNvPr>
          <p:cNvSpPr txBox="1"/>
          <p:nvPr/>
        </p:nvSpPr>
        <p:spPr>
          <a:xfrm>
            <a:off x="609600" y="533400"/>
            <a:ext cx="45720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COMPONENT DIAGRAM:</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CDC26C9-FFEE-1B20-9AD6-82441FA88483}"/>
              </a:ext>
            </a:extLst>
          </p:cNvPr>
          <p:cNvPicPr>
            <a:picLocks noChangeAspect="1"/>
          </p:cNvPicPr>
          <p:nvPr/>
        </p:nvPicPr>
        <p:blipFill>
          <a:blip r:embed="rId2"/>
          <a:stretch>
            <a:fillRect/>
          </a:stretch>
        </p:blipFill>
        <p:spPr>
          <a:xfrm>
            <a:off x="2071338" y="1371599"/>
            <a:ext cx="5001323" cy="489148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t>18</a:t>
            </a:fld>
            <a:endParaRPr spc="5" dirty="0"/>
          </a:p>
        </p:txBody>
      </p:sp>
      <p:sp>
        <p:nvSpPr>
          <p:cNvPr id="5" name="TextBox 4">
            <a:extLst>
              <a:ext uri="{FF2B5EF4-FFF2-40B4-BE49-F238E27FC236}">
                <a16:creationId xmlns:a16="http://schemas.microsoft.com/office/drawing/2014/main" id="{6F9DBBD1-E1A7-4ACF-BEB1-4422A8CB83A4}"/>
              </a:ext>
            </a:extLst>
          </p:cNvPr>
          <p:cNvSpPr txBox="1"/>
          <p:nvPr/>
        </p:nvSpPr>
        <p:spPr>
          <a:xfrm>
            <a:off x="609600" y="838200"/>
            <a:ext cx="59436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DEPLOYMENT DIAGRAM:</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540E565-B2EB-694A-8591-86AD0F9D853C}"/>
              </a:ext>
            </a:extLst>
          </p:cNvPr>
          <p:cNvPicPr>
            <a:picLocks noChangeAspect="1"/>
          </p:cNvPicPr>
          <p:nvPr/>
        </p:nvPicPr>
        <p:blipFill>
          <a:blip r:embed="rId2"/>
          <a:stretch>
            <a:fillRect/>
          </a:stretch>
        </p:blipFill>
        <p:spPr>
          <a:xfrm>
            <a:off x="2514600" y="1447800"/>
            <a:ext cx="4038600" cy="50820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t>19</a:t>
            </a:fld>
            <a:endParaRPr spc="5" dirty="0"/>
          </a:p>
        </p:txBody>
      </p:sp>
      <p:sp>
        <p:nvSpPr>
          <p:cNvPr id="4" name="TextBox 3">
            <a:extLst>
              <a:ext uri="{FF2B5EF4-FFF2-40B4-BE49-F238E27FC236}">
                <a16:creationId xmlns:a16="http://schemas.microsoft.com/office/drawing/2014/main" id="{36844E06-B00E-484F-BEED-C8C98E1FF5B1}"/>
              </a:ext>
            </a:extLst>
          </p:cNvPr>
          <p:cNvSpPr txBox="1"/>
          <p:nvPr/>
        </p:nvSpPr>
        <p:spPr>
          <a:xfrm>
            <a:off x="3048000" y="381001"/>
            <a:ext cx="2286000" cy="707886"/>
          </a:xfrm>
          <a:prstGeom prst="rect">
            <a:avLst/>
          </a:prstGeom>
          <a:noFill/>
        </p:spPr>
        <p:txBody>
          <a:bodyPr wrap="square" rtlCol="0" anchor="ctr">
            <a:spAutoFit/>
          </a:bodyPr>
          <a:lstStyle/>
          <a:p>
            <a:r>
              <a:rPr lang="en-US" sz="4000" b="1" dirty="0">
                <a:latin typeface="Times New Roman" panose="02020603050405020304" pitchFamily="18" charset="0"/>
                <a:cs typeface="Times New Roman" panose="02020603050405020304" pitchFamily="18" charset="0"/>
              </a:rPr>
              <a:t>M</a:t>
            </a:r>
            <a:r>
              <a:rPr lang="en-US" sz="2400" b="1" dirty="0">
                <a:latin typeface="Times New Roman" panose="02020603050405020304" pitchFamily="18" charset="0"/>
                <a:cs typeface="Times New Roman" panose="02020603050405020304" pitchFamily="18" charset="0"/>
              </a:rPr>
              <a:t>ODULES</a:t>
            </a:r>
            <a:endParaRPr lang="en-IN" sz="24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420D5AB-602C-43C8-83D9-98EA084EE026}"/>
              </a:ext>
            </a:extLst>
          </p:cNvPr>
          <p:cNvSpPr/>
          <p:nvPr/>
        </p:nvSpPr>
        <p:spPr>
          <a:xfrm>
            <a:off x="228600" y="1088886"/>
            <a:ext cx="8534400" cy="4736553"/>
          </a:xfrm>
          <a:prstGeom prst="rect">
            <a:avLst/>
          </a:prstGeom>
        </p:spPr>
        <p:txBody>
          <a:bodyPr wrap="square">
            <a:spAutoFit/>
          </a:bodyPr>
          <a:lstStyle/>
          <a:p>
            <a:pPr marL="342900" lvl="0" indent="-342900" algn="just">
              <a:lnSpc>
                <a:spcPct val="17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Image Preprocessing Module: </a:t>
            </a:r>
            <a:r>
              <a:rPr lang="en-US" sz="2000" dirty="0">
                <a:latin typeface="Times New Roman" panose="02020603050405020304" pitchFamily="18" charset="0"/>
                <a:cs typeface="Times New Roman" panose="02020603050405020304" pitchFamily="18" charset="0"/>
              </a:rPr>
              <a:t>This module handles the preprocessing of spine X-ray images. It includes steps such as resizing, normalization, and noise reduction to enhance image quality. Techniques like histogram equalization and contrast adjustment are applied to ensure consistency across different images. </a:t>
            </a:r>
          </a:p>
          <a:p>
            <a:pPr marL="342900" lvl="0" indent="-342900" algn="just">
              <a:lnSpc>
                <a:spcPct val="17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Feature Extraction Module (VGG16):</a:t>
            </a:r>
            <a:r>
              <a:rPr lang="en-US" sz="2000" dirty="0">
                <a:latin typeface="Times New Roman" panose="02020603050405020304" pitchFamily="18" charset="0"/>
                <a:cs typeface="Times New Roman" panose="02020603050405020304" pitchFamily="18" charset="0"/>
              </a:rPr>
              <a:t>Utilizes the VGG16 deep learning model to extract high-level features from X-ray images. Converts raw image data into meaningful representations, reducing the need for manual feature engineering.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Contents</a:t>
            </a:r>
          </a:p>
        </p:txBody>
      </p:sp>
      <p:sp>
        <p:nvSpPr>
          <p:cNvPr id="4" name="object 4"/>
          <p:cNvSpPr txBox="1"/>
          <p:nvPr/>
        </p:nvSpPr>
        <p:spPr>
          <a:xfrm>
            <a:off x="8485720" y="6455244"/>
            <a:ext cx="161925" cy="258445"/>
          </a:xfrm>
          <a:prstGeom prst="rect">
            <a:avLst/>
          </a:prstGeom>
        </p:spPr>
        <p:txBody>
          <a:bodyPr vert="horz" wrap="square" lIns="0" tIns="52069" rIns="0" bIns="0" rtlCol="0">
            <a:spAutoFit/>
          </a:bodyPr>
          <a:lstStyle/>
          <a:p>
            <a:pPr marL="46355">
              <a:lnSpc>
                <a:spcPct val="100000"/>
              </a:lnSpc>
              <a:spcBef>
                <a:spcPts val="409"/>
              </a:spcBef>
            </a:pPr>
            <a:fld id="{81D60167-4931-47E6-BA6A-407CBD079E47}" type="slidenum">
              <a:rPr sz="1200" spc="5" dirty="0">
                <a:solidFill>
                  <a:srgbClr val="878787"/>
                </a:solidFill>
                <a:latin typeface="Times New Roman"/>
                <a:cs typeface="Times New Roman"/>
              </a:rPr>
              <a:t>2</a:t>
            </a:fld>
            <a:endParaRPr sz="1200">
              <a:latin typeface="Times New Roman"/>
              <a:cs typeface="Times New Roman"/>
            </a:endParaRPr>
          </a:p>
        </p:txBody>
      </p:sp>
      <p:sp>
        <p:nvSpPr>
          <p:cNvPr id="3" name="object 3"/>
          <p:cNvSpPr txBox="1"/>
          <p:nvPr/>
        </p:nvSpPr>
        <p:spPr>
          <a:xfrm>
            <a:off x="527502" y="583578"/>
            <a:ext cx="4963795" cy="6078587"/>
          </a:xfrm>
          <a:prstGeom prst="rect">
            <a:avLst/>
          </a:prstGeom>
        </p:spPr>
        <p:txBody>
          <a:bodyPr vert="horz" wrap="square" lIns="0" tIns="73660" rIns="0" bIns="0" rtlCol="0">
            <a:spAutoFit/>
          </a:bodyPr>
          <a:lstStyle/>
          <a:p>
            <a:pPr marL="798195" indent="-617220">
              <a:lnSpc>
                <a:spcPct val="100000"/>
              </a:lnSpc>
              <a:spcBef>
                <a:spcPts val="580"/>
              </a:spcBef>
              <a:buFont typeface="Arial MT"/>
              <a:buAutoNum type="arabicPeriod"/>
              <a:tabLst>
                <a:tab pos="798195" algn="l"/>
                <a:tab pos="798830" algn="l"/>
              </a:tabLst>
            </a:pPr>
            <a:r>
              <a:rPr sz="2400" spc="-5" dirty="0">
                <a:latin typeface="Times New Roman"/>
                <a:cs typeface="Times New Roman"/>
              </a:rPr>
              <a:t>Abstract</a:t>
            </a:r>
            <a:endParaRPr sz="2400" dirty="0">
              <a:latin typeface="Times New Roman"/>
              <a:cs typeface="Times New Roman"/>
            </a:endParaRPr>
          </a:p>
          <a:p>
            <a:pPr marL="798195" indent="-617220">
              <a:lnSpc>
                <a:spcPct val="100000"/>
              </a:lnSpc>
              <a:spcBef>
                <a:spcPts val="480"/>
              </a:spcBef>
              <a:buFont typeface="Arial MT"/>
              <a:buAutoNum type="arabicPeriod"/>
              <a:tabLst>
                <a:tab pos="798195" algn="l"/>
                <a:tab pos="798830" algn="l"/>
              </a:tabLst>
            </a:pPr>
            <a:r>
              <a:rPr sz="2400" dirty="0">
                <a:latin typeface="Times New Roman"/>
                <a:cs typeface="Times New Roman"/>
              </a:rPr>
              <a:t>Introduction</a:t>
            </a:r>
            <a:r>
              <a:rPr sz="2400" spc="-30" dirty="0">
                <a:latin typeface="Times New Roman"/>
                <a:cs typeface="Times New Roman"/>
              </a:rPr>
              <a:t> </a:t>
            </a:r>
            <a:r>
              <a:rPr sz="2400" spc="-5" dirty="0">
                <a:latin typeface="Times New Roman"/>
                <a:cs typeface="Times New Roman"/>
              </a:rPr>
              <a:t>with</a:t>
            </a:r>
            <a:r>
              <a:rPr sz="2400" spc="-35" dirty="0">
                <a:latin typeface="Times New Roman"/>
                <a:cs typeface="Times New Roman"/>
              </a:rPr>
              <a:t> </a:t>
            </a:r>
            <a:r>
              <a:rPr sz="2400" spc="-5" dirty="0">
                <a:latin typeface="Times New Roman"/>
                <a:cs typeface="Times New Roman"/>
              </a:rPr>
              <a:t>motivation</a:t>
            </a:r>
            <a:endParaRPr sz="2400" dirty="0">
              <a:latin typeface="Times New Roman"/>
              <a:cs typeface="Times New Roman"/>
            </a:endParaRPr>
          </a:p>
          <a:p>
            <a:pPr marL="798195" indent="-617220">
              <a:lnSpc>
                <a:spcPct val="100000"/>
              </a:lnSpc>
              <a:spcBef>
                <a:spcPts val="480"/>
              </a:spcBef>
              <a:buFont typeface="Arial MT"/>
              <a:buAutoNum type="arabicPeriod"/>
              <a:tabLst>
                <a:tab pos="798195" algn="l"/>
                <a:tab pos="798830" algn="l"/>
              </a:tabLst>
            </a:pPr>
            <a:r>
              <a:rPr sz="2400" spc="-5" dirty="0">
                <a:latin typeface="Times New Roman"/>
                <a:cs typeface="Times New Roman"/>
              </a:rPr>
              <a:t>Existing</a:t>
            </a:r>
            <a:r>
              <a:rPr sz="2400" spc="-25" dirty="0">
                <a:latin typeface="Times New Roman"/>
                <a:cs typeface="Times New Roman"/>
              </a:rPr>
              <a:t> </a:t>
            </a:r>
            <a:r>
              <a:rPr sz="2400" spc="-5" dirty="0">
                <a:latin typeface="Times New Roman"/>
                <a:cs typeface="Times New Roman"/>
              </a:rPr>
              <a:t>System</a:t>
            </a:r>
            <a:r>
              <a:rPr sz="2400" spc="-25" dirty="0">
                <a:latin typeface="Times New Roman"/>
                <a:cs typeface="Times New Roman"/>
              </a:rPr>
              <a:t> </a:t>
            </a:r>
            <a:r>
              <a:rPr sz="2400" spc="-5" dirty="0">
                <a:latin typeface="Times New Roman"/>
                <a:cs typeface="Times New Roman"/>
              </a:rPr>
              <a:t>with</a:t>
            </a:r>
            <a:r>
              <a:rPr sz="2400" spc="-25" dirty="0">
                <a:latin typeface="Times New Roman"/>
                <a:cs typeface="Times New Roman"/>
              </a:rPr>
              <a:t> </a:t>
            </a:r>
            <a:r>
              <a:rPr sz="2400" dirty="0">
                <a:latin typeface="Times New Roman"/>
                <a:cs typeface="Times New Roman"/>
              </a:rPr>
              <a:t>references</a:t>
            </a:r>
          </a:p>
          <a:p>
            <a:pPr marL="798195" indent="-617220">
              <a:lnSpc>
                <a:spcPct val="100000"/>
              </a:lnSpc>
              <a:spcBef>
                <a:spcPts val="480"/>
              </a:spcBef>
              <a:buFont typeface="Arial MT"/>
              <a:buAutoNum type="arabicPeriod"/>
              <a:tabLst>
                <a:tab pos="798195" algn="l"/>
                <a:tab pos="798830" algn="l"/>
              </a:tabLst>
            </a:pPr>
            <a:r>
              <a:rPr sz="2400" spc="-5" dirty="0">
                <a:latin typeface="Times New Roman"/>
                <a:cs typeface="Times New Roman"/>
              </a:rPr>
              <a:t>Proposed</a:t>
            </a:r>
            <a:r>
              <a:rPr sz="2400" spc="-35" dirty="0">
                <a:latin typeface="Times New Roman"/>
                <a:cs typeface="Times New Roman"/>
              </a:rPr>
              <a:t> </a:t>
            </a:r>
            <a:r>
              <a:rPr sz="2400" spc="-5" dirty="0">
                <a:latin typeface="Times New Roman"/>
                <a:cs typeface="Times New Roman"/>
              </a:rPr>
              <a:t>System</a:t>
            </a:r>
            <a:r>
              <a:rPr sz="2400" spc="-30" dirty="0">
                <a:latin typeface="Times New Roman"/>
                <a:cs typeface="Times New Roman"/>
              </a:rPr>
              <a:t> </a:t>
            </a:r>
            <a:r>
              <a:rPr sz="2400" spc="-5" dirty="0">
                <a:latin typeface="Times New Roman"/>
                <a:cs typeface="Times New Roman"/>
              </a:rPr>
              <a:t>with</a:t>
            </a:r>
            <a:r>
              <a:rPr sz="2400" spc="-30" dirty="0">
                <a:latin typeface="Times New Roman"/>
                <a:cs typeface="Times New Roman"/>
              </a:rPr>
              <a:t> </a:t>
            </a:r>
            <a:r>
              <a:rPr sz="2400" spc="-5" dirty="0">
                <a:latin typeface="Times New Roman"/>
                <a:cs typeface="Times New Roman"/>
              </a:rPr>
              <a:t>advantages</a:t>
            </a:r>
            <a:endParaRPr sz="2400" dirty="0">
              <a:latin typeface="Times New Roman"/>
              <a:cs typeface="Times New Roman"/>
            </a:endParaRPr>
          </a:p>
          <a:p>
            <a:pPr marL="798195" indent="-617220">
              <a:lnSpc>
                <a:spcPct val="100000"/>
              </a:lnSpc>
              <a:spcBef>
                <a:spcPts val="480"/>
              </a:spcBef>
              <a:buFont typeface="Arial MT"/>
              <a:buAutoNum type="arabicPeriod"/>
              <a:tabLst>
                <a:tab pos="798195" algn="l"/>
                <a:tab pos="798830" algn="l"/>
              </a:tabLst>
            </a:pPr>
            <a:r>
              <a:rPr sz="2400" spc="-5" dirty="0">
                <a:latin typeface="Times New Roman"/>
                <a:cs typeface="Times New Roman"/>
              </a:rPr>
              <a:t>Software</a:t>
            </a:r>
            <a:r>
              <a:rPr sz="2400" spc="-50" dirty="0">
                <a:latin typeface="Times New Roman"/>
                <a:cs typeface="Times New Roman"/>
              </a:rPr>
              <a:t> </a:t>
            </a:r>
            <a:r>
              <a:rPr sz="2400" spc="-5" dirty="0">
                <a:latin typeface="Times New Roman"/>
                <a:cs typeface="Times New Roman"/>
              </a:rPr>
              <a:t>Requirements</a:t>
            </a:r>
            <a:endParaRPr sz="2400" dirty="0">
              <a:latin typeface="Times New Roman"/>
              <a:cs typeface="Times New Roman"/>
            </a:endParaRPr>
          </a:p>
          <a:p>
            <a:pPr marL="798195" indent="-617220">
              <a:lnSpc>
                <a:spcPct val="100000"/>
              </a:lnSpc>
              <a:spcBef>
                <a:spcPts val="480"/>
              </a:spcBef>
              <a:buFont typeface="Arial MT"/>
              <a:buAutoNum type="arabicPeriod"/>
              <a:tabLst>
                <a:tab pos="798195" algn="l"/>
                <a:tab pos="798830" algn="l"/>
              </a:tabLst>
            </a:pPr>
            <a:r>
              <a:rPr sz="2400" spc="-5" dirty="0">
                <a:latin typeface="Times New Roman"/>
                <a:cs typeface="Times New Roman"/>
              </a:rPr>
              <a:t>Hardware</a:t>
            </a:r>
            <a:r>
              <a:rPr sz="2400" spc="-50" dirty="0">
                <a:latin typeface="Times New Roman"/>
                <a:cs typeface="Times New Roman"/>
              </a:rPr>
              <a:t> </a:t>
            </a:r>
            <a:r>
              <a:rPr sz="2400" spc="-5" dirty="0">
                <a:latin typeface="Times New Roman"/>
                <a:cs typeface="Times New Roman"/>
              </a:rPr>
              <a:t>Requirements</a:t>
            </a:r>
            <a:endParaRPr sz="2400" dirty="0">
              <a:latin typeface="Times New Roman"/>
              <a:cs typeface="Times New Roman"/>
            </a:endParaRPr>
          </a:p>
          <a:p>
            <a:pPr marL="798195" indent="-617220">
              <a:lnSpc>
                <a:spcPct val="100000"/>
              </a:lnSpc>
              <a:spcBef>
                <a:spcPts val="480"/>
              </a:spcBef>
              <a:buFont typeface="Arial MT"/>
              <a:buAutoNum type="arabicPeriod"/>
              <a:tabLst>
                <a:tab pos="798195" algn="l"/>
                <a:tab pos="798830" algn="l"/>
              </a:tabLst>
            </a:pPr>
            <a:r>
              <a:rPr sz="2400" spc="-5" dirty="0">
                <a:latin typeface="Times New Roman"/>
                <a:cs typeface="Times New Roman"/>
              </a:rPr>
              <a:t>Functional</a:t>
            </a:r>
            <a:r>
              <a:rPr sz="2400" spc="-50" dirty="0">
                <a:latin typeface="Times New Roman"/>
                <a:cs typeface="Times New Roman"/>
              </a:rPr>
              <a:t> </a:t>
            </a:r>
            <a:r>
              <a:rPr sz="2400" spc="-5" dirty="0">
                <a:latin typeface="Times New Roman"/>
                <a:cs typeface="Times New Roman"/>
              </a:rPr>
              <a:t>Requirements</a:t>
            </a:r>
            <a:endParaRPr sz="2400" dirty="0">
              <a:latin typeface="Times New Roman"/>
              <a:cs typeface="Times New Roman"/>
            </a:endParaRPr>
          </a:p>
          <a:p>
            <a:pPr marL="798195" indent="-617220">
              <a:lnSpc>
                <a:spcPct val="100000"/>
              </a:lnSpc>
              <a:spcBef>
                <a:spcPts val="480"/>
              </a:spcBef>
              <a:buFont typeface="Arial MT"/>
              <a:buAutoNum type="arabicPeriod"/>
              <a:tabLst>
                <a:tab pos="798195" algn="l"/>
                <a:tab pos="798830" algn="l"/>
              </a:tabLst>
            </a:pPr>
            <a:r>
              <a:rPr sz="2400" spc="-5" dirty="0">
                <a:latin typeface="Times New Roman"/>
                <a:cs typeface="Times New Roman"/>
              </a:rPr>
              <a:t>Non</a:t>
            </a:r>
            <a:r>
              <a:rPr sz="2400" spc="-35" dirty="0">
                <a:latin typeface="Times New Roman"/>
                <a:cs typeface="Times New Roman"/>
              </a:rPr>
              <a:t> </a:t>
            </a:r>
            <a:r>
              <a:rPr sz="2400" spc="-5" dirty="0">
                <a:latin typeface="Times New Roman"/>
                <a:cs typeface="Times New Roman"/>
              </a:rPr>
              <a:t>Functional</a:t>
            </a:r>
            <a:r>
              <a:rPr sz="2400" spc="-30" dirty="0">
                <a:latin typeface="Times New Roman"/>
                <a:cs typeface="Times New Roman"/>
              </a:rPr>
              <a:t> </a:t>
            </a:r>
            <a:r>
              <a:rPr sz="2400" spc="-5" dirty="0">
                <a:latin typeface="Times New Roman"/>
                <a:cs typeface="Times New Roman"/>
              </a:rPr>
              <a:t>Requirements</a:t>
            </a:r>
            <a:endParaRPr sz="2400" dirty="0">
              <a:latin typeface="Times New Roman"/>
              <a:cs typeface="Times New Roman"/>
            </a:endParaRPr>
          </a:p>
          <a:p>
            <a:pPr marL="798195" indent="-617220">
              <a:lnSpc>
                <a:spcPct val="100000"/>
              </a:lnSpc>
              <a:spcBef>
                <a:spcPts val="480"/>
              </a:spcBef>
              <a:buFont typeface="Arial MT"/>
              <a:buAutoNum type="arabicPeriod"/>
              <a:tabLst>
                <a:tab pos="798195" algn="l"/>
                <a:tab pos="798830" algn="l"/>
              </a:tabLst>
            </a:pPr>
            <a:r>
              <a:rPr sz="2400" spc="-5" dirty="0">
                <a:latin typeface="Times New Roman"/>
                <a:cs typeface="Times New Roman"/>
              </a:rPr>
              <a:t>Syste</a:t>
            </a:r>
            <a:r>
              <a:rPr sz="2400" dirty="0">
                <a:latin typeface="Times New Roman"/>
                <a:cs typeface="Times New Roman"/>
              </a:rPr>
              <a:t>m</a:t>
            </a:r>
            <a:r>
              <a:rPr sz="2400" spc="-135" dirty="0">
                <a:latin typeface="Times New Roman"/>
                <a:cs typeface="Times New Roman"/>
              </a:rPr>
              <a:t> </a:t>
            </a:r>
            <a:r>
              <a:rPr sz="2400" spc="-5" dirty="0">
                <a:latin typeface="Times New Roman"/>
                <a:cs typeface="Times New Roman"/>
              </a:rPr>
              <a:t>Architecture</a:t>
            </a:r>
            <a:endParaRPr sz="2400" dirty="0">
              <a:latin typeface="Times New Roman"/>
              <a:cs typeface="Times New Roman"/>
            </a:endParaRPr>
          </a:p>
          <a:p>
            <a:pPr marL="798195" indent="-786130">
              <a:lnSpc>
                <a:spcPct val="100000"/>
              </a:lnSpc>
              <a:spcBef>
                <a:spcPts val="480"/>
              </a:spcBef>
              <a:buFont typeface="Arial MT"/>
              <a:buAutoNum type="arabicPeriod"/>
              <a:tabLst>
                <a:tab pos="798195" algn="l"/>
                <a:tab pos="798830" algn="l"/>
              </a:tabLst>
            </a:pPr>
            <a:r>
              <a:rPr sz="2400" spc="-5" dirty="0">
                <a:latin typeface="Times New Roman"/>
                <a:cs typeface="Times New Roman"/>
              </a:rPr>
              <a:t>System</a:t>
            </a:r>
            <a:r>
              <a:rPr sz="2400" spc="-100" dirty="0">
                <a:latin typeface="Times New Roman"/>
                <a:cs typeface="Times New Roman"/>
              </a:rPr>
              <a:t> </a:t>
            </a:r>
            <a:r>
              <a:rPr sz="2400" spc="-5" dirty="0">
                <a:latin typeface="Times New Roman"/>
                <a:cs typeface="Times New Roman"/>
              </a:rPr>
              <a:t>Design</a:t>
            </a:r>
            <a:endParaRPr sz="2400" dirty="0">
              <a:latin typeface="Times New Roman"/>
              <a:cs typeface="Times New Roman"/>
            </a:endParaRPr>
          </a:p>
          <a:p>
            <a:pPr marL="798195" indent="-763905">
              <a:lnSpc>
                <a:spcPct val="100000"/>
              </a:lnSpc>
              <a:spcBef>
                <a:spcPts val="480"/>
              </a:spcBef>
              <a:buFont typeface="Arial MT"/>
              <a:buAutoNum type="arabicPeriod"/>
              <a:tabLst>
                <a:tab pos="798195" algn="l"/>
                <a:tab pos="798830" algn="l"/>
              </a:tabLst>
            </a:pPr>
            <a:r>
              <a:rPr sz="2400" spc="-5" dirty="0">
                <a:latin typeface="Times New Roman"/>
                <a:cs typeface="Times New Roman"/>
              </a:rPr>
              <a:t>Output</a:t>
            </a:r>
            <a:r>
              <a:rPr sz="2400" spc="-100" dirty="0">
                <a:latin typeface="Times New Roman"/>
                <a:cs typeface="Times New Roman"/>
              </a:rPr>
              <a:t> </a:t>
            </a:r>
            <a:r>
              <a:rPr sz="2400" spc="-5" dirty="0">
                <a:latin typeface="Times New Roman"/>
                <a:cs typeface="Times New Roman"/>
              </a:rPr>
              <a:t>Screens</a:t>
            </a:r>
            <a:endParaRPr sz="2400" dirty="0">
              <a:latin typeface="Times New Roman"/>
              <a:cs typeface="Times New Roman"/>
            </a:endParaRPr>
          </a:p>
          <a:p>
            <a:pPr marL="798195" indent="-786130">
              <a:lnSpc>
                <a:spcPct val="100000"/>
              </a:lnSpc>
              <a:spcBef>
                <a:spcPts val="480"/>
              </a:spcBef>
              <a:buFont typeface="Arial MT"/>
              <a:buAutoNum type="arabicPeriod"/>
              <a:tabLst>
                <a:tab pos="798195" algn="l"/>
                <a:tab pos="798830" algn="l"/>
              </a:tabLst>
            </a:pPr>
            <a:r>
              <a:rPr sz="2400" spc="-5" dirty="0">
                <a:latin typeface="Times New Roman"/>
                <a:cs typeface="Times New Roman"/>
              </a:rPr>
              <a:t>System</a:t>
            </a:r>
            <a:r>
              <a:rPr sz="2400" spc="-130" dirty="0">
                <a:latin typeface="Times New Roman"/>
                <a:cs typeface="Times New Roman"/>
              </a:rPr>
              <a:t> </a:t>
            </a:r>
            <a:r>
              <a:rPr lang="en-US" sz="2400" spc="-30" dirty="0">
                <a:latin typeface="Times New Roman"/>
                <a:cs typeface="Times New Roman"/>
              </a:rPr>
              <a:t>Modules</a:t>
            </a:r>
            <a:endParaRPr sz="2400" dirty="0">
              <a:latin typeface="Times New Roman"/>
              <a:cs typeface="Times New Roman"/>
            </a:endParaRPr>
          </a:p>
          <a:p>
            <a:pPr marL="798195" indent="-786130">
              <a:lnSpc>
                <a:spcPct val="100000"/>
              </a:lnSpc>
              <a:spcBef>
                <a:spcPts val="480"/>
              </a:spcBef>
              <a:buFont typeface="Arial MT"/>
              <a:buAutoNum type="arabicPeriod"/>
              <a:tabLst>
                <a:tab pos="798195" algn="l"/>
                <a:tab pos="798830" algn="l"/>
              </a:tabLst>
            </a:pPr>
            <a:r>
              <a:rPr sz="2400" spc="-5" dirty="0">
                <a:latin typeface="Times New Roman"/>
                <a:cs typeface="Times New Roman"/>
              </a:rPr>
              <a:t>Conclusion</a:t>
            </a:r>
            <a:endParaRPr sz="2400" dirty="0">
              <a:latin typeface="Times New Roman"/>
              <a:cs typeface="Times New Roman"/>
            </a:endParaRPr>
          </a:p>
          <a:p>
            <a:pPr marL="798195" indent="-786130">
              <a:lnSpc>
                <a:spcPct val="100000"/>
              </a:lnSpc>
              <a:spcBef>
                <a:spcPts val="480"/>
              </a:spcBef>
              <a:buFont typeface="Arial MT"/>
              <a:buAutoNum type="arabicPeriod"/>
              <a:tabLst>
                <a:tab pos="798195" algn="l"/>
                <a:tab pos="798830" algn="l"/>
              </a:tabLst>
            </a:pPr>
            <a:r>
              <a:rPr sz="2400" spc="-5" dirty="0">
                <a:latin typeface="Times New Roman"/>
                <a:cs typeface="Times New Roman"/>
              </a:rPr>
              <a:t>Future</a:t>
            </a:r>
            <a:r>
              <a:rPr sz="2400" spc="-50" dirty="0">
                <a:latin typeface="Times New Roman"/>
                <a:cs typeface="Times New Roman"/>
              </a:rPr>
              <a:t> </a:t>
            </a:r>
            <a:r>
              <a:rPr sz="2400" spc="-5" dirty="0">
                <a:latin typeface="Times New Roman"/>
                <a:cs typeface="Times New Roman"/>
              </a:rPr>
              <a:t>Scope</a:t>
            </a:r>
            <a:endParaRPr sz="24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t>20</a:t>
            </a:fld>
            <a:endParaRPr spc="5" dirty="0"/>
          </a:p>
        </p:txBody>
      </p:sp>
      <p:sp>
        <p:nvSpPr>
          <p:cNvPr id="3" name="Rectangle 2">
            <a:extLst>
              <a:ext uri="{FF2B5EF4-FFF2-40B4-BE49-F238E27FC236}">
                <a16:creationId xmlns:a16="http://schemas.microsoft.com/office/drawing/2014/main" id="{4F63CE90-2DA1-4B4B-B92F-220DC5BA6A5E}"/>
              </a:ext>
            </a:extLst>
          </p:cNvPr>
          <p:cNvSpPr/>
          <p:nvPr/>
        </p:nvSpPr>
        <p:spPr>
          <a:xfrm>
            <a:off x="304800" y="914400"/>
            <a:ext cx="8458200" cy="4099648"/>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Classification Module (FNN): </a:t>
            </a:r>
            <a:r>
              <a:rPr lang="en-US" sz="2000" dirty="0">
                <a:latin typeface="Times New Roman" panose="02020603050405020304" pitchFamily="18" charset="0"/>
                <a:cs typeface="Times New Roman" panose="02020603050405020304" pitchFamily="18" charset="0"/>
              </a:rPr>
              <a:t>The extracted features are fed into a Feedforward Neural Network (FNN) for classification. The FNN determines whether the given X-ray image indicates osteoporosis or a normal bone condition. Uses activation functions and backpropagation to optimize prediction accuracy.</a:t>
            </a:r>
          </a:p>
          <a:p>
            <a:pPr marL="342900" indent="-342900">
              <a:buFont typeface="Wingdings" panose="05000000000000000000" pitchFamily="2" charset="2"/>
              <a:buChar char="Ø"/>
              <a:tabLst>
                <a:tab pos="1163638" algn="l"/>
              </a:tabLst>
            </a:pPr>
            <a:endParaRPr lang="en-US" sz="24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tabLst>
                <a:tab pos="1163638" algn="l"/>
              </a:tabLst>
            </a:pPr>
            <a:r>
              <a:rPr lang="en-US" sz="2000" b="1" dirty="0">
                <a:latin typeface="Times New Roman" panose="02020603050405020304" pitchFamily="18" charset="0"/>
                <a:cs typeface="Times New Roman" panose="02020603050405020304" pitchFamily="18" charset="0"/>
              </a:rPr>
              <a:t>User Interface Module: </a:t>
            </a:r>
            <a:r>
              <a:rPr lang="en-US" sz="2000" dirty="0">
                <a:latin typeface="Times New Roman" panose="02020603050405020304" pitchFamily="18" charset="0"/>
                <a:cs typeface="Times New Roman" panose="02020603050405020304" pitchFamily="18" charset="0"/>
              </a:rPr>
              <a:t>Provides an intuitive interface for users (doctors or radiologists) to upload X-ray images and view results. Displays prediction outcomes and allows users to store and retrieve previous diagnosis records.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67FBEE-B818-4E72-AB77-2574A3865B46}"/>
              </a:ext>
            </a:extLst>
          </p:cNvPr>
          <p:cNvSpPr/>
          <p:nvPr/>
        </p:nvSpPr>
        <p:spPr>
          <a:xfrm>
            <a:off x="2895600" y="381000"/>
            <a:ext cx="3200400" cy="1446550"/>
          </a:xfrm>
          <a:prstGeom prst="rect">
            <a:avLst/>
          </a:prstGeom>
        </p:spPr>
        <p:txBody>
          <a:bodyPr wrap="square">
            <a:spAutoFit/>
          </a:bodyPr>
          <a:lstStyle/>
          <a:p>
            <a:r>
              <a:rPr lang="en-US" sz="4000" b="1" dirty="0">
                <a:latin typeface="Times New Roman" panose="02020603050405020304" pitchFamily="18" charset="0"/>
                <a:cs typeface="Times New Roman" panose="02020603050405020304" pitchFamily="18" charset="0"/>
              </a:rPr>
              <a:t>C</a:t>
            </a:r>
            <a:r>
              <a:rPr lang="en-US" sz="2400" b="1" dirty="0">
                <a:latin typeface="Times New Roman" panose="02020603050405020304" pitchFamily="18" charset="0"/>
                <a:cs typeface="Times New Roman" panose="02020603050405020304" pitchFamily="18" charset="0"/>
              </a:rPr>
              <a:t>ONCLUSION</a:t>
            </a:r>
          </a:p>
          <a:p>
            <a:endParaRPr lang="en-US" sz="2400" b="1"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B8955A5-59C9-43BD-B616-9D2A010834F6}"/>
              </a:ext>
            </a:extLst>
          </p:cNvPr>
          <p:cNvSpPr/>
          <p:nvPr/>
        </p:nvSpPr>
        <p:spPr>
          <a:xfrm>
            <a:off x="304800" y="1600200"/>
            <a:ext cx="8382000" cy="3078535"/>
          </a:xfrm>
          <a:prstGeom prst="rect">
            <a:avLst/>
          </a:prstGeom>
        </p:spPr>
        <p:txBody>
          <a:bodyPr wrap="square">
            <a:spAutoFit/>
          </a:bodyPr>
          <a:lstStyle/>
          <a:p>
            <a:pPr marL="342900" lvl="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project provides an efficient, cost-effective, and non-invasive method for osteoporosis detection using deep learning techniques. By leveraging VGG16 and FNN, it achieves high accuracy while minimizing diagnostic costs and complexity. This solution has the potential to significantly improve early osteoporosis detection, enhancing patient care and treatment outcomes.</a:t>
            </a:r>
          </a:p>
        </p:txBody>
      </p:sp>
    </p:spTree>
    <p:extLst>
      <p:ext uri="{BB962C8B-B14F-4D97-AF65-F5344CB8AC3E}">
        <p14:creationId xmlns:p14="http://schemas.microsoft.com/office/powerpoint/2010/main" val="2807887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F182C6-3775-2E8A-B05B-ABEB0962A300}"/>
              </a:ext>
            </a:extLst>
          </p:cNvPr>
          <p:cNvSpPr txBox="1"/>
          <p:nvPr/>
        </p:nvSpPr>
        <p:spPr>
          <a:xfrm>
            <a:off x="3048000" y="609600"/>
            <a:ext cx="2678938"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F</a:t>
            </a:r>
            <a:r>
              <a:rPr lang="en-US" sz="2400" b="1" dirty="0">
                <a:latin typeface="Times New Roman" panose="02020603050405020304" pitchFamily="18" charset="0"/>
                <a:cs typeface="Times New Roman" panose="02020603050405020304" pitchFamily="18" charset="0"/>
              </a:rPr>
              <a:t>UTURE SCOPE</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BF0F6B9-498E-90B2-D401-926126917ED4}"/>
              </a:ext>
            </a:extLst>
          </p:cNvPr>
          <p:cNvSpPr txBox="1"/>
          <p:nvPr/>
        </p:nvSpPr>
        <p:spPr>
          <a:xfrm>
            <a:off x="348868" y="1676400"/>
            <a:ext cx="8337931" cy="358636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200" b="0" i="0" dirty="0">
                <a:solidFill>
                  <a:srgbClr val="0D0D0D"/>
                </a:solidFill>
                <a:effectLst/>
                <a:latin typeface="Times New Roman" panose="02020603050405020304" pitchFamily="18" charset="0"/>
                <a:cs typeface="Times New Roman" panose="02020603050405020304" pitchFamily="18" charset="0"/>
              </a:rPr>
              <a:t>Improve accuracy by experimenting with other deep learning architectures.</a:t>
            </a:r>
          </a:p>
          <a:p>
            <a:pPr marL="342900" indent="-342900">
              <a:lnSpc>
                <a:spcPct val="150000"/>
              </a:lnSpc>
              <a:buFont typeface="Wingdings" panose="05000000000000000000" pitchFamily="2" charset="2"/>
              <a:buChar char="Ø"/>
            </a:pPr>
            <a:r>
              <a:rPr lang="en-US" sz="2200" b="0" i="0" dirty="0">
                <a:solidFill>
                  <a:srgbClr val="0D0D0D"/>
                </a:solidFill>
                <a:effectLst/>
                <a:latin typeface="Times New Roman" panose="02020603050405020304" pitchFamily="18" charset="0"/>
                <a:cs typeface="Times New Roman" panose="02020603050405020304" pitchFamily="18" charset="0"/>
              </a:rPr>
              <a:t>Expand dataset to include diverse patient demographics.</a:t>
            </a:r>
          </a:p>
          <a:p>
            <a:pPr marL="342900" indent="-342900">
              <a:lnSpc>
                <a:spcPct val="150000"/>
              </a:lnSpc>
              <a:buFont typeface="Wingdings" panose="05000000000000000000" pitchFamily="2" charset="2"/>
              <a:buChar char="Ø"/>
            </a:pPr>
            <a:r>
              <a:rPr lang="en-US" sz="2200" b="0" i="0" dirty="0">
                <a:solidFill>
                  <a:srgbClr val="0D0D0D"/>
                </a:solidFill>
                <a:effectLst/>
                <a:latin typeface="Times New Roman" panose="02020603050405020304" pitchFamily="18" charset="0"/>
                <a:cs typeface="Times New Roman" panose="02020603050405020304" pitchFamily="18" charset="0"/>
              </a:rPr>
              <a:t>Develop a web-based or mobile application for real-world implementation.</a:t>
            </a:r>
          </a:p>
          <a:p>
            <a:pPr marL="342900" indent="-342900">
              <a:lnSpc>
                <a:spcPct val="150000"/>
              </a:lnSpc>
              <a:buFont typeface="Wingdings" panose="05000000000000000000" pitchFamily="2" charset="2"/>
              <a:buChar char="Ø"/>
            </a:pPr>
            <a:r>
              <a:rPr lang="en-US" sz="2200" b="0" i="0" dirty="0">
                <a:solidFill>
                  <a:srgbClr val="0D0D0D"/>
                </a:solidFill>
                <a:effectLst/>
                <a:latin typeface="Times New Roman" panose="02020603050405020304" pitchFamily="18" charset="0"/>
                <a:cs typeface="Times New Roman" panose="02020603050405020304" pitchFamily="18" charset="0"/>
              </a:rPr>
              <a:t>Integrate with hospital systems for automated screening in clinical settings.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516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5CF129-0592-40F2-BAD0-35A180148B6C}"/>
              </a:ext>
            </a:extLst>
          </p:cNvPr>
          <p:cNvSpPr/>
          <p:nvPr/>
        </p:nvSpPr>
        <p:spPr>
          <a:xfrm>
            <a:off x="3124200" y="414130"/>
            <a:ext cx="3733800" cy="707886"/>
          </a:xfrm>
          <a:prstGeom prst="rect">
            <a:avLst/>
          </a:prstGeom>
        </p:spPr>
        <p:txBody>
          <a:bodyPr wrap="square">
            <a:spAutoFit/>
          </a:bodyPr>
          <a:lstStyle/>
          <a:p>
            <a:r>
              <a:rPr lang="en-US" sz="4000" b="1" dirty="0">
                <a:latin typeface="Times New Roman" panose="02020603050405020304" pitchFamily="18" charset="0"/>
                <a:cs typeface="Times New Roman" panose="02020603050405020304" pitchFamily="18" charset="0"/>
              </a:rPr>
              <a:t>R</a:t>
            </a:r>
            <a:r>
              <a:rPr lang="en-US" sz="2400" b="1" dirty="0">
                <a:latin typeface="Times New Roman" panose="02020603050405020304" pitchFamily="18" charset="0"/>
                <a:cs typeface="Times New Roman" panose="02020603050405020304" pitchFamily="18" charset="0"/>
              </a:rPr>
              <a:t>EFERENCES</a:t>
            </a:r>
            <a:endParaRPr lang="en-IN"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D4C2CCB-336A-4362-A3B6-DBD799C0C3DD}"/>
              </a:ext>
            </a:extLst>
          </p:cNvPr>
          <p:cNvSpPr/>
          <p:nvPr/>
        </p:nvSpPr>
        <p:spPr>
          <a:xfrm>
            <a:off x="228600" y="1524000"/>
            <a:ext cx="8458200" cy="4197944"/>
          </a:xfrm>
          <a:prstGeom prst="rect">
            <a:avLst/>
          </a:prstGeom>
        </p:spPr>
        <p:txBody>
          <a:bodyPr wrap="square">
            <a:spAutoFit/>
          </a:bodyPr>
          <a:lstStyle/>
          <a:p>
            <a:pPr algn="just">
              <a:lnSpc>
                <a:spcPct val="150000"/>
              </a:lnSpc>
              <a:buNone/>
            </a:pPr>
            <a:r>
              <a:rPr lang="en-US" sz="2000" dirty="0">
                <a:latin typeface="Times New Roman" panose="02020603050405020304" pitchFamily="18" charset="0"/>
                <a:cs typeface="Times New Roman" panose="02020603050405020304" pitchFamily="18" charset="0"/>
              </a:rPr>
              <a:t>[1] Kanis, J. A., &amp; </a:t>
            </a:r>
            <a:r>
              <a:rPr lang="en-US" sz="2000" dirty="0" err="1">
                <a:latin typeface="Times New Roman" panose="02020603050405020304" pitchFamily="18" charset="0"/>
                <a:cs typeface="Times New Roman" panose="02020603050405020304" pitchFamily="18" charset="0"/>
              </a:rPr>
              <a:t>Glüer</a:t>
            </a:r>
            <a:r>
              <a:rPr lang="en-US" sz="2000" dirty="0">
                <a:latin typeface="Times New Roman" panose="02020603050405020304" pitchFamily="18" charset="0"/>
                <a:cs typeface="Times New Roman" panose="02020603050405020304" pitchFamily="18" charset="0"/>
              </a:rPr>
              <a:t>, C. C. (2000). An update on the diagnosis and assessment of osteoporosis with densitometry. Osteoporosis International, 11(3), 192-202.</a:t>
            </a:r>
          </a:p>
          <a:p>
            <a:pPr algn="just">
              <a:lnSpc>
                <a:spcPct val="150000"/>
              </a:lnSpc>
              <a:buNone/>
            </a:pPr>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Lewiecki</a:t>
            </a:r>
            <a:r>
              <a:rPr lang="en-US" sz="2000" dirty="0">
                <a:latin typeface="Times New Roman" panose="02020603050405020304" pitchFamily="18" charset="0"/>
                <a:cs typeface="Times New Roman" panose="02020603050405020304" pitchFamily="18" charset="0"/>
              </a:rPr>
              <a:t>, E. M. (2010). DXA: Clinical applications and new perspectives. Bone, 47(3), 455-465.</a:t>
            </a:r>
          </a:p>
          <a:p>
            <a:pPr algn="just">
              <a:lnSpc>
                <a:spcPct val="150000"/>
              </a:lnSpc>
              <a:buNone/>
            </a:pPr>
            <a:r>
              <a:rPr lang="en-US" sz="2000" dirty="0">
                <a:latin typeface="Times New Roman" panose="02020603050405020304" pitchFamily="18" charset="0"/>
                <a:cs typeface="Times New Roman" panose="02020603050405020304" pitchFamily="18" charset="0"/>
              </a:rPr>
              <a:t>[3] Jha, S., et al. (2015). Artificial intelligence in osteoporosis detection: A review. Journal of Medical Imaging, 2(4), 041010.</a:t>
            </a:r>
          </a:p>
          <a:p>
            <a:pPr algn="just">
              <a:lnSpc>
                <a:spcPct val="150000"/>
              </a:lnSpc>
              <a:buNone/>
            </a:pPr>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Litjens</a:t>
            </a:r>
            <a:r>
              <a:rPr lang="en-US" sz="2000" dirty="0">
                <a:latin typeface="Times New Roman" panose="02020603050405020304" pitchFamily="18" charset="0"/>
                <a:cs typeface="Times New Roman" panose="02020603050405020304" pitchFamily="18" charset="0"/>
              </a:rPr>
              <a:t>, G., et al. (2017). A survey on deep learning in medical image analysis. Medical Image Analysis, 42, 60-88.</a:t>
            </a:r>
            <a:endParaRPr lang="en-US" dirty="0"/>
          </a:p>
        </p:txBody>
      </p:sp>
    </p:spTree>
    <p:extLst>
      <p:ext uri="{BB962C8B-B14F-4D97-AF65-F5344CB8AC3E}">
        <p14:creationId xmlns:p14="http://schemas.microsoft.com/office/powerpoint/2010/main" val="500608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15371" y="2190745"/>
            <a:ext cx="5829288" cy="2476493"/>
          </a:xfrm>
          <a:prstGeom prst="rect">
            <a:avLst/>
          </a:prstGeom>
        </p:spPr>
      </p:pic>
      <p:sp>
        <p:nvSpPr>
          <p:cNvPr id="3" name="object 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t>24</a:t>
            </a:fld>
            <a:endParaRPr spc="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502034"/>
            <a:ext cx="1830070" cy="635000"/>
          </a:xfrm>
          <a:prstGeom prst="rect">
            <a:avLst/>
          </a:prstGeom>
        </p:spPr>
        <p:txBody>
          <a:bodyPr vert="horz" wrap="square" lIns="0" tIns="12700" rIns="0" bIns="0" rtlCol="0">
            <a:spAutoFit/>
          </a:bodyPr>
          <a:lstStyle/>
          <a:p>
            <a:pPr marL="12700">
              <a:lnSpc>
                <a:spcPct val="100000"/>
              </a:lnSpc>
              <a:spcBef>
                <a:spcPts val="100"/>
              </a:spcBef>
            </a:pPr>
            <a:r>
              <a:rPr sz="4000" spc="-5" dirty="0"/>
              <a:t>A</a:t>
            </a:r>
            <a:r>
              <a:rPr sz="2400" spc="-5" dirty="0"/>
              <a:t>BSTRACT</a:t>
            </a:r>
            <a:endParaRPr sz="2400"/>
          </a:p>
        </p:txBody>
      </p:sp>
      <p:sp>
        <p:nvSpPr>
          <p:cNvPr id="4" name="object 4"/>
          <p:cNvSpPr txBox="1"/>
          <p:nvPr/>
        </p:nvSpPr>
        <p:spPr>
          <a:xfrm>
            <a:off x="8485720" y="6455244"/>
            <a:ext cx="161925" cy="258445"/>
          </a:xfrm>
          <a:prstGeom prst="rect">
            <a:avLst/>
          </a:prstGeom>
        </p:spPr>
        <p:txBody>
          <a:bodyPr vert="horz" wrap="square" lIns="0" tIns="52069" rIns="0" bIns="0" rtlCol="0">
            <a:spAutoFit/>
          </a:bodyPr>
          <a:lstStyle/>
          <a:p>
            <a:pPr marL="46355">
              <a:lnSpc>
                <a:spcPct val="100000"/>
              </a:lnSpc>
              <a:spcBef>
                <a:spcPts val="409"/>
              </a:spcBef>
            </a:pPr>
            <a:fld id="{81D60167-4931-47E6-BA6A-407CBD079E47}" type="slidenum">
              <a:rPr sz="1200" spc="5" dirty="0">
                <a:solidFill>
                  <a:srgbClr val="878787"/>
                </a:solidFill>
                <a:latin typeface="Times New Roman"/>
                <a:cs typeface="Times New Roman"/>
              </a:rPr>
              <a:t>3</a:t>
            </a:fld>
            <a:endParaRPr sz="1200">
              <a:latin typeface="Times New Roman"/>
              <a:cs typeface="Times New Roman"/>
            </a:endParaRPr>
          </a:p>
        </p:txBody>
      </p:sp>
      <p:sp>
        <p:nvSpPr>
          <p:cNvPr id="3" name="object 3"/>
          <p:cNvSpPr txBox="1"/>
          <p:nvPr/>
        </p:nvSpPr>
        <p:spPr>
          <a:xfrm>
            <a:off x="533399" y="1447800"/>
            <a:ext cx="8114245" cy="4561162"/>
          </a:xfrm>
          <a:prstGeom prst="rect">
            <a:avLst/>
          </a:prstGeom>
        </p:spPr>
        <p:txBody>
          <a:bodyPr vert="horz" wrap="square" lIns="0" tIns="12700" rIns="0" bIns="0" rtlCol="0">
            <a:spAutoFit/>
          </a:bodyPr>
          <a:lstStyle/>
          <a:p>
            <a:pPr marL="12065" marR="5080" algn="just">
              <a:lnSpc>
                <a:spcPct val="114999"/>
              </a:lnSpc>
              <a:spcBef>
                <a:spcPts val="100"/>
              </a:spcBef>
              <a:tabLst>
                <a:tab pos="495300" algn="l"/>
              </a:tabLst>
            </a:pPr>
            <a:r>
              <a:rPr lang="en-US" sz="2000" dirty="0">
                <a:latin typeface="Times New Roman" panose="02020603050405020304" pitchFamily="18" charset="0"/>
                <a:cs typeface="Times New Roman" panose="02020603050405020304" pitchFamily="18" charset="0"/>
              </a:rPr>
              <a:t>Bone fractures are common in elderly patients due to osteoporosis, a prevalent metabolic bone disease in this population. While early diagnosis is possible, current techniques (such as DEXA, QCT, etc.) are often expensive and invasive. This project proposes a less complex deep learning model to predict osteoporosis using grayscale images of human spine X-rays. The VGG16 CNN architecture is applied for feature extraction, and the extracted features are classified using a Feedforward Neural Network (FNN). The database for this project was obtained from publicly accessible archives. The results demonstrate high accuracy, supporting the effectiveness of the proposed model that integrates VGG16 with FNN for an automatic osteoporosis diagnostic system. Specifically, this imaging-based approach offers an alternative for early diagnosis at lower costs and with less invasiveness, ultimately improving diagnostic effectiveness and enhancing patient care.</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1" y="1092200"/>
            <a:ext cx="8180920" cy="5039841"/>
          </a:xfrm>
          <a:prstGeom prst="rect">
            <a:avLst/>
          </a:prstGeom>
        </p:spPr>
        <p:txBody>
          <a:bodyPr vert="horz" wrap="square" lIns="0" tIns="12700" rIns="0" bIns="0" rtlCol="0">
            <a:spAutoFit/>
          </a:bodyPr>
          <a:lstStyle/>
          <a:p>
            <a:pPr marL="456565" marR="13335" indent="-444500" algn="just">
              <a:spcBef>
                <a:spcPts val="100"/>
              </a:spcBef>
              <a:buFont typeface="Wingdings" panose="05000000000000000000" pitchFamily="2" charset="2"/>
              <a:buChar char="Ø"/>
              <a:tabLst>
                <a:tab pos="457200" algn="l"/>
              </a:tabLst>
            </a:pPr>
            <a:r>
              <a:rPr lang="en-US" sz="2000" dirty="0">
                <a:latin typeface="Times New Roman" panose="02020603050405020304" pitchFamily="18" charset="0"/>
                <a:cs typeface="Times New Roman" panose="02020603050405020304" pitchFamily="18" charset="0"/>
              </a:rPr>
              <a:t>Osteoporosis increases fracture risk, especially in the elderly, and current diagnostic methods (DEXA, QCT) are expensive and/or invasive.</a:t>
            </a:r>
          </a:p>
          <a:p>
            <a:pPr marL="12065" marR="13335" algn="just">
              <a:spcBef>
                <a:spcPts val="100"/>
              </a:spcBef>
              <a:tabLst>
                <a:tab pos="457200" algn="l"/>
              </a:tabLst>
            </a:pPr>
            <a:endParaRPr lang="en-US" sz="2000" dirty="0">
              <a:latin typeface="Times New Roman" panose="02020603050405020304" pitchFamily="18" charset="0"/>
              <a:cs typeface="Times New Roman" panose="02020603050405020304" pitchFamily="18" charset="0"/>
            </a:endParaRPr>
          </a:p>
          <a:p>
            <a:pPr marL="456565" marR="13335" indent="-444500" algn="just">
              <a:spcBef>
                <a:spcPts val="100"/>
              </a:spcBef>
              <a:buFont typeface="Wingdings" panose="05000000000000000000" pitchFamily="2" charset="2"/>
              <a:buChar char="Ø"/>
              <a:tabLst>
                <a:tab pos="457200" algn="l"/>
              </a:tabLst>
            </a:pPr>
            <a:r>
              <a:rPr lang="en-US" sz="2000" dirty="0">
                <a:latin typeface="Times New Roman" panose="02020603050405020304" pitchFamily="18" charset="0"/>
                <a:cs typeface="Times New Roman" panose="02020603050405020304" pitchFamily="18" charset="0"/>
              </a:rPr>
              <a:t>This project uses deep learning on grayscale spine X-ray images to predict osteoporosis, offering a less complex, cost-effective, and non-invasive alternative.</a:t>
            </a:r>
          </a:p>
          <a:p>
            <a:pPr marL="12065" marR="13335" algn="just">
              <a:spcBef>
                <a:spcPts val="100"/>
              </a:spcBef>
              <a:tabLst>
                <a:tab pos="457200" algn="l"/>
              </a:tabLst>
            </a:pPr>
            <a:endParaRPr lang="en-US" sz="2000" dirty="0">
              <a:latin typeface="Times New Roman" panose="02020603050405020304" pitchFamily="18" charset="0"/>
              <a:cs typeface="Times New Roman" panose="02020603050405020304" pitchFamily="18" charset="0"/>
            </a:endParaRPr>
          </a:p>
          <a:p>
            <a:pPr marL="456565" marR="13335" indent="-444500" algn="just">
              <a:spcBef>
                <a:spcPts val="100"/>
              </a:spcBef>
              <a:buFont typeface="Wingdings" panose="05000000000000000000" pitchFamily="2" charset="2"/>
              <a:buChar char="Ø"/>
              <a:tabLst>
                <a:tab pos="457200" algn="l"/>
              </a:tabLst>
            </a:pPr>
            <a:r>
              <a:rPr lang="en-US" sz="2000" dirty="0">
                <a:latin typeface="Times New Roman" panose="02020603050405020304" pitchFamily="18" charset="0"/>
                <a:cs typeface="Times New Roman" panose="02020603050405020304" pitchFamily="18" charset="0"/>
              </a:rPr>
              <a:t>The model employs VGG16 for feature extraction from X-rays and an FNN for classification and prediction.</a:t>
            </a:r>
          </a:p>
          <a:p>
            <a:pPr marL="12065" marR="13335" algn="just">
              <a:spcBef>
                <a:spcPts val="100"/>
              </a:spcBef>
              <a:tabLst>
                <a:tab pos="457200" algn="l"/>
              </a:tabLst>
            </a:pPr>
            <a:endParaRPr lang="en-US" sz="2000" dirty="0">
              <a:latin typeface="Times New Roman" panose="02020603050405020304" pitchFamily="18" charset="0"/>
              <a:cs typeface="Times New Roman" panose="02020603050405020304" pitchFamily="18" charset="0"/>
            </a:endParaRPr>
          </a:p>
          <a:p>
            <a:pPr marL="456565" marR="13335" indent="-444500" algn="just">
              <a:spcBef>
                <a:spcPts val="100"/>
              </a:spcBef>
              <a:buFont typeface="Wingdings" panose="05000000000000000000" pitchFamily="2" charset="2"/>
              <a:buChar char="Ø"/>
              <a:tabLst>
                <a:tab pos="457200" algn="l"/>
              </a:tabLst>
            </a:pPr>
            <a:r>
              <a:rPr lang="en-US" sz="2000" dirty="0">
                <a:latin typeface="Times New Roman" panose="02020603050405020304" pitchFamily="18" charset="0"/>
                <a:cs typeface="Times New Roman" panose="02020603050405020304" pitchFamily="18" charset="0"/>
              </a:rPr>
              <a:t>A publicly available dataset is used for training and evaluation, ensuring transparency.</a:t>
            </a:r>
          </a:p>
          <a:p>
            <a:pPr marL="12065" marR="13335" algn="just">
              <a:spcBef>
                <a:spcPts val="100"/>
              </a:spcBef>
              <a:tabLst>
                <a:tab pos="457200" algn="l"/>
              </a:tabLst>
            </a:pPr>
            <a:endParaRPr lang="en-US" sz="2000" dirty="0">
              <a:latin typeface="Times New Roman" panose="02020603050405020304" pitchFamily="18" charset="0"/>
              <a:cs typeface="Times New Roman" panose="02020603050405020304" pitchFamily="18" charset="0"/>
            </a:endParaRPr>
          </a:p>
          <a:p>
            <a:pPr marL="456565" marR="13335" indent="-444500" algn="just">
              <a:spcBef>
                <a:spcPts val="100"/>
              </a:spcBef>
              <a:buFont typeface="Wingdings" panose="05000000000000000000" pitchFamily="2" charset="2"/>
              <a:buChar char="Ø"/>
              <a:tabLst>
                <a:tab pos="457200" algn="l"/>
              </a:tabLst>
            </a:pPr>
            <a:r>
              <a:rPr lang="en-US" sz="2000" dirty="0">
                <a:latin typeface="Times New Roman" panose="02020603050405020304" pitchFamily="18" charset="0"/>
                <a:cs typeface="Times New Roman" panose="02020603050405020304" pitchFamily="18" charset="0"/>
              </a:rPr>
              <a:t>High accuracy results suggest the VGG16-FNN model's potential as an automated osteoporosis diagnostic tool, improving early detection and patient care.</a:t>
            </a:r>
          </a:p>
        </p:txBody>
      </p:sp>
      <p:sp>
        <p:nvSpPr>
          <p:cNvPr id="4" name="object 4"/>
          <p:cNvSpPr txBox="1"/>
          <p:nvPr/>
        </p:nvSpPr>
        <p:spPr>
          <a:xfrm>
            <a:off x="8485720" y="6455244"/>
            <a:ext cx="161925" cy="258445"/>
          </a:xfrm>
          <a:prstGeom prst="rect">
            <a:avLst/>
          </a:prstGeom>
        </p:spPr>
        <p:txBody>
          <a:bodyPr vert="horz" wrap="square" lIns="0" tIns="52069" rIns="0" bIns="0" rtlCol="0">
            <a:spAutoFit/>
          </a:bodyPr>
          <a:lstStyle/>
          <a:p>
            <a:pPr marL="46355">
              <a:lnSpc>
                <a:spcPct val="100000"/>
              </a:lnSpc>
              <a:spcBef>
                <a:spcPts val="409"/>
              </a:spcBef>
            </a:pPr>
            <a:fld id="{81D60167-4931-47E6-BA6A-407CBD079E47}" type="slidenum">
              <a:rPr sz="1200" spc="5" dirty="0">
                <a:solidFill>
                  <a:srgbClr val="878787"/>
                </a:solidFill>
                <a:latin typeface="Times New Roman"/>
                <a:cs typeface="Times New Roman"/>
              </a:rPr>
              <a:t>4</a:t>
            </a:fld>
            <a:endParaRPr sz="1200">
              <a:latin typeface="Times New Roman"/>
              <a:cs typeface="Times New Roman"/>
            </a:endParaRPr>
          </a:p>
        </p:txBody>
      </p:sp>
      <p:sp>
        <p:nvSpPr>
          <p:cNvPr id="3" name="object 3"/>
          <p:cNvSpPr txBox="1">
            <a:spLocks noGrp="1"/>
          </p:cNvSpPr>
          <p:nvPr>
            <p:ph type="title"/>
          </p:nvPr>
        </p:nvSpPr>
        <p:spPr>
          <a:xfrm>
            <a:off x="3124200" y="457200"/>
            <a:ext cx="2543175" cy="635000"/>
          </a:xfrm>
          <a:prstGeom prst="rect">
            <a:avLst/>
          </a:prstGeom>
        </p:spPr>
        <p:txBody>
          <a:bodyPr vert="horz" wrap="square" lIns="0" tIns="12700" rIns="0" bIns="0" rtlCol="0">
            <a:spAutoFit/>
          </a:bodyPr>
          <a:lstStyle/>
          <a:p>
            <a:pPr marL="12700">
              <a:lnSpc>
                <a:spcPct val="100000"/>
              </a:lnSpc>
              <a:spcBef>
                <a:spcPts val="100"/>
              </a:spcBef>
            </a:pPr>
            <a:r>
              <a:rPr sz="4000" spc="-5" dirty="0"/>
              <a:t>I</a:t>
            </a:r>
            <a:r>
              <a:rPr sz="2400" spc="-5" dirty="0"/>
              <a:t>NTRODUCTION</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496036"/>
            <a:ext cx="3119755" cy="635000"/>
          </a:xfrm>
          <a:prstGeom prst="rect">
            <a:avLst/>
          </a:prstGeom>
        </p:spPr>
        <p:txBody>
          <a:bodyPr vert="horz" wrap="square" lIns="0" tIns="12700" rIns="0" bIns="0" rtlCol="0">
            <a:spAutoFit/>
          </a:bodyPr>
          <a:lstStyle/>
          <a:p>
            <a:pPr marL="12700">
              <a:lnSpc>
                <a:spcPct val="100000"/>
              </a:lnSpc>
              <a:spcBef>
                <a:spcPts val="100"/>
              </a:spcBef>
            </a:pPr>
            <a:r>
              <a:rPr sz="4000" spc="-5" dirty="0"/>
              <a:t>E</a:t>
            </a:r>
            <a:r>
              <a:rPr sz="2400" spc="-5" dirty="0"/>
              <a:t>XISTING</a:t>
            </a:r>
            <a:r>
              <a:rPr sz="2400" spc="120" dirty="0"/>
              <a:t> </a:t>
            </a:r>
            <a:r>
              <a:rPr sz="4000" spc="-5" dirty="0"/>
              <a:t>S</a:t>
            </a:r>
            <a:r>
              <a:rPr sz="2400" spc="-5" dirty="0"/>
              <a:t>YSTEM</a:t>
            </a:r>
            <a:endParaRPr sz="2400"/>
          </a:p>
        </p:txBody>
      </p:sp>
      <p:sp>
        <p:nvSpPr>
          <p:cNvPr id="3" name="object 3"/>
          <p:cNvSpPr txBox="1"/>
          <p:nvPr/>
        </p:nvSpPr>
        <p:spPr>
          <a:xfrm>
            <a:off x="8511120" y="6447951"/>
            <a:ext cx="10287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78787"/>
                </a:solidFill>
                <a:latin typeface="Times New Roman"/>
                <a:cs typeface="Times New Roman"/>
              </a:rPr>
              <a:t>5</a:t>
            </a:r>
            <a:endParaRPr sz="1200">
              <a:latin typeface="Times New Roman"/>
              <a:cs typeface="Times New Roman"/>
            </a:endParaRPr>
          </a:p>
        </p:txBody>
      </p:sp>
      <p:sp>
        <p:nvSpPr>
          <p:cNvPr id="4" name="object 4"/>
          <p:cNvSpPr txBox="1"/>
          <p:nvPr/>
        </p:nvSpPr>
        <p:spPr>
          <a:xfrm>
            <a:off x="392638" y="1362135"/>
            <a:ext cx="8221352" cy="5303824"/>
          </a:xfrm>
          <a:prstGeom prst="rect">
            <a:avLst/>
          </a:prstGeom>
        </p:spPr>
        <p:txBody>
          <a:bodyPr vert="horz" wrap="square" lIns="0" tIns="12700" rIns="0" bIns="0" rtlCol="0">
            <a:spAutoFit/>
          </a:bodyPr>
          <a:lstStyle/>
          <a:p>
            <a:pPr algn="just"/>
            <a:r>
              <a:rPr lang="en-US" sz="2000" dirty="0">
                <a:latin typeface="Times New Roman" panose="02020603050405020304" pitchFamily="18" charset="0"/>
                <a:cs typeface="Times New Roman" panose="02020603050405020304" pitchFamily="18" charset="0"/>
              </a:rPr>
              <a:t>Current osteoporosis detection techniques include:</a:t>
            </a: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  DEXA (Dual-Energy X-ray Absorptiometry):</a:t>
            </a:r>
            <a:r>
              <a:rPr lang="en-US" sz="2000" dirty="0">
                <a:latin typeface="Times New Roman" panose="02020603050405020304" pitchFamily="18" charset="0"/>
                <a:cs typeface="Times New Roman" panose="02020603050405020304" pitchFamily="18" charset="0"/>
              </a:rPr>
              <a:t> Gold standard, but costly      and requires specialized equipment.</a:t>
            </a: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 QCT (Quantitative Computed Tomography):</a:t>
            </a:r>
            <a:r>
              <a:rPr lang="en-US" sz="2000" dirty="0">
                <a:latin typeface="Times New Roman" panose="02020603050405020304" pitchFamily="18" charset="0"/>
                <a:cs typeface="Times New Roman" panose="02020603050405020304" pitchFamily="18" charset="0"/>
              </a:rPr>
              <a:t> Provides precise bone density measurements but involves radiation exposure.</a:t>
            </a: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 Machine Learning-Based Approaches:</a:t>
            </a:r>
            <a:r>
              <a:rPr lang="en-US" sz="2000" dirty="0">
                <a:latin typeface="Times New Roman" panose="02020603050405020304" pitchFamily="18" charset="0"/>
                <a:cs typeface="Times New Roman" panose="02020603050405020304" pitchFamily="18" charset="0"/>
              </a:rPr>
              <a:t> Explored in recent studies, but often require complex feature engineering.</a:t>
            </a:r>
          </a:p>
          <a:p>
            <a:pPr algn="just"/>
            <a:endParaRPr lang="en-US" sz="2000" dirty="0">
              <a:latin typeface="Times New Roman" panose="02020603050405020304" pitchFamily="18" charset="0"/>
              <a:cs typeface="Times New Roman" panose="02020603050405020304" pitchFamily="18" charset="0"/>
            </a:endParaRPr>
          </a:p>
          <a:p>
            <a:pPr marL="494665" marR="5080" indent="-482600" algn="just">
              <a:lnSpc>
                <a:spcPct val="114999"/>
              </a:lnSpc>
              <a:spcBef>
                <a:spcPts val="100"/>
              </a:spcBef>
              <a:buFont typeface="Wingdings" panose="05000000000000000000" pitchFamily="2" charset="2"/>
              <a:buChar char="Ø"/>
              <a:tabLst>
                <a:tab pos="495300" algn="l"/>
              </a:tabLst>
            </a:pPr>
            <a:r>
              <a:rPr sz="2000" b="1" spc="-40" dirty="0">
                <a:latin typeface="Times New Roman"/>
                <a:cs typeface="Times New Roman"/>
              </a:rPr>
              <a:t>DISADVANTAGES</a:t>
            </a:r>
            <a:r>
              <a:rPr sz="2000" b="1" spc="-15" dirty="0">
                <a:latin typeface="Times New Roman"/>
                <a:cs typeface="Times New Roman"/>
              </a:rPr>
              <a:t> </a:t>
            </a:r>
            <a:r>
              <a:rPr sz="2000" b="1" spc="-5" dirty="0">
                <a:latin typeface="Times New Roman"/>
                <a:cs typeface="Times New Roman"/>
              </a:rPr>
              <a:t>OF</a:t>
            </a:r>
            <a:r>
              <a:rPr sz="2000" b="1" spc="-85" dirty="0">
                <a:latin typeface="Times New Roman"/>
                <a:cs typeface="Times New Roman"/>
              </a:rPr>
              <a:t> </a:t>
            </a:r>
            <a:r>
              <a:rPr sz="2000" b="1" spc="-5" dirty="0">
                <a:latin typeface="Times New Roman"/>
                <a:cs typeface="Times New Roman"/>
              </a:rPr>
              <a:t>EXISTING</a:t>
            </a:r>
            <a:r>
              <a:rPr sz="2000" b="1" spc="-15" dirty="0">
                <a:latin typeface="Times New Roman"/>
                <a:cs typeface="Times New Roman"/>
              </a:rPr>
              <a:t> </a:t>
            </a:r>
            <a:r>
              <a:rPr sz="2000" b="1" spc="-5" dirty="0">
                <a:latin typeface="Times New Roman"/>
                <a:cs typeface="Times New Roman"/>
              </a:rPr>
              <a:t>SYSTEM:</a:t>
            </a:r>
            <a:endParaRPr lang="en-IN" sz="2000" b="1" spc="-5" dirty="0">
              <a:latin typeface="Times New Roman"/>
              <a:cs typeface="Times New Roman"/>
            </a:endParaRPr>
          </a:p>
          <a:p>
            <a:pPr marL="494665" marR="5080" indent="-482600" algn="just">
              <a:lnSpc>
                <a:spcPct val="114999"/>
              </a:lnSpc>
              <a:spcBef>
                <a:spcPts val="100"/>
              </a:spcBef>
              <a:buFont typeface="Wingdings" panose="05000000000000000000" pitchFamily="2" charset="2"/>
              <a:buChar char="Ø"/>
              <a:tabLst>
                <a:tab pos="495300" algn="l"/>
              </a:tabLst>
            </a:pPr>
            <a:r>
              <a:rPr lang="en-US" sz="2000" b="1" dirty="0">
                <a:latin typeface="Times New Roman" panose="02020603050405020304" pitchFamily="18" charset="0"/>
                <a:cs typeface="Times New Roman" panose="02020603050405020304" pitchFamily="18" charset="0"/>
              </a:rPr>
              <a:t>High Cost &amp; Limited Accessibility:</a:t>
            </a:r>
            <a:r>
              <a:rPr lang="en-US" sz="2000" dirty="0">
                <a:latin typeface="Times New Roman" panose="02020603050405020304" pitchFamily="18" charset="0"/>
                <a:cs typeface="Times New Roman" panose="02020603050405020304" pitchFamily="18" charset="0"/>
              </a:rPr>
              <a:t> Traditional methods like DEXA and QCT are expensive, require specialized equipment, and are not widely available in low-resource settings.</a:t>
            </a:r>
            <a:endParaRPr sz="2000" dirty="0">
              <a:latin typeface="Times New Roman" panose="02020603050405020304" pitchFamily="18" charset="0"/>
              <a:cs typeface="Times New Roman" panose="02020603050405020304" pitchFamily="18" charset="0"/>
            </a:endParaRPr>
          </a:p>
          <a:p>
            <a:pPr marL="494665" marR="5080" indent="-482600" algn="just">
              <a:lnSpc>
                <a:spcPct val="114999"/>
              </a:lnSpc>
              <a:buFont typeface="Wingdings" panose="05000000000000000000" pitchFamily="2" charset="2"/>
              <a:buChar char="Ø"/>
              <a:tabLst>
                <a:tab pos="495300" algn="l"/>
              </a:tabLst>
            </a:pPr>
            <a:r>
              <a:rPr lang="en-US" sz="2000" b="1" dirty="0">
                <a:latin typeface="Times New Roman" panose="02020603050405020304" pitchFamily="18" charset="0"/>
                <a:cs typeface="Times New Roman" panose="02020603050405020304" pitchFamily="18" charset="0"/>
              </a:rPr>
              <a:t>Invasiveness &amp; Human Error:</a:t>
            </a:r>
            <a:r>
              <a:rPr lang="en-US" sz="2000" dirty="0">
                <a:latin typeface="Times New Roman" panose="02020603050405020304" pitchFamily="18" charset="0"/>
                <a:cs typeface="Times New Roman" panose="02020603050405020304" pitchFamily="18" charset="0"/>
              </a:rPr>
              <a:t> QCT exposes patients to radiation, making frequent monitoring difficult, while manual interpretation of results can lead to inconsistencies.</a:t>
            </a:r>
          </a:p>
          <a:p>
            <a:pPr marL="494665" marR="5080" indent="-482600" algn="just">
              <a:lnSpc>
                <a:spcPct val="114999"/>
              </a:lnSpc>
              <a:buFont typeface="Wingdings" panose="05000000000000000000" pitchFamily="2" charset="2"/>
              <a:buChar char="Ø"/>
              <a:tabLst>
                <a:tab pos="495300" algn="l"/>
              </a:tabLst>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492" y="1676400"/>
            <a:ext cx="8257898" cy="3485698"/>
          </a:xfrm>
          <a:prstGeom prst="rect">
            <a:avLst/>
          </a:prstGeom>
        </p:spPr>
        <p:txBody>
          <a:bodyPr vert="horz" wrap="square" lIns="0" tIns="12700" rIns="0" bIns="0" rtlCol="0">
            <a:spAutoFit/>
          </a:bodyPr>
          <a:lstStyle/>
          <a:p>
            <a:pPr marL="355600" marR="5080" indent="-342900" algn="just">
              <a:lnSpc>
                <a:spcPct val="114999"/>
              </a:lnSpc>
              <a:spcBef>
                <a:spcPts val="10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project proposes an automated, non-invasive, and cost-effective osteoporosis detection system using spine X-ray images. By leveraging VGG16 for feature extraction and FNN for classification, it ensures high accuracy, reduces human error, and speeds up diagnosis. The system is scalable, suitable for resource-limited settings, and can be integrated into hospital systems for real-time analysis. Ultimately, it enhances early detection, efficiency, and patient outcomes while minimizing reliance on expensive imaging techniques.</a:t>
            </a:r>
          </a:p>
        </p:txBody>
      </p:sp>
      <p:sp>
        <p:nvSpPr>
          <p:cNvPr id="4" name="object 4"/>
          <p:cNvSpPr txBox="1"/>
          <p:nvPr/>
        </p:nvSpPr>
        <p:spPr>
          <a:xfrm>
            <a:off x="8485720" y="6455244"/>
            <a:ext cx="153670" cy="211454"/>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1200" spc="5" dirty="0">
                <a:solidFill>
                  <a:srgbClr val="878787"/>
                </a:solidFill>
                <a:latin typeface="Times New Roman"/>
                <a:cs typeface="Times New Roman"/>
              </a:rPr>
              <a:t>6</a:t>
            </a:fld>
            <a:endParaRPr sz="1200">
              <a:latin typeface="Times New Roman"/>
              <a:cs typeface="Times New Roman"/>
            </a:endParaRPr>
          </a:p>
        </p:txBody>
      </p:sp>
      <p:sp>
        <p:nvSpPr>
          <p:cNvPr id="3" name="object 3"/>
          <p:cNvSpPr txBox="1">
            <a:spLocks noGrp="1"/>
          </p:cNvSpPr>
          <p:nvPr>
            <p:ph type="title"/>
          </p:nvPr>
        </p:nvSpPr>
        <p:spPr>
          <a:xfrm>
            <a:off x="2730500" y="652779"/>
            <a:ext cx="3277235" cy="635000"/>
          </a:xfrm>
          <a:prstGeom prst="rect">
            <a:avLst/>
          </a:prstGeom>
        </p:spPr>
        <p:txBody>
          <a:bodyPr vert="horz" wrap="square" lIns="0" tIns="12700" rIns="0" bIns="0" rtlCol="0">
            <a:spAutoFit/>
          </a:bodyPr>
          <a:lstStyle/>
          <a:p>
            <a:pPr marL="12700">
              <a:lnSpc>
                <a:spcPct val="100000"/>
              </a:lnSpc>
              <a:spcBef>
                <a:spcPts val="100"/>
              </a:spcBef>
            </a:pPr>
            <a:r>
              <a:rPr sz="4000" spc="-5" dirty="0"/>
              <a:t>P</a:t>
            </a:r>
            <a:r>
              <a:rPr sz="2400" spc="-5" dirty="0"/>
              <a:t>ROPOSED</a:t>
            </a:r>
            <a:r>
              <a:rPr sz="2400" spc="120" dirty="0"/>
              <a:t> </a:t>
            </a:r>
            <a:r>
              <a:rPr sz="4000" spc="-5" dirty="0"/>
              <a:t>S</a:t>
            </a:r>
            <a:r>
              <a:rPr sz="2400" spc="-5" dirty="0"/>
              <a:t>YSTEM</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4625" y="1676401"/>
            <a:ext cx="8060000" cy="3536994"/>
          </a:xfrm>
          <a:prstGeom prst="rect">
            <a:avLst/>
          </a:prstGeom>
        </p:spPr>
        <p:txBody>
          <a:bodyPr vert="horz" wrap="square" lIns="0" tIns="12700" rIns="0" bIns="0" rtlCol="0">
            <a:spAutoFit/>
          </a:bodyPr>
          <a:lstStyle/>
          <a:p>
            <a:pPr marL="546100" marR="5080" indent="-533400" algn="just">
              <a:lnSpc>
                <a:spcPct val="114999"/>
              </a:lnSpc>
              <a:spcBef>
                <a:spcPts val="100"/>
              </a:spcBef>
              <a:buFont typeface="Wingdings" panose="05000000000000000000" pitchFamily="2" charset="2"/>
              <a:buChar char="Ø"/>
              <a:tabLst>
                <a:tab pos="545465" algn="l"/>
                <a:tab pos="546100" algn="l"/>
              </a:tabLst>
            </a:pPr>
            <a:r>
              <a:rPr lang="en-IN" sz="2200" dirty="0">
                <a:latin typeface="Times New Roman"/>
                <a:cs typeface="Times New Roman"/>
              </a:rPr>
              <a:t>This project proposes an automated osteoporosis detection system using deep learning techniques. The key advantages include:</a:t>
            </a:r>
          </a:p>
          <a:p>
            <a:pPr marL="546100" marR="5080" indent="-533400" algn="just">
              <a:lnSpc>
                <a:spcPct val="114999"/>
              </a:lnSpc>
              <a:spcBef>
                <a:spcPts val="100"/>
              </a:spcBef>
              <a:buFont typeface="Wingdings" panose="05000000000000000000" pitchFamily="2" charset="2"/>
              <a:buChar char="Ø"/>
              <a:tabLst>
                <a:tab pos="545465" algn="l"/>
                <a:tab pos="546100" algn="l"/>
              </a:tabLst>
            </a:pPr>
            <a:r>
              <a:rPr lang="en-IN" sz="2200" b="1" dirty="0">
                <a:latin typeface="Times New Roman"/>
                <a:cs typeface="Times New Roman"/>
              </a:rPr>
              <a:t>Non-Invasive: </a:t>
            </a:r>
            <a:r>
              <a:rPr lang="en-IN" sz="2200" dirty="0">
                <a:latin typeface="Times New Roman"/>
                <a:cs typeface="Times New Roman"/>
              </a:rPr>
              <a:t>Uses X-ray images instead of specialized scans.</a:t>
            </a:r>
          </a:p>
          <a:p>
            <a:pPr marL="546100" marR="5080" indent="-533400" algn="just">
              <a:lnSpc>
                <a:spcPct val="114999"/>
              </a:lnSpc>
              <a:spcBef>
                <a:spcPts val="100"/>
              </a:spcBef>
              <a:buFont typeface="Wingdings" panose="05000000000000000000" pitchFamily="2" charset="2"/>
              <a:buChar char="Ø"/>
              <a:tabLst>
                <a:tab pos="545465" algn="l"/>
                <a:tab pos="546100" algn="l"/>
              </a:tabLst>
            </a:pPr>
            <a:r>
              <a:rPr lang="en-IN" sz="2200" b="1" dirty="0">
                <a:latin typeface="Times New Roman"/>
                <a:cs typeface="Times New Roman"/>
              </a:rPr>
              <a:t>Cost-Effective: </a:t>
            </a:r>
            <a:r>
              <a:rPr lang="en-IN" sz="2200" dirty="0">
                <a:latin typeface="Times New Roman"/>
                <a:cs typeface="Times New Roman"/>
              </a:rPr>
              <a:t>Reduces dependency on expensive imaging techniques.</a:t>
            </a:r>
          </a:p>
          <a:p>
            <a:pPr marL="546100" marR="5080" indent="-533400" algn="just">
              <a:lnSpc>
                <a:spcPct val="114999"/>
              </a:lnSpc>
              <a:spcBef>
                <a:spcPts val="100"/>
              </a:spcBef>
              <a:buFont typeface="Wingdings" panose="05000000000000000000" pitchFamily="2" charset="2"/>
              <a:buChar char="Ø"/>
              <a:tabLst>
                <a:tab pos="545465" algn="l"/>
                <a:tab pos="546100" algn="l"/>
              </a:tabLst>
            </a:pPr>
            <a:r>
              <a:rPr lang="en-IN" sz="2200" b="1" dirty="0">
                <a:latin typeface="Times New Roman"/>
                <a:cs typeface="Times New Roman"/>
              </a:rPr>
              <a:t>Automated Diagnosis: </a:t>
            </a:r>
            <a:r>
              <a:rPr lang="en-IN" sz="2200" dirty="0">
                <a:latin typeface="Times New Roman"/>
                <a:cs typeface="Times New Roman"/>
              </a:rPr>
              <a:t>Reduces human error and enhances efficiency.</a:t>
            </a:r>
          </a:p>
          <a:p>
            <a:pPr marL="546100" marR="5080" indent="-533400" algn="just">
              <a:lnSpc>
                <a:spcPct val="114999"/>
              </a:lnSpc>
              <a:spcBef>
                <a:spcPts val="100"/>
              </a:spcBef>
              <a:buFont typeface="Wingdings" panose="05000000000000000000" pitchFamily="2" charset="2"/>
              <a:buChar char="Ø"/>
              <a:tabLst>
                <a:tab pos="545465" algn="l"/>
                <a:tab pos="546100" algn="l"/>
              </a:tabLst>
            </a:pPr>
            <a:r>
              <a:rPr lang="en-IN" sz="2200" b="1" dirty="0">
                <a:latin typeface="Times New Roman"/>
                <a:cs typeface="Times New Roman"/>
              </a:rPr>
              <a:t>High Accuracy: </a:t>
            </a:r>
            <a:r>
              <a:rPr lang="en-IN" sz="2200" dirty="0">
                <a:latin typeface="Times New Roman"/>
                <a:cs typeface="Times New Roman"/>
              </a:rPr>
              <a:t>Utilizes VGG16 for robust feature extraction and FNN for classification.</a:t>
            </a:r>
            <a:endParaRPr sz="2200" dirty="0">
              <a:latin typeface="Times New Roman"/>
              <a:cs typeface="Times New Roman"/>
            </a:endParaRPr>
          </a:p>
        </p:txBody>
      </p:sp>
      <p:sp>
        <p:nvSpPr>
          <p:cNvPr id="4" name="object 4"/>
          <p:cNvSpPr txBox="1"/>
          <p:nvPr/>
        </p:nvSpPr>
        <p:spPr>
          <a:xfrm>
            <a:off x="8485720" y="6455244"/>
            <a:ext cx="153670" cy="211454"/>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1200" spc="5" dirty="0">
                <a:solidFill>
                  <a:srgbClr val="878787"/>
                </a:solidFill>
                <a:latin typeface="Times New Roman"/>
                <a:cs typeface="Times New Roman"/>
              </a:rPr>
              <a:t>7</a:t>
            </a:fld>
            <a:endParaRPr sz="1200">
              <a:latin typeface="Times New Roman"/>
              <a:cs typeface="Times New Roman"/>
            </a:endParaRPr>
          </a:p>
        </p:txBody>
      </p:sp>
      <p:sp>
        <p:nvSpPr>
          <p:cNvPr id="3" name="object 3"/>
          <p:cNvSpPr txBox="1">
            <a:spLocks noGrp="1"/>
          </p:cNvSpPr>
          <p:nvPr>
            <p:ph type="title"/>
          </p:nvPr>
        </p:nvSpPr>
        <p:spPr>
          <a:xfrm>
            <a:off x="1600200" y="685800"/>
            <a:ext cx="5141595" cy="391160"/>
          </a:xfrm>
          <a:prstGeom prst="rect">
            <a:avLst/>
          </a:prstGeom>
        </p:spPr>
        <p:txBody>
          <a:bodyPr vert="horz" wrap="square" lIns="0" tIns="12700" rIns="0" bIns="0" rtlCol="0">
            <a:spAutoFit/>
          </a:bodyPr>
          <a:lstStyle/>
          <a:p>
            <a:pPr marL="12700" algn="ctr">
              <a:lnSpc>
                <a:spcPct val="100000"/>
              </a:lnSpc>
              <a:spcBef>
                <a:spcPts val="100"/>
              </a:spcBef>
            </a:pPr>
            <a:r>
              <a:rPr sz="2400" spc="-5" dirty="0"/>
              <a:t>PROPOSE</a:t>
            </a:r>
            <a:r>
              <a:rPr sz="2400" dirty="0"/>
              <a:t>D</a:t>
            </a:r>
            <a:r>
              <a:rPr sz="2400" spc="-5" dirty="0"/>
              <a:t> SYSTE</a:t>
            </a:r>
            <a:r>
              <a:rPr sz="2400" dirty="0"/>
              <a:t>M</a:t>
            </a:r>
            <a:r>
              <a:rPr sz="2400" spc="-135" dirty="0"/>
              <a:t> </a:t>
            </a:r>
            <a:r>
              <a:rPr sz="2400" spc="-5" dirty="0"/>
              <a:t>AD</a:t>
            </a:r>
            <a:r>
              <a:rPr sz="2400" spc="-310" dirty="0"/>
              <a:t>V</a:t>
            </a:r>
            <a:r>
              <a:rPr sz="2400" spc="-5" dirty="0"/>
              <a:t>AN</a:t>
            </a:r>
            <a:r>
              <a:rPr sz="2400" spc="-180" dirty="0"/>
              <a:t>T</a:t>
            </a:r>
            <a:r>
              <a:rPr sz="2400" spc="-5" dirty="0"/>
              <a:t>AGES</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457200"/>
            <a:ext cx="5105400" cy="628377"/>
          </a:xfrm>
          <a:prstGeom prst="rect">
            <a:avLst/>
          </a:prstGeom>
        </p:spPr>
        <p:txBody>
          <a:bodyPr vert="horz" wrap="square" lIns="0" tIns="12700" rIns="0" bIns="0" rtlCol="0">
            <a:spAutoFit/>
          </a:bodyPr>
          <a:lstStyle/>
          <a:p>
            <a:pPr marL="12700">
              <a:lnSpc>
                <a:spcPct val="100000"/>
              </a:lnSpc>
              <a:spcBef>
                <a:spcPts val="100"/>
              </a:spcBef>
            </a:pPr>
            <a:r>
              <a:rPr lang="en-US" sz="4000" spc="-15" dirty="0"/>
              <a:t>S</a:t>
            </a:r>
            <a:r>
              <a:rPr lang="en-US" sz="2400" spc="-15" dirty="0"/>
              <a:t>OFTWARE </a:t>
            </a:r>
            <a:r>
              <a:rPr lang="en-US" sz="4000" spc="-15" dirty="0"/>
              <a:t>R</a:t>
            </a:r>
            <a:r>
              <a:rPr lang="en-US" sz="2400" spc="-15" dirty="0"/>
              <a:t>EQUIREMENTS</a:t>
            </a:r>
            <a:endParaRPr sz="2400" dirty="0"/>
          </a:p>
        </p:txBody>
      </p:sp>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t>8</a:t>
            </a:fld>
            <a:endParaRPr spc="5" dirty="0"/>
          </a:p>
        </p:txBody>
      </p:sp>
      <p:sp>
        <p:nvSpPr>
          <p:cNvPr id="3" name="object 3"/>
          <p:cNvSpPr txBox="1"/>
          <p:nvPr/>
        </p:nvSpPr>
        <p:spPr>
          <a:xfrm>
            <a:off x="381000" y="1600200"/>
            <a:ext cx="6875145" cy="2874505"/>
          </a:xfrm>
          <a:prstGeom prst="rect">
            <a:avLst/>
          </a:prstGeom>
        </p:spPr>
        <p:txBody>
          <a:bodyPr vert="horz" wrap="square" lIns="0" tIns="136525" rIns="0" bIns="0" rtlCol="0">
            <a:spAutoFit/>
          </a:bodyPr>
          <a:lstStyle/>
          <a:p>
            <a:pPr marL="354965" indent="-342900">
              <a:spcBef>
                <a:spcPts val="1075"/>
              </a:spcBef>
              <a:buFont typeface="Wingdings" panose="05000000000000000000" pitchFamily="2" charset="2"/>
              <a:buChar char="Ø"/>
              <a:tabLst>
                <a:tab pos="310515" algn="l"/>
              </a:tabLst>
            </a:pPr>
            <a:r>
              <a:rPr lang="en-IN" sz="2200" spc="-30" dirty="0">
                <a:latin typeface="Times New Roman"/>
                <a:cs typeface="Times New Roman"/>
              </a:rPr>
              <a:t>Visual</a:t>
            </a:r>
            <a:r>
              <a:rPr lang="en-IN" sz="2200" spc="-20" dirty="0">
                <a:latin typeface="Times New Roman"/>
                <a:cs typeface="Times New Roman"/>
              </a:rPr>
              <a:t> </a:t>
            </a:r>
            <a:r>
              <a:rPr lang="en-IN" sz="2200" spc="-5" dirty="0">
                <a:latin typeface="Times New Roman"/>
                <a:cs typeface="Times New Roman"/>
              </a:rPr>
              <a:t>Studio Code</a:t>
            </a:r>
            <a:endParaRPr lang="en-IN" sz="2200" spc="-30" dirty="0">
              <a:latin typeface="Times New Roman"/>
              <a:cs typeface="Times New Roman"/>
            </a:endParaRPr>
          </a:p>
          <a:p>
            <a:pPr marL="354965" indent="-342900">
              <a:lnSpc>
                <a:spcPct val="100000"/>
              </a:lnSpc>
              <a:spcBef>
                <a:spcPts val="1075"/>
              </a:spcBef>
              <a:buFont typeface="Wingdings" panose="05000000000000000000" pitchFamily="2" charset="2"/>
              <a:buChar char="Ø"/>
              <a:tabLst>
                <a:tab pos="310515" algn="l"/>
              </a:tabLst>
            </a:pPr>
            <a:r>
              <a:rPr lang="en-IN" sz="2200" spc="-30" dirty="0">
                <a:latin typeface="Times New Roman"/>
                <a:cs typeface="Times New Roman"/>
              </a:rPr>
              <a:t>Programming Language: Python</a:t>
            </a:r>
          </a:p>
          <a:p>
            <a:pPr marL="354965" indent="-342900">
              <a:spcBef>
                <a:spcPts val="1075"/>
              </a:spcBef>
              <a:buFont typeface="Wingdings" panose="05000000000000000000" pitchFamily="2" charset="2"/>
              <a:buChar char="Ø"/>
              <a:tabLst>
                <a:tab pos="310515" algn="l"/>
              </a:tabLst>
            </a:pPr>
            <a:r>
              <a:rPr lang="en-IN" sz="2200" spc="-5" dirty="0">
                <a:latin typeface="Times New Roman"/>
                <a:cs typeface="Times New Roman"/>
              </a:rPr>
              <a:t>Languages for Front-end</a:t>
            </a:r>
            <a:r>
              <a:rPr lang="en-IN" sz="2200" spc="-25" dirty="0">
                <a:latin typeface="Times New Roman"/>
                <a:cs typeface="Times New Roman"/>
              </a:rPr>
              <a:t>:</a:t>
            </a:r>
            <a:r>
              <a:rPr lang="en-IN" sz="2200" spc="-10" dirty="0">
                <a:latin typeface="Times New Roman"/>
                <a:cs typeface="Times New Roman"/>
              </a:rPr>
              <a:t> </a:t>
            </a:r>
            <a:r>
              <a:rPr lang="en-IN" sz="2200" spc="-5" dirty="0">
                <a:latin typeface="Times New Roman"/>
                <a:cs typeface="Times New Roman"/>
              </a:rPr>
              <a:t>HTML,</a:t>
            </a:r>
            <a:r>
              <a:rPr lang="en-IN" sz="2200" spc="-15" dirty="0">
                <a:latin typeface="Times New Roman"/>
                <a:cs typeface="Times New Roman"/>
              </a:rPr>
              <a:t> </a:t>
            </a:r>
            <a:r>
              <a:rPr lang="en-IN" sz="2200" spc="-5" dirty="0">
                <a:latin typeface="Times New Roman"/>
                <a:cs typeface="Times New Roman"/>
              </a:rPr>
              <a:t>CSS,</a:t>
            </a:r>
            <a:r>
              <a:rPr lang="en-IN" sz="2200" spc="-15" dirty="0">
                <a:latin typeface="Times New Roman"/>
                <a:cs typeface="Times New Roman"/>
              </a:rPr>
              <a:t> </a:t>
            </a:r>
            <a:r>
              <a:rPr lang="en-IN" sz="2200" spc="-5" dirty="0">
                <a:latin typeface="Times New Roman"/>
                <a:cs typeface="Times New Roman"/>
              </a:rPr>
              <a:t>JS</a:t>
            </a:r>
            <a:endParaRPr lang="en-IN" sz="2200" spc="-30" dirty="0">
              <a:latin typeface="Times New Roman"/>
              <a:cs typeface="Times New Roman"/>
            </a:endParaRPr>
          </a:p>
          <a:p>
            <a:pPr marL="354965" indent="-342900">
              <a:lnSpc>
                <a:spcPct val="100000"/>
              </a:lnSpc>
              <a:spcBef>
                <a:spcPts val="1075"/>
              </a:spcBef>
              <a:buFont typeface="Wingdings" panose="05000000000000000000" pitchFamily="2" charset="2"/>
              <a:buChar char="Ø"/>
              <a:tabLst>
                <a:tab pos="310515" algn="l"/>
              </a:tabLst>
            </a:pPr>
            <a:r>
              <a:rPr lang="en-IN" sz="2200" spc="-30" dirty="0">
                <a:latin typeface="Times New Roman"/>
                <a:cs typeface="Times New Roman"/>
              </a:rPr>
              <a:t>Libraries: TensorFlow, </a:t>
            </a:r>
            <a:r>
              <a:rPr lang="en-IN" sz="2200" spc="-30" dirty="0" err="1">
                <a:latin typeface="Times New Roman"/>
                <a:cs typeface="Times New Roman"/>
              </a:rPr>
              <a:t>Keras</a:t>
            </a:r>
            <a:r>
              <a:rPr lang="en-IN" sz="2200" spc="-30" dirty="0">
                <a:latin typeface="Times New Roman"/>
                <a:cs typeface="Times New Roman"/>
              </a:rPr>
              <a:t>, OpenCV, NumPy, Pandas</a:t>
            </a:r>
          </a:p>
          <a:p>
            <a:pPr marL="354965" indent="-342900">
              <a:lnSpc>
                <a:spcPct val="100000"/>
              </a:lnSpc>
              <a:spcBef>
                <a:spcPts val="1075"/>
              </a:spcBef>
              <a:buFont typeface="Wingdings" panose="05000000000000000000" pitchFamily="2" charset="2"/>
              <a:buChar char="Ø"/>
              <a:tabLst>
                <a:tab pos="310515" algn="l"/>
              </a:tabLst>
            </a:pPr>
            <a:r>
              <a:rPr lang="en-IN" sz="2200" spc="-30" dirty="0">
                <a:latin typeface="Times New Roman"/>
                <a:cs typeface="Times New Roman"/>
              </a:rPr>
              <a:t>Framework: Flask (for web deployment)</a:t>
            </a:r>
          </a:p>
          <a:p>
            <a:pPr marL="12065">
              <a:lnSpc>
                <a:spcPct val="100000"/>
              </a:lnSpc>
              <a:spcBef>
                <a:spcPts val="1075"/>
              </a:spcBef>
              <a:tabLst>
                <a:tab pos="310515" algn="l"/>
              </a:tabLst>
            </a:pPr>
            <a:endParaRPr sz="22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533400"/>
            <a:ext cx="5867400" cy="628377"/>
          </a:xfrm>
          <a:prstGeom prst="rect">
            <a:avLst/>
          </a:prstGeom>
        </p:spPr>
        <p:txBody>
          <a:bodyPr vert="horz" wrap="square" lIns="0" tIns="12700" rIns="0" bIns="0" rtlCol="0">
            <a:spAutoFit/>
          </a:bodyPr>
          <a:lstStyle/>
          <a:p>
            <a:pPr marL="12700">
              <a:lnSpc>
                <a:spcPct val="100000"/>
              </a:lnSpc>
              <a:spcBef>
                <a:spcPts val="100"/>
              </a:spcBef>
            </a:pPr>
            <a:r>
              <a:rPr lang="en-US" sz="4000" spc="-15" dirty="0"/>
              <a:t>H</a:t>
            </a:r>
            <a:r>
              <a:rPr lang="en-US" sz="2400" spc="-15" dirty="0"/>
              <a:t>ARDWARE </a:t>
            </a:r>
            <a:r>
              <a:rPr lang="en-US" sz="4000" spc="-15" dirty="0"/>
              <a:t>R</a:t>
            </a:r>
            <a:r>
              <a:rPr lang="en-US" sz="2400" spc="-15" dirty="0"/>
              <a:t>EQUIREMENTS</a:t>
            </a:r>
            <a:endParaRPr sz="2400" dirty="0"/>
          </a:p>
        </p:txBody>
      </p:sp>
      <p:sp>
        <p:nvSpPr>
          <p:cNvPr id="4" name="object 4"/>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5" dirty="0"/>
              <a:t>9</a:t>
            </a:fld>
            <a:endParaRPr spc="5" dirty="0"/>
          </a:p>
        </p:txBody>
      </p:sp>
      <p:sp>
        <p:nvSpPr>
          <p:cNvPr id="3" name="object 3"/>
          <p:cNvSpPr txBox="1"/>
          <p:nvPr/>
        </p:nvSpPr>
        <p:spPr>
          <a:xfrm>
            <a:off x="533400" y="1905000"/>
            <a:ext cx="8105576" cy="3050322"/>
          </a:xfrm>
          <a:prstGeom prst="rect">
            <a:avLst/>
          </a:prstGeom>
        </p:spPr>
        <p:txBody>
          <a:bodyPr vert="horz" wrap="square" lIns="0" tIns="12700" rIns="0" bIns="0" rtlCol="0">
            <a:spAutoFit/>
          </a:bodyPr>
          <a:lstStyle/>
          <a:p>
            <a:pPr marL="370205" indent="-358140">
              <a:lnSpc>
                <a:spcPct val="150000"/>
              </a:lnSpc>
              <a:spcBef>
                <a:spcPts val="100"/>
              </a:spcBef>
              <a:buFont typeface="Wingdings" panose="05000000000000000000" pitchFamily="2" charset="2"/>
              <a:buChar char="Ø"/>
              <a:tabLst>
                <a:tab pos="370840" algn="l"/>
              </a:tabLst>
            </a:pPr>
            <a:r>
              <a:rPr lang="en-IN" sz="2200" spc="-5" dirty="0">
                <a:latin typeface="Times New Roman"/>
                <a:cs typeface="Times New Roman"/>
              </a:rPr>
              <a:t>Operating</a:t>
            </a:r>
            <a:r>
              <a:rPr lang="en-IN" sz="2200" spc="-30" dirty="0">
                <a:latin typeface="Times New Roman"/>
                <a:cs typeface="Times New Roman"/>
              </a:rPr>
              <a:t> </a:t>
            </a:r>
            <a:r>
              <a:rPr lang="en-IN" sz="2200" spc="-5" dirty="0">
                <a:latin typeface="Times New Roman"/>
                <a:cs typeface="Times New Roman"/>
              </a:rPr>
              <a:t>System</a:t>
            </a:r>
            <a:r>
              <a:rPr lang="en-IN" sz="2200" spc="-25" dirty="0">
                <a:latin typeface="Times New Roman"/>
                <a:cs typeface="Times New Roman"/>
              </a:rPr>
              <a:t> </a:t>
            </a:r>
            <a:r>
              <a:rPr lang="en-IN" sz="2200" dirty="0">
                <a:latin typeface="Times New Roman"/>
                <a:cs typeface="Times New Roman"/>
              </a:rPr>
              <a:t>:</a:t>
            </a:r>
            <a:r>
              <a:rPr lang="en-IN" sz="2200" spc="-70" dirty="0">
                <a:latin typeface="Times New Roman"/>
                <a:cs typeface="Times New Roman"/>
              </a:rPr>
              <a:t> </a:t>
            </a:r>
            <a:r>
              <a:rPr lang="en-IN" sz="2200" spc="-20" dirty="0">
                <a:latin typeface="Times New Roman"/>
                <a:cs typeface="Times New Roman"/>
              </a:rPr>
              <a:t>Windows</a:t>
            </a:r>
            <a:endParaRPr lang="en-IN" sz="2200" spc="-5" dirty="0">
              <a:latin typeface="Times New Roman"/>
              <a:cs typeface="Times New Roman"/>
            </a:endParaRPr>
          </a:p>
          <a:p>
            <a:pPr marL="370205" indent="-358140">
              <a:lnSpc>
                <a:spcPct val="150000"/>
              </a:lnSpc>
              <a:spcBef>
                <a:spcPts val="100"/>
              </a:spcBef>
              <a:buFont typeface="Wingdings" panose="05000000000000000000" pitchFamily="2" charset="2"/>
              <a:buChar char="Ø"/>
              <a:tabLst>
                <a:tab pos="370840" algn="l"/>
              </a:tabLst>
            </a:pPr>
            <a:r>
              <a:rPr lang="en-IN" sz="2200" spc="-5" dirty="0">
                <a:latin typeface="Times New Roman"/>
                <a:cs typeface="Times New Roman"/>
              </a:rPr>
              <a:t>Processor: Intel CORE i5 or above</a:t>
            </a:r>
          </a:p>
          <a:p>
            <a:pPr marL="370205" indent="-358140">
              <a:lnSpc>
                <a:spcPct val="150000"/>
              </a:lnSpc>
              <a:spcBef>
                <a:spcPts val="100"/>
              </a:spcBef>
              <a:buFont typeface="Wingdings" panose="05000000000000000000" pitchFamily="2" charset="2"/>
              <a:buChar char="Ø"/>
              <a:tabLst>
                <a:tab pos="370840" algn="l"/>
              </a:tabLst>
            </a:pPr>
            <a:r>
              <a:rPr lang="en-IN" sz="2200" spc="-5" dirty="0">
                <a:latin typeface="Times New Roman"/>
                <a:cs typeface="Times New Roman"/>
              </a:rPr>
              <a:t>RAM: 8GB (16GB recommended for training models)</a:t>
            </a:r>
          </a:p>
          <a:p>
            <a:pPr marL="370205" indent="-358140">
              <a:lnSpc>
                <a:spcPct val="150000"/>
              </a:lnSpc>
              <a:spcBef>
                <a:spcPts val="100"/>
              </a:spcBef>
              <a:buFont typeface="Wingdings" panose="05000000000000000000" pitchFamily="2" charset="2"/>
              <a:buChar char="Ø"/>
              <a:tabLst>
                <a:tab pos="370840" algn="l"/>
              </a:tabLst>
            </a:pPr>
            <a:r>
              <a:rPr lang="en-IN" sz="2200" spc="-5" dirty="0">
                <a:latin typeface="Times New Roman"/>
                <a:cs typeface="Times New Roman"/>
              </a:rPr>
              <a:t>GPU: NVIDIA GTX 1050 or higher (for deep learning model training)</a:t>
            </a:r>
          </a:p>
          <a:p>
            <a:pPr marL="370205" indent="-358140">
              <a:lnSpc>
                <a:spcPct val="150000"/>
              </a:lnSpc>
              <a:spcBef>
                <a:spcPts val="100"/>
              </a:spcBef>
              <a:buFont typeface="Wingdings" panose="05000000000000000000" pitchFamily="2" charset="2"/>
              <a:buChar char="Ø"/>
              <a:tabLst>
                <a:tab pos="370840" algn="l"/>
              </a:tabLst>
            </a:pPr>
            <a:r>
              <a:rPr lang="en-IN" sz="2200" spc="-5" dirty="0">
                <a:latin typeface="Times New Roman"/>
                <a:cs typeface="Times New Roman"/>
              </a:rPr>
              <a:t>Storage: 25GB free space (for datasets and models)</a:t>
            </a:r>
            <a:endParaRPr sz="22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719</TotalTime>
  <Words>1217</Words>
  <Application>Microsoft Office PowerPoint</Application>
  <PresentationFormat>On-screen Show (4:3)</PresentationFormat>
  <Paragraphs>118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 MT</vt:lpstr>
      <vt:lpstr>Calibri</vt:lpstr>
      <vt:lpstr>Times New Roman</vt:lpstr>
      <vt:lpstr>Wingdings</vt:lpstr>
      <vt:lpstr>Office Theme</vt:lpstr>
      <vt:lpstr>SPINE X-RAY-BASED OSTEOPOROSIS DETECTION USING DEEP LEARNING TECHNIQUES</vt:lpstr>
      <vt:lpstr>Contents</vt:lpstr>
      <vt:lpstr>ABSTRACT</vt:lpstr>
      <vt:lpstr>INTRODUCTION</vt:lpstr>
      <vt:lpstr>EXISTING SYSTEM</vt:lpstr>
      <vt:lpstr>PROPOSED SYSTEM</vt:lpstr>
      <vt:lpstr>PROPOSED SYSTEM ADVANTAGES</vt:lpstr>
      <vt:lpstr>SOFTWARE REQUIREMENTS</vt:lpstr>
      <vt:lpstr>HARDWARE REQUIREMENTS</vt:lpstr>
      <vt:lpstr>PowerPoint Presentation</vt:lpstr>
      <vt:lpstr>SYSTEM ARCHITECTURE   </vt:lpstr>
      <vt:lpstr>PowerPoint Presentation</vt:lpstr>
      <vt:lpstr>PowerPoint Presentation</vt:lpstr>
      <vt:lpstr> CLASS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Final.pptx-6[1].pptx</dc:title>
  <dc:creator>kambhampati venkata krishna sai</dc:creator>
  <cp:lastModifiedBy>Trinath</cp:lastModifiedBy>
  <cp:revision>49</cp:revision>
  <dcterms:created xsi:type="dcterms:W3CDTF">2024-03-10T05:04:10Z</dcterms:created>
  <dcterms:modified xsi:type="dcterms:W3CDTF">2025-02-05T08:28:22Z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