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80" r:id="rId21"/>
    <p:sldId id="281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EC3DA-2C85-4BB1-BC1D-2D93867E053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96B6-EE6C-4CF8-BFF8-1977CA2A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/>
        </p:nvSpPr>
        <p:spPr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143296"/>
            <a:ext cx="558927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DB0E14F-859D-40CC-8BC4-C859950A0BBE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DB0E14F-859D-40CC-8BC4-C859950A0BBE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E14F-859D-40CC-8BC4-C859950A0BBE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E14F-859D-40CC-8BC4-C859950A0BBE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33B5-AB61-4079-9515-A3708018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5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8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143296"/>
            <a:ext cx="558927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0"/>
            <a:ext cx="914281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905733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pecial Ev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J:\03_Image_Library\Background\_BRCM_2013_CSR_bkgd_EE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0" b="703"/>
          <a:stretch/>
        </p:blipFill>
        <p:spPr bwMode="auto">
          <a:xfrm>
            <a:off x="0" y="0"/>
            <a:ext cx="9144000" cy="450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504766"/>
            <a:ext cx="9144000" cy="2353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>
              <a:solidFill>
                <a:prstClr val="white"/>
              </a:solidFill>
            </a:endParaRP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1" y="3790871"/>
            <a:ext cx="6883214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818600"/>
            <a:ext cx="453110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247418"/>
            <a:ext cx="4535527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" y="4533899"/>
            <a:ext cx="9143999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6902" y="4533899"/>
            <a:ext cx="1927098" cy="0"/>
          </a:xfrm>
          <a:prstGeom prst="line">
            <a:avLst/>
          </a:prstGeom>
          <a:ln w="76200">
            <a:solidFill>
              <a:srgbClr val="AB16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sp>
        <p:nvSpPr>
          <p:cNvPr id="20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5645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701279"/>
            <a:ext cx="644652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 smtClean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" y="0"/>
            <a:ext cx="9142810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Section Title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308610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grpSp>
        <p:nvGrpSpPr>
          <p:cNvPr id="17" name="Two-tone Red Rouded"/>
          <p:cNvGrpSpPr/>
          <p:nvPr/>
        </p:nvGrpSpPr>
        <p:grpSpPr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905733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479379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507079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811778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51311"/>
            <a:ext cx="8524494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811778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09753" y="551311"/>
            <a:ext cx="8524494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29401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 smtClean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29401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F14A-2C7E-4886-A78B-36DDC803EDF0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C2AA-B459-4BB1-B59B-3F524D5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7" Type="http://schemas.openxmlformats.org/officeDocument/2006/relationships/hyperlink" Target="https://www.youtube.com/watch?v=dRdvpYP9eKE&amp;t=881s" TargetMode="External"/><Relationship Id="rId2" Type="http://schemas.openxmlformats.org/officeDocument/2006/relationships/hyperlink" Target="https://www.docker.com/use-cases/devop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youtube.com/watch?v=LhE8K89jLDs&amp;t=269s" TargetMode="External"/><Relationship Id="rId5" Type="http://schemas.openxmlformats.org/officeDocument/2006/relationships/hyperlink" Target="https://www.youtube.com/watch?v=PL2FYJyq27M" TargetMode="External"/><Relationship Id="rId4" Type="http://schemas.openxmlformats.org/officeDocument/2006/relationships/hyperlink" Target="https://www.dockerbook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Suman Debnath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Screen Shot 2016-11-15 at 9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6" y="1826663"/>
            <a:ext cx="4410931" cy="3056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98" y="5410200"/>
            <a:ext cx="1259775" cy="125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609" y="2267611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133" y="2267802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787" y="2269482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Container3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27573" y="1815269"/>
            <a:ext cx="3429000" cy="421128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 isolation features of the Linux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kernel: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namespaces, 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cgroups 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union file systems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2"/>
          <p:cNvSpPr/>
          <p:nvPr/>
        </p:nvSpPr>
        <p:spPr>
          <a:xfrm>
            <a:off x="457200" y="2057399"/>
            <a:ext cx="8229593" cy="377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09600" y="2057399"/>
            <a:ext cx="5562600" cy="41148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600200"/>
            <a:ext cx="24384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Same or different Server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Architecture</a:t>
            </a:r>
          </a:p>
        </p:txBody>
      </p:sp>
      <p:sp>
        <p:nvSpPr>
          <p:cNvPr id="4" name="object 3"/>
          <p:cNvSpPr/>
          <p:nvPr/>
        </p:nvSpPr>
        <p:spPr>
          <a:xfrm>
            <a:off x="914400" y="1997788"/>
            <a:ext cx="2976817" cy="3708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5410200" y="1921871"/>
            <a:ext cx="2984790" cy="3771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7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905000"/>
            <a:ext cx="4267200" cy="4038599"/>
          </a:xfrm>
        </p:spPr>
        <p:txBody>
          <a:bodyPr>
            <a:noAutofit/>
          </a:bodyPr>
          <a:lstStyle/>
          <a:p>
            <a:pPr marL="355600">
              <a:buFont typeface="Arial"/>
              <a:buChar char="•"/>
              <a:tabLst>
                <a:tab pos="356235" algn="l"/>
              </a:tabLst>
            </a:pPr>
            <a:r>
              <a:rPr lang="en-US" sz="2400" spc="-1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re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ad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nl</a:t>
            </a:r>
            <a:r>
              <a:rPr lang="en-US" sz="2400" b="1" spc="-15" dirty="0">
                <a:solidFill>
                  <a:srgbClr val="00B0F0"/>
                </a:solidFill>
                <a:cs typeface="Calibri"/>
              </a:rPr>
              <a:t>y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te</a:t>
            </a:r>
            <a:r>
              <a:rPr lang="en-US" sz="2400" spc="-2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pl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ate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us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to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create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</a:t>
            </a:r>
            <a:r>
              <a:rPr lang="en-US" sz="24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ntain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556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 smtClean="0">
                <a:cs typeface="Times New Roman"/>
              </a:rPr>
              <a:t> 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c</a:t>
            </a:r>
            <a:r>
              <a:rPr lang="en-US" sz="2400" b="1" spc="-5" dirty="0" smtClean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spc="-25" dirty="0" smtClean="0">
                <a:solidFill>
                  <a:srgbClr val="00B0F0"/>
                </a:solidFill>
                <a:cs typeface="Calibri"/>
              </a:rPr>
              <a:t>m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p</a:t>
            </a:r>
            <a:r>
              <a:rPr lang="en-US" sz="2400" b="1" spc="-5" dirty="0" smtClean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s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e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d</a:t>
            </a:r>
            <a:r>
              <a:rPr lang="en-US" sz="2400" b="1" spc="-60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00B0F0"/>
                </a:solidFill>
                <a:cs typeface="Calibri"/>
              </a:rPr>
              <a:t>o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f</a:t>
            </a:r>
            <a:r>
              <a:rPr lang="en-US" sz="2400" b="1" spc="-60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l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a</a:t>
            </a:r>
            <a:r>
              <a:rPr lang="en-US" sz="2400" b="1" spc="-20" dirty="0" smtClean="0">
                <a:solidFill>
                  <a:srgbClr val="00B0F0"/>
                </a:solidFill>
                <a:cs typeface="Calibri"/>
              </a:rPr>
              <a:t>y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er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s</a:t>
            </a:r>
            <a:r>
              <a:rPr lang="en-US" sz="2400" spc="-60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</a:t>
            </a:r>
            <a:r>
              <a:rPr lang="en-US" sz="24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th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</a:t>
            </a:r>
            <a:r>
              <a:rPr lang="en-US" sz="24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</a:p>
          <a:p>
            <a:pPr marL="355600"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2400" spc="-1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</a:t>
            </a:r>
            <a:r>
              <a:rPr lang="en-US" sz="2400" spc="-2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</a:t>
            </a:r>
            <a:r>
              <a:rPr lang="en-US" sz="24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</a:t>
            </a:r>
            <a:r>
              <a:rPr lang="en-US" sz="24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are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sto</a:t>
            </a:r>
            <a:r>
              <a:rPr lang="en-US" sz="2400" spc="-15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in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</a:t>
            </a:r>
            <a:r>
              <a:rPr lang="en-US" sz="2400" spc="-6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cs typeface="Calibri"/>
              </a:rPr>
              <a:t>Doc</a:t>
            </a:r>
            <a:r>
              <a:rPr lang="en-US" sz="2400" b="1" spc="-5" dirty="0">
                <a:solidFill>
                  <a:srgbClr val="00B0F0"/>
                </a:solidFill>
                <a:cs typeface="Calibri"/>
              </a:rPr>
              <a:t>k</a:t>
            </a:r>
            <a:r>
              <a:rPr lang="en-US" sz="2400" b="1" spc="-20" dirty="0">
                <a:solidFill>
                  <a:srgbClr val="00B0F0"/>
                </a:solidFill>
                <a:cs typeface="Calibri"/>
              </a:rPr>
              <a:t>e</a:t>
            </a:r>
            <a:r>
              <a:rPr lang="en-US" sz="2400" b="1" spc="-10" dirty="0">
                <a:solidFill>
                  <a:srgbClr val="00B0F0"/>
                </a:solidFill>
                <a:cs typeface="Calibri"/>
              </a:rPr>
              <a:t>r</a:t>
            </a:r>
            <a:r>
              <a:rPr lang="en-US" sz="2400" b="1" spc="-60" dirty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reg</a:t>
            </a:r>
            <a:r>
              <a:rPr lang="en-US" sz="2400" b="1" dirty="0" smtClean="0">
                <a:solidFill>
                  <a:srgbClr val="00B0F0"/>
                </a:solidFill>
                <a:cs typeface="Calibri"/>
              </a:rPr>
              <a:t>is</a:t>
            </a:r>
            <a:r>
              <a:rPr lang="en-US" sz="2400" b="1" spc="-10" dirty="0" smtClean="0">
                <a:solidFill>
                  <a:srgbClr val="00B0F0"/>
                </a:solidFill>
                <a:cs typeface="Calibri"/>
              </a:rPr>
              <a:t>t</a:t>
            </a:r>
            <a:r>
              <a:rPr lang="en-US" sz="2400" b="1" spc="-15" dirty="0" smtClean="0">
                <a:solidFill>
                  <a:srgbClr val="00B0F0"/>
                </a:solidFill>
                <a:cs typeface="Calibri"/>
              </a:rPr>
              <a:t>r</a:t>
            </a:r>
            <a:r>
              <a:rPr lang="en-US" sz="2400" b="1" spc="-20" dirty="0" smtClean="0">
                <a:solidFill>
                  <a:srgbClr val="00B0F0"/>
                </a:solidFill>
                <a:cs typeface="Calibri"/>
              </a:rPr>
              <a:t>y</a:t>
            </a:r>
            <a:endParaRPr lang="en-US" sz="2400" dirty="0">
              <a:cs typeface="Calibri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363197" y="1981200"/>
            <a:ext cx="3733800" cy="3124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 Layers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3"/>
          <p:cNvSpPr/>
          <p:nvPr/>
        </p:nvSpPr>
        <p:spPr>
          <a:xfrm>
            <a:off x="1752600" y="2133600"/>
            <a:ext cx="5935150" cy="366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305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524000"/>
            <a:ext cx="82677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7" y="2785192"/>
            <a:ext cx="8321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8" y="3155236"/>
            <a:ext cx="835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6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are containers important to your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038600" cy="42973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and ship </a:t>
            </a:r>
            <a:r>
              <a:rPr lang="en-US" sz="2000" dirty="0">
                <a:solidFill>
                  <a:srgbClr val="00B0F0"/>
                </a:solidFill>
              </a:rPr>
              <a:t>higher-quality apps faster</a:t>
            </a:r>
            <a:r>
              <a:rPr lang="en-US" sz="2000" dirty="0"/>
              <a:t>	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Developers can </a:t>
            </a:r>
            <a:r>
              <a:rPr lang="en-US" sz="2000" dirty="0">
                <a:solidFill>
                  <a:srgbClr val="00B0F0"/>
                </a:solidFill>
              </a:rPr>
              <a:t>quickly build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app in any language, using any tool chain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Containerized apps are </a:t>
            </a:r>
            <a:r>
              <a:rPr lang="en-US" sz="2000" dirty="0">
                <a:solidFill>
                  <a:srgbClr val="00B0F0"/>
                </a:solidFill>
              </a:rPr>
              <a:t>portable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can run on any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Linux/Windows OS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5321" y="2209800"/>
            <a:ext cx="4038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SysAdmin use containers for their standard and </a:t>
            </a:r>
            <a:r>
              <a:rPr lang="en-US" sz="2000" dirty="0">
                <a:solidFill>
                  <a:srgbClr val="00B0F0"/>
                </a:solidFill>
              </a:rPr>
              <a:t>simplistic deployment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Reduces the </a:t>
            </a:r>
            <a:r>
              <a:rPr lang="en-US" sz="2000" dirty="0">
                <a:solidFill>
                  <a:srgbClr val="00B0F0"/>
                </a:solidFill>
              </a:rPr>
              <a:t>finger pointing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app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dependency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 away the underlying OS and hardware platform, making the </a:t>
            </a:r>
            <a:r>
              <a:rPr lang="en-US" sz="2000" dirty="0">
                <a:solidFill>
                  <a:srgbClr val="00B0F0"/>
                </a:solidFill>
              </a:rPr>
              <a:t>application portable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3000" y="1752600"/>
            <a:ext cx="24384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Developers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62600" y="1752600"/>
            <a:ext cx="24384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System Admins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31321" y="5859463"/>
            <a:ext cx="30480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DevOps Transformation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Next..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Docker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Docker Hub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The Docker Book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Tutorials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Cloud Computing for Developers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Deploying &amp; Managing Scalable Web Applications in the Cloud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Best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Practices for Running Production Applications in the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Cloud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stay connected</a:t>
            </a:r>
            <a:endParaRPr lang="en-US" dirty="0"/>
          </a:p>
        </p:txBody>
      </p:sp>
      <p:pic>
        <p:nvPicPr>
          <p:cNvPr id="4" name="Picture 2" descr="C:\Users\sd887851\AppData\Local\Microsoft\Windows\Temporary Internet Files\Content.IE5\SQQLR3VK\GitHu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3095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d887851\AppData\Local\Microsoft\Windows\Temporary Internet Files\Content.IE5\DPKCBQVQ\Linkedin-app-150x15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3" y="3488106"/>
            <a:ext cx="623887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d887851\AppData\Local\Microsoft\Windows\Temporary Internet Files\Content.IE5\LFSDIWG9\1197149991928309730zeimusu_Thumbtack_note_email.svg.h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61" y="2667000"/>
            <a:ext cx="78626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d887851\AppData\Local\Microsoft\Windows\Temporary Internet Files\Content.IE5\LFSDIWG9\Mobile-Icon-White-on-Grey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64" y="3496830"/>
            <a:ext cx="772319" cy="7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06133" y="279489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suman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6133" y="357521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linkedin.com/in/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suman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4733" y="280441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uman.san14@yahoo.in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4733" y="364616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+91-9620102221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Agenda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Virtualization Technologies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 based Virtualization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Architecture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based Web-Application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949325"/>
            <a:ext cx="5761037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06" y="2973388"/>
            <a:ext cx="574821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"/>
            <a:ext cx="7151745" cy="62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9" y="1129114"/>
            <a:ext cx="7848600" cy="2446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9" y="3962400"/>
            <a:ext cx="7848600" cy="16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5" y="649288"/>
            <a:ext cx="8377605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6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It’s all about </a:t>
            </a:r>
            <a:r>
              <a:rPr lang="en-US" sz="9600" b="1" dirty="0" smtClean="0">
                <a:solidFill>
                  <a:srgbClr val="00B0F0"/>
                </a:solidFill>
              </a:rPr>
              <a:t>Applications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1150937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7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4" y="1752600"/>
            <a:ext cx="8977313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Hypervisor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133600"/>
            <a:ext cx="3201314" cy="3646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4953000" y="2162086"/>
            <a:ext cx="3950335" cy="324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2800" b="1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eﬁ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ts:</a:t>
            </a:r>
            <a:endParaRPr sz="2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98450" algn="l"/>
              </a:tabLst>
            </a:pP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st-E</a:t>
            </a:r>
            <a:r>
              <a:rPr sz="25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ﬃc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Eas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y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al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Lim</a:t>
            </a:r>
            <a:r>
              <a:rPr sz="2800" b="1" spc="225" dirty="0" smtClean="0">
                <a:solidFill>
                  <a:srgbClr val="C00000"/>
                </a:solidFill>
                <a:latin typeface="Calibri"/>
                <a:cs typeface="Calibri"/>
              </a:rPr>
              <a:t>ita</a:t>
            </a:r>
            <a:r>
              <a:rPr lang="en-US" sz="2800" b="1" spc="225" dirty="0" smtClean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2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ns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60"/>
              </a:spcBef>
              <a:buFont typeface="Arial"/>
              <a:buChar char="•"/>
              <a:tabLst>
                <a:tab pos="298450" algn="l"/>
              </a:tabLst>
            </a:pPr>
            <a:r>
              <a:rPr sz="25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K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er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l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Re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u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rce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</a:t>
            </a:r>
            <a:r>
              <a:rPr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upli</a:t>
            </a:r>
            <a:r>
              <a:rPr sz="25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</a:t>
            </a:r>
            <a:r>
              <a:rPr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ti</a:t>
            </a:r>
            <a:r>
              <a:rPr sz="25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2500" spc="-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Applic</a:t>
            </a:r>
            <a:r>
              <a:rPr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2500" spc="7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ti</a:t>
            </a:r>
            <a:r>
              <a:rPr sz="25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500" spc="-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ta</a:t>
            </a:r>
            <a:r>
              <a:rPr sz="25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ili</a:t>
            </a:r>
            <a:r>
              <a:rPr sz="25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ty</a:t>
            </a:r>
            <a:r>
              <a:rPr sz="25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Issu</a:t>
            </a:r>
            <a:r>
              <a:rPr sz="2500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4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454512" cy="426022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00B0F0"/>
                </a:solidFill>
              </a:rPr>
              <a:t>Server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1219200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Previously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276600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Now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2" y="1215230"/>
            <a:ext cx="1768475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81" y="2243983"/>
            <a:ext cx="3521075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838" y="3356767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VM 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Isolation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bject 3"/>
          <p:cNvSpPr/>
          <p:nvPr/>
        </p:nvSpPr>
        <p:spPr>
          <a:xfrm>
            <a:off x="2362200" y="4260250"/>
            <a:ext cx="4688372" cy="65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2414382" y="4287704"/>
            <a:ext cx="4584700" cy="508000"/>
          </a:xfrm>
          <a:custGeom>
            <a:avLst/>
            <a:gdLst/>
            <a:ahLst/>
            <a:cxnLst/>
            <a:rect l="l" t="t" r="r" b="b"/>
            <a:pathLst>
              <a:path w="4584700" h="508000">
                <a:moveTo>
                  <a:pt x="0" y="508004"/>
                </a:moveTo>
                <a:lnTo>
                  <a:pt x="4584710" y="508004"/>
                </a:lnTo>
                <a:lnTo>
                  <a:pt x="4584710" y="0"/>
                </a:lnTo>
                <a:lnTo>
                  <a:pt x="0" y="0"/>
                </a:lnTo>
                <a:lnTo>
                  <a:pt x="0" y="508004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cs typeface="Calibri"/>
              </a:rPr>
              <a:t>Op</a:t>
            </a:r>
            <a:r>
              <a:rPr lang="en-US" spc="-10" dirty="0">
                <a:cs typeface="Calibri"/>
              </a:rPr>
              <a:t>er</a:t>
            </a:r>
            <a:r>
              <a:rPr lang="en-US" spc="50" dirty="0">
                <a:cs typeface="Calibri"/>
              </a:rPr>
              <a:t>atin</a:t>
            </a:r>
            <a:r>
              <a:rPr lang="en-US" spc="-10" dirty="0">
                <a:cs typeface="Calibri"/>
              </a:rPr>
              <a:t>g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y</a:t>
            </a:r>
            <a:r>
              <a:rPr lang="en-US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tem</a:t>
            </a:r>
            <a:r>
              <a:rPr lang="en-US" dirty="0">
                <a:cs typeface="Calibri"/>
              </a:rPr>
              <a:t>/</a:t>
            </a:r>
            <a:r>
              <a:rPr lang="en-US" spc="-10" dirty="0">
                <a:cs typeface="Calibri"/>
              </a:rPr>
              <a:t>Ker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l</a:t>
            </a:r>
            <a:endParaRPr dirty="0"/>
          </a:p>
        </p:txBody>
      </p:sp>
      <p:sp>
        <p:nvSpPr>
          <p:cNvPr id="6" name="object 5"/>
          <p:cNvSpPr/>
          <p:nvPr/>
        </p:nvSpPr>
        <p:spPr>
          <a:xfrm>
            <a:off x="2414382" y="4287704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31"/>
                </a:moveTo>
                <a:lnTo>
                  <a:pt x="4584710" y="550331"/>
                </a:lnTo>
                <a:lnTo>
                  <a:pt x="4584710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362200" y="3711623"/>
            <a:ext cx="4688372" cy="648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414382" y="3737384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31"/>
                </a:moveTo>
                <a:lnTo>
                  <a:pt x="4584710" y="550331"/>
                </a:lnTo>
                <a:lnTo>
                  <a:pt x="4584710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cs typeface="Calibri"/>
              </a:rPr>
              <a:t>Contain</a:t>
            </a:r>
            <a:r>
              <a:rPr lang="en-US" spc="-10" dirty="0">
                <a:cs typeface="Calibri"/>
              </a:rPr>
              <a:t>er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En</a:t>
            </a:r>
            <a:r>
              <a:rPr lang="en-US" spc="-10" dirty="0">
                <a:cs typeface="Calibri"/>
              </a:rPr>
              <a:t>g</a:t>
            </a:r>
            <a:r>
              <a:rPr lang="en-US" dirty="0">
                <a:cs typeface="Calibri"/>
              </a:rPr>
              <a:t>in</a:t>
            </a:r>
            <a:r>
              <a:rPr lang="en-US" spc="-10" dirty="0">
                <a:cs typeface="Calibri"/>
              </a:rPr>
              <a:t>e(Docker)</a:t>
            </a:r>
            <a:endParaRPr dirty="0"/>
          </a:p>
        </p:txBody>
      </p:sp>
      <p:sp>
        <p:nvSpPr>
          <p:cNvPr id="9" name="object 8"/>
          <p:cNvSpPr/>
          <p:nvPr/>
        </p:nvSpPr>
        <p:spPr>
          <a:xfrm>
            <a:off x="2414382" y="3737384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31"/>
                </a:moveTo>
                <a:lnTo>
                  <a:pt x="4584710" y="550331"/>
                </a:lnTo>
                <a:lnTo>
                  <a:pt x="4584710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2362200" y="4767337"/>
            <a:ext cx="4688372" cy="652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414382" y="4795708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43"/>
                </a:moveTo>
                <a:lnTo>
                  <a:pt x="4584710" y="550343"/>
                </a:lnTo>
                <a:lnTo>
                  <a:pt x="4584710" y="0"/>
                </a:lnTo>
                <a:lnTo>
                  <a:pt x="0" y="0"/>
                </a:lnTo>
                <a:lnTo>
                  <a:pt x="0" y="550343"/>
                </a:lnTo>
                <a:close/>
              </a:path>
            </a:pathLst>
          </a:custGeom>
          <a:solidFill>
            <a:srgbClr val="3E5167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Physical Server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2414382" y="4795708"/>
            <a:ext cx="4584700" cy="550545"/>
          </a:xfrm>
          <a:custGeom>
            <a:avLst/>
            <a:gdLst/>
            <a:ahLst/>
            <a:cxnLst/>
            <a:rect l="l" t="t" r="r" b="b"/>
            <a:pathLst>
              <a:path w="4584700" h="550545">
                <a:moveTo>
                  <a:pt x="0" y="550343"/>
                </a:moveTo>
                <a:lnTo>
                  <a:pt x="4584710" y="550343"/>
                </a:lnTo>
                <a:lnTo>
                  <a:pt x="4584710" y="0"/>
                </a:lnTo>
                <a:lnTo>
                  <a:pt x="0" y="0"/>
                </a:lnTo>
                <a:lnTo>
                  <a:pt x="0" y="550343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2362200" y="3158825"/>
            <a:ext cx="2352498" cy="652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2414382" y="3187037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5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Container 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2414382" y="3187037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5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362200" y="2610197"/>
            <a:ext cx="2352498" cy="648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414382" y="2636721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4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JRE 8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2414382" y="2636721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4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2362200" y="2057400"/>
            <a:ext cx="2352498" cy="6525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414382" y="2086374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4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pPr algn="ctr"/>
            <a:r>
              <a:rPr lang="en-US" spc="-15" dirty="0">
                <a:solidFill>
                  <a:srgbClr val="FFFFFF"/>
                </a:solidFill>
                <a:cs typeface="Calibri"/>
              </a:rPr>
              <a:t>Appli</a:t>
            </a:r>
            <a:r>
              <a:rPr lang="en-US" spc="-10" dirty="0">
                <a:solidFill>
                  <a:srgbClr val="FFFFFF"/>
                </a:solidFill>
                <a:cs typeface="Calibri"/>
              </a:rPr>
              <a:t>c</a:t>
            </a:r>
            <a:r>
              <a:rPr lang="en-US" spc="50" dirty="0">
                <a:solidFill>
                  <a:srgbClr val="FFFFFF"/>
                </a:solidFill>
                <a:cs typeface="Calibri"/>
              </a:rPr>
              <a:t>ation</a:t>
            </a:r>
            <a:r>
              <a:rPr lang="en-US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solidFill>
                  <a:srgbClr val="FFFFFF"/>
                </a:solidFill>
                <a:cs typeface="Calibri"/>
              </a:rPr>
              <a:t>A</a:t>
            </a:r>
            <a:endParaRPr lang="en-US" dirty="0">
              <a:cs typeface="Calibri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2414382" y="2086374"/>
            <a:ext cx="2247900" cy="550545"/>
          </a:xfrm>
          <a:custGeom>
            <a:avLst/>
            <a:gdLst/>
            <a:ahLst/>
            <a:cxnLst/>
            <a:rect l="l" t="t" r="r" b="b"/>
            <a:pathLst>
              <a:path w="2247900" h="550544">
                <a:moveTo>
                  <a:pt x="0" y="550331"/>
                </a:moveTo>
                <a:lnTo>
                  <a:pt x="2247899" y="550331"/>
                </a:lnTo>
                <a:lnTo>
                  <a:pt x="2247899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0802" y="3158825"/>
            <a:ext cx="2439783" cy="65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7410" y="3187266"/>
            <a:ext cx="2341676" cy="547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dirty="0"/>
              <a:t>Container B</a:t>
            </a:r>
          </a:p>
        </p:txBody>
      </p:sp>
      <p:sp>
        <p:nvSpPr>
          <p:cNvPr id="24" name="object 24"/>
          <p:cNvSpPr/>
          <p:nvPr/>
        </p:nvSpPr>
        <p:spPr>
          <a:xfrm>
            <a:off x="4662282" y="3187037"/>
            <a:ext cx="2336800" cy="550545"/>
          </a:xfrm>
          <a:custGeom>
            <a:avLst/>
            <a:gdLst/>
            <a:ahLst/>
            <a:cxnLst/>
            <a:rect l="l" t="t" r="r" b="b"/>
            <a:pathLst>
              <a:path w="2336800" h="550545">
                <a:moveTo>
                  <a:pt x="0" y="550331"/>
                </a:moveTo>
                <a:lnTo>
                  <a:pt x="2336804" y="550331"/>
                </a:lnTo>
                <a:lnTo>
                  <a:pt x="2336804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0802" y="2610197"/>
            <a:ext cx="2439783" cy="6483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2282" y="2636721"/>
            <a:ext cx="2336804" cy="550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dirty="0" smtClean="0"/>
              <a:t>JRE 7</a:t>
            </a:r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662282" y="2636721"/>
            <a:ext cx="2336800" cy="550545"/>
          </a:xfrm>
          <a:custGeom>
            <a:avLst/>
            <a:gdLst/>
            <a:ahLst/>
            <a:cxnLst/>
            <a:rect l="l" t="t" r="r" b="b"/>
            <a:pathLst>
              <a:path w="2336800" h="550544">
                <a:moveTo>
                  <a:pt x="0" y="550331"/>
                </a:moveTo>
                <a:lnTo>
                  <a:pt x="2336804" y="550331"/>
                </a:lnTo>
                <a:lnTo>
                  <a:pt x="2336804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0802" y="2057400"/>
            <a:ext cx="2439783" cy="6525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2282" y="2086374"/>
            <a:ext cx="2336804" cy="5503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US" dirty="0"/>
              <a:t>Application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bject 30"/>
          <p:cNvSpPr/>
          <p:nvPr/>
        </p:nvSpPr>
        <p:spPr>
          <a:xfrm>
            <a:off x="4662282" y="2086374"/>
            <a:ext cx="2336800" cy="550545"/>
          </a:xfrm>
          <a:custGeom>
            <a:avLst/>
            <a:gdLst/>
            <a:ahLst/>
            <a:cxnLst/>
            <a:rect l="l" t="t" r="r" b="b"/>
            <a:pathLst>
              <a:path w="2336800" h="550544">
                <a:moveTo>
                  <a:pt x="0" y="550331"/>
                </a:moveTo>
                <a:lnTo>
                  <a:pt x="2336804" y="550331"/>
                </a:lnTo>
                <a:lnTo>
                  <a:pt x="2336804" y="0"/>
                </a:lnTo>
                <a:lnTo>
                  <a:pt x="0" y="0"/>
                </a:lnTo>
                <a:lnTo>
                  <a:pt x="0" y="550331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27" y="3617025"/>
            <a:ext cx="907973" cy="7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Broadcom_Ltd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Broadcom_Ltd_Theme</Template>
  <TotalTime>550</TotalTime>
  <Words>225</Words>
  <Application>Microsoft Office PowerPoint</Application>
  <PresentationFormat>On-screen Show (4:3)</PresentationFormat>
  <Paragraphs>75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Broadcom_Ltd_Theme</vt:lpstr>
      <vt:lpstr>Office Theme</vt:lpstr>
      <vt:lpstr>Docker Fundamentals</vt:lpstr>
      <vt:lpstr>Agenda</vt:lpstr>
      <vt:lpstr>PowerPoint Presentation</vt:lpstr>
      <vt:lpstr>                  Server : Application                            1 : 1</vt:lpstr>
      <vt:lpstr>                  Server : Application                            1 : 1</vt:lpstr>
      <vt:lpstr>Hypervisor</vt:lpstr>
      <vt:lpstr>                  Server : Application                            1 : 10</vt:lpstr>
      <vt:lpstr>Containers</vt:lpstr>
      <vt:lpstr>Runtime Isolation</vt:lpstr>
      <vt:lpstr>Docker </vt:lpstr>
      <vt:lpstr>Docker Architecture</vt:lpstr>
      <vt:lpstr>Docker Architecture</vt:lpstr>
      <vt:lpstr>Images</vt:lpstr>
      <vt:lpstr>Image Layers</vt:lpstr>
      <vt:lpstr>Installation</vt:lpstr>
      <vt:lpstr>Demo</vt:lpstr>
      <vt:lpstr>Why are containers important to your customers?</vt:lpstr>
      <vt:lpstr>What Next..</vt:lpstr>
      <vt:lpstr>Let’s stay connected</vt:lpstr>
      <vt:lpstr>Backup</vt:lpstr>
      <vt:lpstr>PowerPoint Presentation</vt:lpstr>
      <vt:lpstr>PowerPoint Presentation</vt:lpstr>
      <vt:lpstr>PowerPoint Presentation</vt:lpstr>
      <vt:lpstr>PowerPoint Presentation</vt:lpstr>
    </vt:vector>
  </TitlesOfParts>
  <Company>LSI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creator>Suman Debnath</dc:creator>
  <cp:lastModifiedBy>Suman Debnath</cp:lastModifiedBy>
  <cp:revision>37</cp:revision>
  <dcterms:created xsi:type="dcterms:W3CDTF">2017-01-31T14:51:13Z</dcterms:created>
  <dcterms:modified xsi:type="dcterms:W3CDTF">2017-02-01T14:34:38Z</dcterms:modified>
</cp:coreProperties>
</file>