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8" r:id="rId3"/>
    <p:sldId id="259" r:id="rId4"/>
    <p:sldId id="261" r:id="rId5"/>
    <p:sldId id="287" r:id="rId6"/>
    <p:sldId id="260" r:id="rId7"/>
    <p:sldId id="288" r:id="rId8"/>
    <p:sldId id="262" r:id="rId9"/>
    <p:sldId id="263" r:id="rId10"/>
    <p:sldId id="271" r:id="rId11"/>
    <p:sldId id="270" r:id="rId12"/>
    <p:sldId id="264" r:id="rId13"/>
    <p:sldId id="283" r:id="rId14"/>
    <p:sldId id="273" r:id="rId15"/>
    <p:sldId id="274" r:id="rId16"/>
    <p:sldId id="284" r:id="rId17"/>
    <p:sldId id="258" r:id="rId18"/>
    <p:sldId id="286" r:id="rId19"/>
    <p:sldId id="279" r:id="rId20"/>
    <p:sldId id="280" r:id="rId21"/>
    <p:sldId id="281" r:id="rId22"/>
    <p:sldId id="282" r:id="rId23"/>
    <p:sldId id="275" r:id="rId24"/>
    <p:sldId id="277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728"/>
    <a:srgbClr val="EDAC22"/>
    <a:srgbClr val="67ACFD"/>
    <a:srgbClr val="458FE6"/>
    <a:srgbClr val="67A2E7"/>
    <a:srgbClr val="90B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638" autoAdjust="0"/>
  </p:normalViewPr>
  <p:slideViewPr>
    <p:cSldViewPr snapToGrid="0" snapToObjects="1">
      <p:cViewPr varScale="1">
        <p:scale>
          <a:sx n="70" d="100"/>
          <a:sy n="70" d="100"/>
        </p:scale>
        <p:origin x="14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DE2E7-93C8-4E7D-9370-5AFBB21501DE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5E826-30C2-4207-9ADD-A04E337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1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5E826-30C2-4207-9ADD-A04E337402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4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This is the last slide and must be included</a:t>
            </a:r>
            <a:r>
              <a:rPr lang="en-US" sz="1400" baseline="0" dirty="0" smtClean="0">
                <a:solidFill>
                  <a:srgbClr val="FF0000"/>
                </a:solidFill>
              </a:rPr>
              <a:t> in the slide deck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5E826-30C2-4207-9ADD-A04E337402D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2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5692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897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97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79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31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1785"/>
            <a:ext cx="8229600" cy="104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Headline #1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133869"/>
            <a:ext cx="9144000" cy="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BI logo - main version (sig 2)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769" y="6243796"/>
            <a:ext cx="1055527" cy="51997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19713" y="6224716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Arial"/>
              </a:rPr>
              <a:t>2015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48638" y="6281152"/>
            <a:ext cx="0" cy="4655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5543786" y="6284128"/>
            <a:ext cx="0" cy="4655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945040" y="1063317"/>
            <a:ext cx="7250228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224260" y="6166796"/>
            <a:ext cx="3237293" cy="62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7742801" y="6199480"/>
            <a:ext cx="1022152" cy="54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767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262626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0BF44"/>
        </a:buClr>
        <a:buSzPct val="105000"/>
        <a:buFont typeface="Wingdings" charset="2"/>
        <a:buChar char="§"/>
        <a:defRPr sz="3200" kern="1200">
          <a:solidFill>
            <a:schemeClr val="tx1"/>
          </a:solidFill>
          <a:latin typeface="Calibri" pitchFamily="34" charset="0"/>
          <a:ea typeface="+mn-ea"/>
          <a:cs typeface="Arial"/>
        </a:defRPr>
      </a:lvl1pPr>
      <a:lvl2pPr marL="914400" indent="-457200" algn="l" defTabSz="457200" rtl="0" eaLnBrk="1" latinLnBrk="0" hangingPunct="1">
        <a:spcBef>
          <a:spcPct val="20000"/>
        </a:spcBef>
        <a:buClr>
          <a:srgbClr val="90BF44"/>
        </a:buClr>
        <a:buFont typeface="Lucida Grande"/>
        <a:buChar char="−"/>
        <a:defRPr sz="2800" kern="1200">
          <a:solidFill>
            <a:schemeClr val="tx1"/>
          </a:solidFill>
          <a:latin typeface="Calibri" pitchFamily="34" charset="0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0BF44"/>
        </a:buClr>
        <a:buFont typeface="Arial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90BF44"/>
        </a:buClr>
        <a:buSzPct val="11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0BF44"/>
        </a:buClr>
        <a:buSzPct val="80000"/>
        <a:buFont typeface="Courier New"/>
        <a:buChar char="o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hcindia.anitaborg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" y="-11758"/>
            <a:ext cx="9144000" cy="1538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853764" y="2130426"/>
            <a:ext cx="5604435" cy="14700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Erasure Coding with Cloud Storage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853764" y="4762500"/>
            <a:ext cx="5604435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Suman Debnath</a:t>
            </a:r>
          </a:p>
          <a:p>
            <a:r>
              <a:rPr lang="en-US" sz="2000" dirty="0" smtClean="0"/>
              <a:t>Member of Technical Staff</a:t>
            </a:r>
            <a:endParaRPr lang="en-US" sz="2000" dirty="0" smtClean="0"/>
          </a:p>
          <a:p>
            <a:r>
              <a:rPr lang="en-US" sz="2000" dirty="0" err="1" smtClean="0"/>
              <a:t>NetApp</a:t>
            </a:r>
            <a:r>
              <a:rPr lang="en-US" sz="2000" dirty="0" smtClean="0"/>
              <a:t>, Inc.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961529"/>
            <a:ext cx="9144000" cy="8964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twitter-bird-blue-on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74" y="203202"/>
            <a:ext cx="378382" cy="50450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16295" y="280038"/>
            <a:ext cx="1127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#GHCI15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224243" y="0"/>
            <a:ext cx="0" cy="68580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BI logo - main version (sig 2)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8" y="6357505"/>
            <a:ext cx="814831" cy="40140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-1" y="5691719"/>
            <a:ext cx="2224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95959"/>
                </a:solidFill>
                <a:latin typeface="Arial"/>
                <a:cs typeface="Arial"/>
              </a:rPr>
              <a:t>2015</a:t>
            </a:r>
            <a:endParaRPr lang="en-US" sz="2800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6254629"/>
            <a:ext cx="2224243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628" y="2054322"/>
            <a:ext cx="2241387" cy="344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3375" y="117478"/>
            <a:ext cx="1684686" cy="172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97868" y="6319783"/>
            <a:ext cx="820194" cy="439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811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</a:t>
            </a:r>
            <a:endParaRPr lang="en-US" dirty="0"/>
          </a:p>
        </p:txBody>
      </p:sp>
      <p:pic>
        <p:nvPicPr>
          <p:cNvPr id="3" name="Picture 2" descr="write_o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5" y="1696720"/>
            <a:ext cx="8365105" cy="340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</a:t>
            </a:r>
            <a:endParaRPr lang="en-US" dirty="0"/>
          </a:p>
        </p:txBody>
      </p:sp>
      <p:pic>
        <p:nvPicPr>
          <p:cNvPr id="6" name="Picture 5" descr="read_o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" y="1686560"/>
            <a:ext cx="8443697" cy="33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Erasure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Operating System </a:t>
            </a:r>
          </a:p>
          <a:p>
            <a:r>
              <a:rPr lang="en-US" dirty="0" smtClean="0"/>
              <a:t>HDFS</a:t>
            </a:r>
          </a:p>
          <a:p>
            <a:r>
              <a:rPr lang="en-US" dirty="0" err="1" smtClean="0"/>
              <a:t>Ceph</a:t>
            </a:r>
            <a:endParaRPr lang="en-US" dirty="0" smtClean="0"/>
          </a:p>
          <a:p>
            <a:r>
              <a:rPr lang="en-US" dirty="0" err="1"/>
              <a:t>GlusterFS</a:t>
            </a:r>
            <a:r>
              <a:rPr lang="en-US" dirty="0"/>
              <a:t> (Dispersed Volume)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pic>
        <p:nvPicPr>
          <p:cNvPr id="6" name="Picture 5" descr="Seq_Throu_Multi_Mou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" y="1686560"/>
            <a:ext cx="68884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pic>
        <p:nvPicPr>
          <p:cNvPr id="3" name="Picture 2" descr="Screenshot 2015-11-24 14.37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" y="1270983"/>
            <a:ext cx="8016240" cy="47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pic>
        <p:nvPicPr>
          <p:cNvPr id="3" name="Picture 2" descr="Screenshot 2015-11-24 14.38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8" y="1164070"/>
            <a:ext cx="7468472" cy="489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Big Data workload </a:t>
            </a:r>
          </a:p>
          <a:p>
            <a:pPr lvl="1"/>
            <a:r>
              <a:rPr lang="en-US" dirty="0" smtClean="0"/>
              <a:t>Sequential workload</a:t>
            </a:r>
          </a:p>
          <a:p>
            <a:pPr lvl="1"/>
            <a:r>
              <a:rPr lang="en-US" dirty="0" smtClean="0"/>
              <a:t>Distributed Environment</a:t>
            </a:r>
          </a:p>
          <a:p>
            <a:pPr lvl="1"/>
            <a:r>
              <a:rPr lang="en-US" dirty="0" smtClean="0"/>
              <a:t>Archiving and data backup</a:t>
            </a:r>
          </a:p>
          <a:p>
            <a:r>
              <a:rPr lang="en-US" dirty="0" smtClean="0"/>
              <a:t>Cons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Performance for random workload</a:t>
            </a:r>
          </a:p>
          <a:p>
            <a:pPr lvl="1"/>
            <a:r>
              <a:rPr lang="en-US" dirty="0"/>
              <a:t>Immature for production </a:t>
            </a:r>
            <a:r>
              <a:rPr lang="en-US" dirty="0" smtClean="0"/>
              <a:t>environment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8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 Feedback?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6884" y="2261701"/>
            <a:ext cx="8229600" cy="3280784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000" dirty="0" smtClean="0"/>
              <a:t> </a:t>
            </a:r>
            <a:r>
              <a:rPr lang="en-US" sz="2400" dirty="0" smtClean="0"/>
              <a:t>Rate and review the session on our mobile app – Convene </a:t>
            </a:r>
            <a:endParaRPr lang="en-US" sz="2400" dirty="0"/>
          </a:p>
          <a:p>
            <a:pPr marL="0" indent="0" algn="ctr">
              <a:buNone/>
            </a:pPr>
            <a:endParaRPr lang="en-US" sz="1600" dirty="0" smtClean="0">
              <a:solidFill>
                <a:srgbClr val="262626"/>
              </a:solidFill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US" sz="1800" dirty="0" smtClean="0">
                <a:solidFill>
                  <a:srgbClr val="262626"/>
                </a:solidFill>
              </a:rPr>
              <a:t>For all details visit: </a:t>
            </a:r>
            <a:r>
              <a:rPr lang="en-US" sz="1800" dirty="0" smtClean="0">
                <a:solidFill>
                  <a:srgbClr val="262626"/>
                </a:solidFill>
                <a:hlinkClick r:id="rId3"/>
              </a:rPr>
              <a:t>http://ghcindia.anitaborg.org</a:t>
            </a:r>
            <a:endParaRPr lang="en-US" sz="1800" dirty="0" smtClean="0">
              <a:solidFill>
                <a:srgbClr val="262626"/>
              </a:solidFill>
            </a:endParaRPr>
          </a:p>
          <a:p>
            <a:pPr marL="0" indent="0" algn="ctr">
              <a:buNone/>
            </a:pPr>
            <a:endParaRPr lang="en-US" sz="1800" dirty="0" smtClean="0"/>
          </a:p>
        </p:txBody>
      </p:sp>
      <p:pic>
        <p:nvPicPr>
          <p:cNvPr id="5" name="Picture 4" descr="black star.jpg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884" y="2892027"/>
            <a:ext cx="437521" cy="43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785"/>
            <a:ext cx="8229600" cy="4625579"/>
          </a:xfrm>
        </p:spPr>
        <p:txBody>
          <a:bodyPr/>
          <a:lstStyle/>
          <a:p>
            <a:r>
              <a:rPr lang="en-US" dirty="0" smtClean="0"/>
              <a:t>Back 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GlusterFS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2721"/>
            <a:ext cx="8229600" cy="46834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Install the package(in all the storage servers)</a:t>
            </a:r>
          </a:p>
          <a:p>
            <a:r>
              <a:rPr lang="en-US" sz="2400" dirty="0" smtClean="0"/>
              <a:t>Start the </a:t>
            </a:r>
            <a:r>
              <a:rPr lang="en-US" sz="2400" dirty="0" err="1" smtClean="0"/>
              <a:t>GlusterD</a:t>
            </a:r>
            <a:r>
              <a:rPr lang="en-US" sz="2400" dirty="0" smtClean="0"/>
              <a:t> service</a:t>
            </a:r>
          </a:p>
          <a:p>
            <a:r>
              <a:rPr lang="en-US" sz="2400" dirty="0" smtClean="0"/>
              <a:t>Peer probe the other storage server(creating the cluster) </a:t>
            </a:r>
          </a:p>
          <a:p>
            <a:r>
              <a:rPr lang="en-US" sz="2400" dirty="0" smtClean="0"/>
              <a:t>Create and mount a file system to host a brick</a:t>
            </a:r>
          </a:p>
          <a:p>
            <a:r>
              <a:rPr lang="en-US" sz="2400" dirty="0" smtClean="0"/>
              <a:t>Create a Dispersed Volume(Erasure Coded Volume)</a:t>
            </a:r>
          </a:p>
          <a:p>
            <a:r>
              <a:rPr lang="en-US" sz="2400" dirty="0" smtClean="0"/>
              <a:t>Mount the volume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747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Erasure Coding</a:t>
            </a:r>
          </a:p>
          <a:p>
            <a:r>
              <a:rPr lang="en-US" dirty="0" smtClean="0"/>
              <a:t>How Erasure Coding works</a:t>
            </a:r>
          </a:p>
          <a:p>
            <a:r>
              <a:rPr lang="en-US" dirty="0" smtClean="0"/>
              <a:t>Implementation of </a:t>
            </a:r>
            <a:r>
              <a:rPr lang="en-US" dirty="0"/>
              <a:t>Erasure Coding </a:t>
            </a:r>
            <a:endParaRPr lang="en-US" dirty="0" smtClean="0"/>
          </a:p>
          <a:p>
            <a:r>
              <a:rPr lang="en-US" dirty="0" smtClean="0"/>
              <a:t>Performance Analysis 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728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GlusterFS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2721"/>
            <a:ext cx="8229600" cy="46834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Scenario</a:t>
            </a:r>
          </a:p>
          <a:p>
            <a:pPr lvl="1"/>
            <a:r>
              <a:rPr lang="en-US" sz="2000" dirty="0" smtClean="0"/>
              <a:t>6 servers with 4 SATA drives 4TB each</a:t>
            </a:r>
          </a:p>
          <a:p>
            <a:pPr lvl="1"/>
            <a:r>
              <a:rPr lang="en-US" sz="2000" dirty="0" smtClean="0"/>
              <a:t>Each drive is configured as 1 brick(disk) 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Dispersed Volume(Erasure Coded)</a:t>
            </a:r>
            <a:endParaRPr lang="en-US" sz="2000" dirty="0" smtClean="0"/>
          </a:p>
          <a:p>
            <a:pPr lvl="1"/>
            <a:r>
              <a:rPr lang="en-US" sz="2000" dirty="0" smtClean="0"/>
              <a:t>Erasure Coded volume, 6.2(k = 4, m = 2)</a:t>
            </a:r>
          </a:p>
          <a:p>
            <a:pPr lvl="1"/>
            <a:r>
              <a:rPr lang="en-US" sz="2000" dirty="0" smtClean="0"/>
              <a:t>Effective Capacity 64 TB([6*4*4] – [4*2*4])</a:t>
            </a:r>
          </a:p>
          <a:p>
            <a:pPr lvl="1"/>
            <a:r>
              <a:rPr lang="en-US" sz="2000" dirty="0" smtClean="0"/>
              <a:t>Maximum failed bricks : 2</a:t>
            </a:r>
          </a:p>
          <a:p>
            <a:pPr lvl="1"/>
            <a:r>
              <a:rPr lang="en-US" sz="2000" dirty="0" smtClean="0"/>
              <a:t>Maximum failed servers : 2</a:t>
            </a:r>
          </a:p>
          <a:p>
            <a:endParaRPr lang="en-US" sz="2400" dirty="0" smtClean="0"/>
          </a:p>
        </p:txBody>
      </p:sp>
      <p:pic>
        <p:nvPicPr>
          <p:cNvPr id="5" name="Picture 4" descr="example_ec_6serv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1570016"/>
            <a:ext cx="2514600" cy="394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in </a:t>
            </a:r>
            <a:r>
              <a:rPr lang="en-US" dirty="0" err="1" smtClean="0"/>
              <a:t>GlusterFS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" y="1356361"/>
            <a:ext cx="8849360" cy="4525963"/>
          </a:xfrm>
        </p:spPr>
        <p:txBody>
          <a:bodyPr/>
          <a:lstStyle/>
          <a:p>
            <a:r>
              <a:rPr lang="en-US" sz="2800" dirty="0" smtClean="0"/>
              <a:t>Configurable level of fault tolerance </a:t>
            </a:r>
          </a:p>
          <a:p>
            <a:pPr lvl="1"/>
            <a:r>
              <a:rPr lang="en-US" sz="2400" dirty="0" smtClean="0"/>
              <a:t>Volume can have any number of drives(bricks, “B”)</a:t>
            </a:r>
          </a:p>
          <a:p>
            <a:pPr lvl="1"/>
            <a:r>
              <a:rPr lang="en-US" sz="2400" dirty="0" smtClean="0"/>
              <a:t>A level of redundancy must be defined(“R”)</a:t>
            </a:r>
          </a:p>
          <a:p>
            <a:pPr lvl="1"/>
            <a:r>
              <a:rPr lang="en-US" sz="2400" dirty="0" smtClean="0"/>
              <a:t>Effective Space (B – R) </a:t>
            </a:r>
          </a:p>
          <a:p>
            <a:pPr lvl="1"/>
            <a:r>
              <a:rPr lang="en-US" sz="2400" dirty="0" smtClean="0"/>
              <a:t>Redundancy is distributed evenly across all the drives(bricks)</a:t>
            </a:r>
          </a:p>
          <a:p>
            <a:pPr lvl="1"/>
            <a:r>
              <a:rPr lang="en-US" sz="2400" dirty="0" smtClean="0"/>
              <a:t>Tradeoff between reliability and available space 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6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in </a:t>
            </a:r>
            <a:r>
              <a:rPr lang="en-US" dirty="0" err="1" smtClean="0"/>
              <a:t>GlusterFS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" y="1356361"/>
            <a:ext cx="884936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Minimum storage wastage</a:t>
            </a:r>
          </a:p>
          <a:p>
            <a:pPr lvl="1"/>
            <a:r>
              <a:rPr lang="en-US" sz="2400" dirty="0" smtClean="0"/>
              <a:t>Each file is divided into chunks of size “S”</a:t>
            </a:r>
          </a:p>
          <a:p>
            <a:pPr lvl="1"/>
            <a:r>
              <a:rPr lang="en-US" sz="2400" dirty="0" smtClean="0"/>
              <a:t>Each chunks is split into fragments </a:t>
            </a:r>
          </a:p>
          <a:p>
            <a:pPr lvl="1"/>
            <a:r>
              <a:rPr lang="en-US" sz="2400" dirty="0" smtClean="0"/>
              <a:t>Additional redundancy </a:t>
            </a:r>
            <a:r>
              <a:rPr lang="en-US" sz="2400" dirty="0"/>
              <a:t>f</a:t>
            </a:r>
            <a:r>
              <a:rPr lang="en-US" sz="2400" dirty="0" smtClean="0"/>
              <a:t>ragments are generated </a:t>
            </a:r>
          </a:p>
          <a:p>
            <a:pPr lvl="1"/>
            <a:r>
              <a:rPr lang="en-US" sz="2400" dirty="0" smtClean="0"/>
              <a:t>Each fragment is stored in each drive(brick)</a:t>
            </a:r>
          </a:p>
          <a:p>
            <a:pPr lvl="1"/>
            <a:r>
              <a:rPr lang="en-US" sz="2400" dirty="0" smtClean="0"/>
              <a:t>The proportion of wastage of storage is R/B</a:t>
            </a:r>
          </a:p>
          <a:p>
            <a:r>
              <a:rPr lang="en-US" sz="2800" dirty="0"/>
              <a:t>Read</a:t>
            </a:r>
          </a:p>
          <a:p>
            <a:pPr lvl="1"/>
            <a:r>
              <a:rPr lang="en-US" sz="2400" dirty="0"/>
              <a:t>R disks do not need to be accessed</a:t>
            </a:r>
          </a:p>
          <a:p>
            <a:pPr lvl="1"/>
            <a:r>
              <a:rPr lang="en-US" sz="2400" dirty="0"/>
              <a:t>Some reads can be served in parallel </a:t>
            </a:r>
          </a:p>
          <a:p>
            <a:r>
              <a:rPr lang="en-US" sz="2800" dirty="0"/>
              <a:t>Write</a:t>
            </a:r>
          </a:p>
          <a:p>
            <a:pPr lvl="1"/>
            <a:r>
              <a:rPr lang="en-US" sz="2400" dirty="0"/>
              <a:t>All alive disks are accessed </a:t>
            </a:r>
          </a:p>
          <a:p>
            <a:pPr lvl="1"/>
            <a:r>
              <a:rPr lang="en-US" sz="2400" dirty="0"/>
              <a:t>No parallelism </a:t>
            </a:r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5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Cli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$ </a:t>
            </a:r>
            <a:r>
              <a:rPr lang="en-US" sz="1600" dirty="0" err="1">
                <a:latin typeface="Courier New"/>
                <a:cs typeface="Courier New"/>
              </a:rPr>
              <a:t>gluster</a:t>
            </a:r>
            <a:r>
              <a:rPr lang="en-US" sz="1600" dirty="0">
                <a:latin typeface="Courier New"/>
                <a:cs typeface="Courier New"/>
              </a:rPr>
              <a:t> volume create EC_Vol_01 disperse 12 redundancy 4 \</a:t>
            </a:r>
          </a:p>
          <a:p>
            <a:pPr marL="0" indent="0">
              <a:buNone/>
            </a:pPr>
            <a:r>
              <a:rPr lang="sv-SE" sz="1600" dirty="0" smtClean="0">
                <a:latin typeface="Courier New"/>
                <a:cs typeface="Courier New"/>
              </a:rPr>
              <a:t>  </a:t>
            </a:r>
            <a:r>
              <a:rPr lang="sv-SE" sz="1600" dirty="0" err="1" smtClean="0">
                <a:latin typeface="Courier New"/>
                <a:cs typeface="Courier New"/>
              </a:rPr>
              <a:t>Storage_Node</a:t>
            </a:r>
            <a:r>
              <a:rPr lang="sv-SE" sz="1600" dirty="0">
                <a:latin typeface="Courier New"/>
                <a:cs typeface="Courier New"/>
              </a:rPr>
              <a:t>{01,02,03,04,05,06</a:t>
            </a:r>
            <a:r>
              <a:rPr lang="sv-SE" sz="1600" dirty="0" smtClean="0">
                <a:latin typeface="Courier New"/>
                <a:cs typeface="Courier New"/>
              </a:rPr>
              <a:t>}:</a:t>
            </a:r>
            <a:r>
              <a:rPr lang="sv-SE" sz="1600" dirty="0">
                <a:latin typeface="Courier New"/>
                <a:cs typeface="Courier New"/>
              </a:rPr>
              <a:t>/</a:t>
            </a:r>
            <a:r>
              <a:rPr lang="sv-SE" sz="1600" dirty="0" err="1">
                <a:latin typeface="Courier New"/>
                <a:cs typeface="Courier New"/>
              </a:rPr>
              <a:t>bricks</a:t>
            </a:r>
            <a:r>
              <a:rPr lang="sv-SE" sz="1600" dirty="0">
                <a:latin typeface="Courier New"/>
                <a:cs typeface="Courier New"/>
              </a:rPr>
              <a:t>/b0{1,2}/g \</a:t>
            </a:r>
          </a:p>
          <a:p>
            <a:pPr marL="0" indent="0">
              <a:buNone/>
            </a:pPr>
            <a:r>
              <a:rPr lang="sv-SE" sz="1600" dirty="0" smtClean="0">
                <a:latin typeface="Courier New"/>
                <a:cs typeface="Courier New"/>
              </a:rPr>
              <a:t>  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174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pic>
        <p:nvPicPr>
          <p:cNvPr id="3" name="Picture 2" descr="Screenshot 2015-11-24 14.5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64070"/>
            <a:ext cx="5641340" cy="457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pic>
        <p:nvPicPr>
          <p:cNvPr id="5" name="Picture 4" descr="Screenshot 2015-11-24 14.54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80" y="1586886"/>
            <a:ext cx="8295320" cy="409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Erasure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Want more protection from dual failure</a:t>
            </a:r>
          </a:p>
          <a:p>
            <a:r>
              <a:rPr lang="en-US" sz="2800" dirty="0" smtClean="0"/>
              <a:t>Data protection should scale seamlessly</a:t>
            </a:r>
          </a:p>
          <a:p>
            <a:r>
              <a:rPr lang="en-US" sz="2800" dirty="0"/>
              <a:t>We want to build a volume that has a </a:t>
            </a:r>
            <a:r>
              <a:rPr lang="en-US" sz="2800" dirty="0" smtClean="0"/>
              <a:t>configurable degree </a:t>
            </a:r>
            <a:r>
              <a:rPr lang="en-US" sz="2800" dirty="0"/>
              <a:t>of redundancy with a small space </a:t>
            </a:r>
            <a:r>
              <a:rPr lang="en-US" sz="2800" dirty="0" smtClean="0"/>
              <a:t>waste</a:t>
            </a:r>
          </a:p>
          <a:p>
            <a:r>
              <a:rPr lang="en-US" sz="2800" dirty="0" smtClean="0"/>
              <a:t>Can be used simply on top of JBOD( Just bunch of disk)</a:t>
            </a:r>
          </a:p>
          <a:p>
            <a:r>
              <a:rPr lang="en-US" sz="2800" dirty="0"/>
              <a:t>RAID controllers are expensive </a:t>
            </a:r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</p:txBody>
      </p:sp>
      <p:pic>
        <p:nvPicPr>
          <p:cNvPr id="4" name="Picture 3" descr="doll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84" y="5007657"/>
            <a:ext cx="1554507" cy="1070085"/>
          </a:xfrm>
          <a:prstGeom prst="rect">
            <a:avLst/>
          </a:prstGeom>
        </p:spPr>
      </p:pic>
      <p:pic>
        <p:nvPicPr>
          <p:cNvPr id="5" name="Picture 4" descr="HB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46" y="5090251"/>
            <a:ext cx="1728814" cy="987491"/>
          </a:xfrm>
          <a:prstGeom prst="rect">
            <a:avLst/>
          </a:prstGeom>
        </p:spPr>
      </p:pic>
      <p:sp>
        <p:nvSpPr>
          <p:cNvPr id="7" name="Equal 6"/>
          <p:cNvSpPr/>
          <p:nvPr/>
        </p:nvSpPr>
        <p:spPr>
          <a:xfrm>
            <a:off x="4232885" y="5287593"/>
            <a:ext cx="750375" cy="380849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95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Erasure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is always expensive</a:t>
            </a:r>
          </a:p>
          <a:p>
            <a:pPr lvl="1"/>
            <a:r>
              <a:rPr lang="en-US" dirty="0"/>
              <a:t>(2-way, 3-way, n-way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200 % + overhead </a:t>
            </a:r>
            <a:r>
              <a:rPr lang="en-US" dirty="0" smtClean="0">
                <a:sym typeface="Wingdings"/>
              </a:rPr>
              <a:t>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A74CAF28-B3A2overhead-4D52-972D-B1869EAD23A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638" y="3973838"/>
            <a:ext cx="1755686" cy="13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5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785"/>
            <a:ext cx="8229600" cy="789627"/>
          </a:xfrm>
        </p:spPr>
        <p:txBody>
          <a:bodyPr/>
          <a:lstStyle/>
          <a:p>
            <a:r>
              <a:rPr lang="en-US" dirty="0" smtClean="0"/>
              <a:t>First Blush</a:t>
            </a:r>
            <a:endParaRPr lang="en-US" dirty="0"/>
          </a:p>
        </p:txBody>
      </p:sp>
      <p:pic>
        <p:nvPicPr>
          <p:cNvPr id="5" name="Picture 4" descr="summ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77" y="1195294"/>
            <a:ext cx="7512941" cy="4724664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6185647" y="1957294"/>
            <a:ext cx="2166471" cy="642470"/>
          </a:xfrm>
          <a:prstGeom prst="cloudCallout">
            <a:avLst>
              <a:gd name="adj1" fmla="val -76279"/>
              <a:gd name="adj2" fmla="val 9040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Erasure Coded </a:t>
            </a:r>
            <a:r>
              <a:rPr lang="en-US" sz="1400" dirty="0" smtClean="0"/>
              <a:t>Volume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516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9712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Erasure Code</a:t>
            </a:r>
          </a:p>
          <a:p>
            <a:pPr lvl="1"/>
            <a:r>
              <a:rPr lang="en-US" dirty="0"/>
              <a:t>Store “k” disk worth of data in “n” </a:t>
            </a:r>
            <a:r>
              <a:rPr lang="en-US" dirty="0" smtClean="0"/>
              <a:t>total required disk</a:t>
            </a:r>
            <a:endParaRPr lang="en-US" dirty="0"/>
          </a:p>
          <a:p>
            <a:pPr lvl="2"/>
            <a:r>
              <a:rPr lang="en-US" dirty="0"/>
              <a:t>(n &gt; k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“m” redundant disk </a:t>
            </a:r>
          </a:p>
          <a:p>
            <a:pPr lvl="1"/>
            <a:r>
              <a:rPr lang="en-US" dirty="0" smtClean="0"/>
              <a:t>Pick “m” to choose the failure tolerance </a:t>
            </a:r>
          </a:p>
          <a:p>
            <a:pPr lvl="2"/>
            <a:r>
              <a:rPr lang="en-US" dirty="0" smtClean="0"/>
              <a:t>(n </a:t>
            </a:r>
            <a:r>
              <a:rPr lang="en-US" dirty="0"/>
              <a:t>= </a:t>
            </a:r>
            <a:r>
              <a:rPr lang="en-US" dirty="0" smtClean="0"/>
              <a:t>k +  m)</a:t>
            </a:r>
          </a:p>
          <a:p>
            <a:r>
              <a:rPr lang="en-US" dirty="0" smtClean="0"/>
              <a:t>A generalization of RAID6 </a:t>
            </a:r>
          </a:p>
          <a:p>
            <a:r>
              <a:rPr lang="en-US" dirty="0" smtClean="0"/>
              <a:t>Distributed across the nodes</a:t>
            </a:r>
          </a:p>
        </p:txBody>
      </p:sp>
      <p:pic>
        <p:nvPicPr>
          <p:cNvPr id="4" name="Picture 3" descr="e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440" y="2397760"/>
            <a:ext cx="3718559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5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Erasure Code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" y="1356361"/>
            <a:ext cx="884936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Based on erasure codes</a:t>
            </a:r>
          </a:p>
          <a:p>
            <a:pPr lvl="1"/>
            <a:r>
              <a:rPr lang="en-US" sz="2000" dirty="0" smtClean="0"/>
              <a:t>Fast implementation of the Rabin IDA (Information Dispersal Algorithm) </a:t>
            </a:r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 </a:t>
            </a:r>
            <a:r>
              <a:rPr lang="en-US" sz="2000" dirty="0"/>
              <a:t>additional fragments are computed from a set of  n</a:t>
            </a:r>
            <a:r>
              <a:rPr lang="en-US" sz="2000" dirty="0" smtClean="0"/>
              <a:t>– </a:t>
            </a:r>
            <a:r>
              <a:rPr lang="en-US" sz="2000" dirty="0"/>
              <a:t>k</a:t>
            </a:r>
            <a:r>
              <a:rPr lang="en-US" sz="2000" dirty="0" smtClean="0"/>
              <a:t> </a:t>
            </a:r>
            <a:r>
              <a:rPr lang="en-US" sz="2000" dirty="0"/>
              <a:t>data </a:t>
            </a:r>
            <a:r>
              <a:rPr lang="en-US" sz="2000" dirty="0" smtClean="0"/>
              <a:t>fragments</a:t>
            </a:r>
          </a:p>
          <a:p>
            <a:pPr lvl="1"/>
            <a:r>
              <a:rPr lang="en-US" sz="2000" dirty="0"/>
              <a:t>Any data fragment can be recovered from </a:t>
            </a:r>
            <a:r>
              <a:rPr lang="en-US" sz="2000" dirty="0" smtClean="0"/>
              <a:t>any subset </a:t>
            </a:r>
            <a:r>
              <a:rPr lang="en-US" sz="2000" dirty="0"/>
              <a:t>of </a:t>
            </a:r>
            <a:r>
              <a:rPr lang="en-US" sz="2000" dirty="0" smtClean="0"/>
              <a:t>n </a:t>
            </a:r>
            <a:r>
              <a:rPr lang="en-US" sz="2000" dirty="0"/>
              <a:t>– </a:t>
            </a:r>
            <a:r>
              <a:rPr lang="en-US" sz="2000" dirty="0" smtClean="0"/>
              <a:t>k </a:t>
            </a:r>
            <a:r>
              <a:rPr lang="en-US" sz="2000" dirty="0"/>
              <a:t>fragments (data or redundancy)</a:t>
            </a:r>
            <a:endParaRPr lang="en-US" sz="20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original d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3358426"/>
            <a:ext cx="5638800" cy="2288071"/>
          </a:xfrm>
          <a:prstGeom prst="rect">
            <a:avLst/>
          </a:prstGeom>
        </p:spPr>
      </p:pic>
      <p:pic>
        <p:nvPicPr>
          <p:cNvPr id="5" name="Picture 4" descr="recoved 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3358426"/>
            <a:ext cx="5638800" cy="228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5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356518"/>
            <a:ext cx="8229600" cy="20267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dirty="0" smtClean="0"/>
              <a:t>” data chunks, “</a:t>
            </a:r>
            <a:r>
              <a:rPr lang="en-US" dirty="0" smtClean="0">
                <a:solidFill>
                  <a:srgbClr val="800000"/>
                </a:solidFill>
              </a:rPr>
              <a:t>m</a:t>
            </a:r>
            <a:r>
              <a:rPr lang="en-US" dirty="0" smtClean="0"/>
              <a:t>” coding chunks</a:t>
            </a:r>
          </a:p>
          <a:p>
            <a:pPr lvl="1"/>
            <a:r>
              <a:rPr lang="en-US" dirty="0" smtClean="0"/>
              <a:t>Can stripe parity and data on the same disk</a:t>
            </a:r>
          </a:p>
          <a:p>
            <a:r>
              <a:rPr lang="en-US" dirty="0" smtClean="0"/>
              <a:t>Reads are simple, only decode in case of failure/repair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6" name="Picture 25" descr="symant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80" y="3527706"/>
            <a:ext cx="5976620" cy="205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Non-Systematic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179468"/>
            <a:ext cx="8229600" cy="20267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“</a:t>
            </a:r>
            <a:r>
              <a:rPr lang="en-US" dirty="0" smtClean="0">
                <a:solidFill>
                  <a:srgbClr val="800000"/>
                </a:solidFill>
              </a:rPr>
              <a:t>n</a:t>
            </a:r>
            <a:r>
              <a:rPr lang="en-US" dirty="0" smtClean="0"/>
              <a:t>” chunks in a stripe are coded</a:t>
            </a:r>
          </a:p>
          <a:p>
            <a:r>
              <a:rPr lang="en-US" dirty="0" smtClean="0"/>
              <a:t>Encode/Decode for each read/write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non-symant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3388453"/>
            <a:ext cx="5588000" cy="18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1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BI">
      <a:dk1>
        <a:sysClr val="windowText" lastClr="000000"/>
      </a:dk1>
      <a:lt1>
        <a:sysClr val="window" lastClr="FFFFFF"/>
      </a:lt1>
      <a:dk2>
        <a:srgbClr val="62B5E5"/>
      </a:dk2>
      <a:lt2>
        <a:srgbClr val="EEECE1"/>
      </a:lt2>
      <a:accent1>
        <a:srgbClr val="62B5E5"/>
      </a:accent1>
      <a:accent2>
        <a:srgbClr val="F89728"/>
      </a:accent2>
      <a:accent3>
        <a:srgbClr val="C1D82F"/>
      </a:accent3>
      <a:accent4>
        <a:srgbClr val="EF4135"/>
      </a:accent4>
      <a:accent5>
        <a:srgbClr val="0076A9"/>
      </a:accent5>
      <a:accent6>
        <a:srgbClr val="F8D44C"/>
      </a:accent6>
      <a:hlink>
        <a:srgbClr val="F89728"/>
      </a:hlink>
      <a:folHlink>
        <a:srgbClr val="F8972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4454</TotalTime>
  <Words>592</Words>
  <Application>Microsoft Office PowerPoint</Application>
  <PresentationFormat>On-screen Show (4:3)</PresentationFormat>
  <Paragraphs>131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Lucida Grande</vt:lpstr>
      <vt:lpstr>Tahoma</vt:lpstr>
      <vt:lpstr>Wingdings</vt:lpstr>
      <vt:lpstr>Office Theme</vt:lpstr>
      <vt:lpstr>Erasure Coding with Cloud Storage</vt:lpstr>
      <vt:lpstr>Agenda</vt:lpstr>
      <vt:lpstr>Why Erasure Coding</vt:lpstr>
      <vt:lpstr>Why Erasure Coding</vt:lpstr>
      <vt:lpstr>First Blush</vt:lpstr>
      <vt:lpstr>How it works</vt:lpstr>
      <vt:lpstr>Erasure Code Algorithm </vt:lpstr>
      <vt:lpstr>Systematic</vt:lpstr>
      <vt:lpstr>Non-Systematic</vt:lpstr>
      <vt:lpstr>Write Operation</vt:lpstr>
      <vt:lpstr>Read Operation</vt:lpstr>
      <vt:lpstr>Implementation of Erasure Coding</vt:lpstr>
      <vt:lpstr>Performance Comparison</vt:lpstr>
      <vt:lpstr>Performance Comparison</vt:lpstr>
      <vt:lpstr>Performance Comparison</vt:lpstr>
      <vt:lpstr>Conclusion </vt:lpstr>
      <vt:lpstr>Got Feedback?</vt:lpstr>
      <vt:lpstr>Back up slides</vt:lpstr>
      <vt:lpstr>GlusterFS Implementation</vt:lpstr>
      <vt:lpstr>GlusterFS Implementation</vt:lpstr>
      <vt:lpstr>How it works in GlusterFS</vt:lpstr>
      <vt:lpstr>How it works in GlusterFS</vt:lpstr>
      <vt:lpstr>Cli Command</vt:lpstr>
      <vt:lpstr>Backup</vt:lpstr>
      <vt:lpstr>Backup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Ames</dc:creator>
  <cp:lastModifiedBy>Suman Debnath</cp:lastModifiedBy>
  <cp:revision>155</cp:revision>
  <cp:lastPrinted>2013-04-29T18:31:52Z</cp:lastPrinted>
  <dcterms:created xsi:type="dcterms:W3CDTF">2013-04-29T18:31:52Z</dcterms:created>
  <dcterms:modified xsi:type="dcterms:W3CDTF">2018-07-24T21:58:22Z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FolderId">
    <vt:lpwstr/>
  </property>
  <property fmtid="{D5CDD505-2E9C-101B-9397-08002B2CF9AE}" pid="3" name="Offisync_SaveTime">
    <vt:lpwstr/>
  </property>
  <property fmtid="{D5CDD505-2E9C-101B-9397-08002B2CF9AE}" pid="4" name="Offisync_IsSaved">
    <vt:lpwstr>False</vt:lpwstr>
  </property>
  <property fmtid="{D5CDD505-2E9C-101B-9397-08002B2CF9AE}" pid="5" name="Offisync_UniqueId">
    <vt:lpwstr>336889;24499137</vt:lpwstr>
  </property>
  <property fmtid="{D5CDD505-2E9C-101B-9397-08002B2CF9AE}" pid="6" name="CentralDesktop_MDAdded">
    <vt:lpwstr>True</vt:lpwstr>
  </property>
  <property fmtid="{D5CDD505-2E9C-101B-9397-08002B2CF9AE}" pid="7" name="Offisync_FileTitle">
    <vt:lpwstr/>
  </property>
  <property fmtid="{D5CDD505-2E9C-101B-9397-08002B2CF9AE}" pid="8" name="Offisync_UpdateToken">
    <vt:lpwstr>2013-06-20T16:40:18-0700</vt:lpwstr>
  </property>
  <property fmtid="{D5CDD505-2E9C-101B-9397-08002B2CF9AE}" pid="9" name="Offisync_ProviderName">
    <vt:lpwstr>Central Desktop</vt:lpwstr>
  </property>
</Properties>
</file>