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06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0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EC3DA-2C85-4BB1-BC1D-2D93867E053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596B6-EE6C-4CF8-BFF8-1977CA2A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_55906_Brand_Integration\_PPT_Template\R4_20151119\Images\Title_Circuitry_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hite block"/>
          <p:cNvSpPr/>
          <p:nvPr/>
        </p:nvSpPr>
        <p:spPr>
          <a:xfrm>
            <a:off x="0" y="5010150"/>
            <a:ext cx="9144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143296"/>
            <a:ext cx="558927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628418"/>
            <a:ext cx="558927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5199600"/>
            <a:ext cx="558927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 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  <p:pic>
        <p:nvPicPr>
          <p:cNvPr id="21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5557210"/>
            <a:ext cx="2007393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/>
        </p:nvGrpSpPr>
        <p:grpSpPr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5103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51311"/>
            <a:ext cx="8524494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826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86635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DB0E14F-859D-40CC-8BC4-C859950A0BBE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EDA633B5-AB61-4079-9515-A370801830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DB0E14F-859D-40CC-8BC4-C859950A0BBE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EDA633B5-AB61-4079-9515-A37080183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E14F-859D-40CC-8BC4-C859950A0BBE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E14F-859D-40CC-8BC4-C859950A0BBE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28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F14A-2C7E-4886-A78B-36DDC803EDF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6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F14A-2C7E-4886-A78B-36DDC803EDF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12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F14A-2C7E-4886-A78B-36DDC803EDF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15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F14A-2C7E-4886-A78B-36DDC803EDF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785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2688"/>
            <a:ext cx="9144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143296"/>
            <a:ext cx="558927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628418"/>
            <a:ext cx="558927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5199600"/>
            <a:ext cx="558927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Broadcom Limited Proprietary and Confidential.  © 2016 Broadcom Limited.  All rights reserved. 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1"/>
            <a:ext cx="9143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"/>
            <a:ext cx="24003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/>
        </p:nvGrpSpPr>
        <p:grpSpPr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5520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F14A-2C7E-4886-A78B-36DDC803EDF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21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F14A-2C7E-4886-A78B-36DDC803EDF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5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F14A-2C7E-4886-A78B-36DDC803EDF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75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F14A-2C7E-4886-A78B-36DDC803EDF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5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F14A-2C7E-4886-A78B-36DDC803EDF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y circuitry" descr="G:\_55906_Brand_Integration\_PPT_Template\R4_20151119\Images\Title_Circuitry_G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" y="0"/>
            <a:ext cx="9142810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67" y="4378200"/>
            <a:ext cx="2563409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/>
        </p:nvGrpSpPr>
        <p:grpSpPr>
          <a:xfrm>
            <a:off x="1" y="4662176"/>
            <a:ext cx="5740343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2578608"/>
            <a:ext cx="534924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4992080"/>
            <a:ext cx="534924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09" y="5420898"/>
            <a:ext cx="534924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</a:t>
            </a:r>
            <a:r>
              <a:rPr lang="en-US" sz="800" baseline="0" dirty="0" smtClean="0">
                <a:solidFill>
                  <a:srgbClr val="4D4D4F"/>
                </a:solidFill>
              </a:rPr>
              <a:t> </a:t>
            </a:r>
            <a:r>
              <a:rPr lang="en-US" sz="800" dirty="0" smtClean="0">
                <a:solidFill>
                  <a:srgbClr val="4D4D4F"/>
                </a:solidFill>
              </a:rPr>
              <a:t>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905733" cy="25146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82000"/>
                </a:schemeClr>
              </a:gs>
              <a:gs pos="49000">
                <a:schemeClr val="bg1">
                  <a:alpha val="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103098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pecial Ev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J:\03_Image_Library\Background\_BRCM_2013_CSR_bkgd_EE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10" b="703"/>
          <a:stretch/>
        </p:blipFill>
        <p:spPr bwMode="auto">
          <a:xfrm>
            <a:off x="0" y="0"/>
            <a:ext cx="9144000" cy="450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4504766"/>
            <a:ext cx="9144000" cy="2353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>
              <a:solidFill>
                <a:prstClr val="white"/>
              </a:solidFill>
            </a:endParaRP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1" y="3790871"/>
            <a:ext cx="6883214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4818600"/>
            <a:ext cx="453110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247418"/>
            <a:ext cx="4535527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" y="4533899"/>
            <a:ext cx="9143999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16902" y="4533899"/>
            <a:ext cx="1927098" cy="0"/>
          </a:xfrm>
          <a:prstGeom prst="line">
            <a:avLst/>
          </a:prstGeom>
          <a:ln w="76200">
            <a:solidFill>
              <a:srgbClr val="AB16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5557210"/>
            <a:ext cx="2007393" cy="362717"/>
          </a:xfrm>
          <a:prstGeom prst="rect">
            <a:avLst/>
          </a:prstGeom>
        </p:spPr>
      </p:pic>
      <p:sp>
        <p:nvSpPr>
          <p:cNvPr id="20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</a:t>
            </a:r>
            <a:r>
              <a:rPr lang="en-US" sz="800" baseline="0" dirty="0" smtClean="0">
                <a:solidFill>
                  <a:srgbClr val="4D4D4F"/>
                </a:solidFill>
              </a:rPr>
              <a:t> </a:t>
            </a:r>
            <a:r>
              <a:rPr lang="en-US" sz="800" dirty="0" smtClean="0">
                <a:solidFill>
                  <a:srgbClr val="4D4D4F"/>
                </a:solidFill>
              </a:rPr>
              <a:t>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5645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4176"/>
            <a:ext cx="9144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flipV="1">
            <a:off x="0" y="0"/>
            <a:ext cx="9144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701279"/>
            <a:ext cx="644652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914400" rtl="0" eaLnBrk="1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4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 smtClean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Broadcom Limited Proprietary and Confidential.  © 2016 Broadcom Limited.  All rights reserved. </a:t>
            </a:r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5424175"/>
            <a:ext cx="9144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:\_55906_Brand_Integration\_55998_Broadcom_Limited_Logo\_Final\04_White\PNG\Broadcom_Ltd_Logo_White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23396"/>
            <a:ext cx="24003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500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y circuitry" descr="G:\_55906_Brand_Integration\_PPT_Template\R4_20151119\Images\Title_Circuitry_G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" y="0"/>
            <a:ext cx="9142810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3408399"/>
            <a:ext cx="65151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Section Title</a:t>
            </a:r>
          </a:p>
        </p:txBody>
      </p:sp>
      <p:sp>
        <p:nvSpPr>
          <p:cNvPr id="8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</a:t>
            </a:r>
            <a:r>
              <a:rPr lang="en-US" sz="800" baseline="0" dirty="0" smtClean="0">
                <a:solidFill>
                  <a:srgbClr val="4D4D4F"/>
                </a:solidFill>
              </a:rPr>
              <a:t> </a:t>
            </a:r>
            <a:r>
              <a:rPr lang="en-US" sz="800" dirty="0" smtClean="0">
                <a:solidFill>
                  <a:srgbClr val="4D4D4F"/>
                </a:solidFill>
              </a:rPr>
              <a:t>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  <p:grpSp>
        <p:nvGrpSpPr>
          <p:cNvPr id="17" name="Two-tone Red Rouded"/>
          <p:cNvGrpSpPr/>
          <p:nvPr/>
        </p:nvGrpSpPr>
        <p:grpSpPr>
          <a:xfrm>
            <a:off x="0" y="5424176"/>
            <a:ext cx="7008019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44" y="5269924"/>
            <a:ext cx="1493044" cy="2697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905733" cy="25146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82000"/>
                </a:schemeClr>
              </a:gs>
              <a:gs pos="49000">
                <a:schemeClr val="bg1">
                  <a:alpha val="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905413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371601"/>
            <a:ext cx="8524494" cy="1479379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51311"/>
            <a:ext cx="8524494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773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600201"/>
            <a:ext cx="8524494" cy="1507079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51311"/>
            <a:ext cx="8524494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309753" y="1005841"/>
            <a:ext cx="8524494" cy="3323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397183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8610" y="1371601"/>
            <a:ext cx="4183380" cy="1811778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8610" y="551311"/>
            <a:ext cx="8524494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49724" y="1371601"/>
            <a:ext cx="4183380" cy="1811778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6292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09753" y="551311"/>
            <a:ext cx="8524494" cy="36625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753" y="1371601"/>
            <a:ext cx="8524494" cy="150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308610" y="6629401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8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800" dirty="0" smtClean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624575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 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03261" y="6629401"/>
            <a:ext cx="27252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6511510"/>
            <a:ext cx="1133475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4937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F14A-2C7E-4886-A78B-36DDC803EDF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8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Suman Debnath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Isolation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object 3"/>
          <p:cNvSpPr/>
          <p:nvPr/>
        </p:nvSpPr>
        <p:spPr>
          <a:xfrm>
            <a:off x="2362200" y="4260250"/>
            <a:ext cx="4688372" cy="652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2414382" y="4287704"/>
            <a:ext cx="4584700" cy="508000"/>
          </a:xfrm>
          <a:custGeom>
            <a:avLst/>
            <a:gdLst/>
            <a:ahLst/>
            <a:cxnLst/>
            <a:rect l="l" t="t" r="r" b="b"/>
            <a:pathLst>
              <a:path w="4584700" h="508000">
                <a:moveTo>
                  <a:pt x="0" y="508004"/>
                </a:moveTo>
                <a:lnTo>
                  <a:pt x="4584710" y="508004"/>
                </a:lnTo>
                <a:lnTo>
                  <a:pt x="4584710" y="0"/>
                </a:lnTo>
                <a:lnTo>
                  <a:pt x="0" y="0"/>
                </a:lnTo>
                <a:lnTo>
                  <a:pt x="0" y="508004"/>
                </a:lnTo>
                <a:close/>
              </a:path>
            </a:pathLst>
          </a:custGeom>
          <a:solidFill>
            <a:srgbClr val="EAEBEC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cs typeface="Calibri"/>
              </a:rPr>
              <a:t>Op</a:t>
            </a:r>
            <a:r>
              <a:rPr lang="en-US" spc="-10" dirty="0">
                <a:cs typeface="Calibri"/>
              </a:rPr>
              <a:t>er</a:t>
            </a:r>
            <a:r>
              <a:rPr lang="en-US" spc="50" dirty="0">
                <a:cs typeface="Calibri"/>
              </a:rPr>
              <a:t>atin</a:t>
            </a:r>
            <a:r>
              <a:rPr lang="en-US" spc="-10" dirty="0">
                <a:cs typeface="Calibri"/>
              </a:rPr>
              <a:t>g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S</a:t>
            </a:r>
            <a:r>
              <a:rPr lang="en-US" spc="-10" dirty="0">
                <a:cs typeface="Calibri"/>
              </a:rPr>
              <a:t>y</a:t>
            </a:r>
            <a:r>
              <a:rPr lang="en-US" dirty="0">
                <a:cs typeface="Calibri"/>
              </a:rPr>
              <a:t>s</a:t>
            </a:r>
            <a:r>
              <a:rPr lang="en-US" spc="-10" dirty="0">
                <a:cs typeface="Calibri"/>
              </a:rPr>
              <a:t>tem</a:t>
            </a:r>
            <a:r>
              <a:rPr lang="en-US" dirty="0">
                <a:cs typeface="Calibri"/>
              </a:rPr>
              <a:t>/</a:t>
            </a:r>
            <a:r>
              <a:rPr lang="en-US" spc="-10" dirty="0">
                <a:cs typeface="Calibri"/>
              </a:rPr>
              <a:t>Ker</a:t>
            </a:r>
            <a:r>
              <a:rPr lang="en-US" dirty="0">
                <a:cs typeface="Calibri"/>
              </a:rPr>
              <a:t>n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l</a:t>
            </a:r>
            <a:endParaRPr dirty="0"/>
          </a:p>
        </p:txBody>
      </p:sp>
      <p:sp>
        <p:nvSpPr>
          <p:cNvPr id="6" name="object 5"/>
          <p:cNvSpPr/>
          <p:nvPr/>
        </p:nvSpPr>
        <p:spPr>
          <a:xfrm>
            <a:off x="2414382" y="4287704"/>
            <a:ext cx="4584700" cy="550545"/>
          </a:xfrm>
          <a:custGeom>
            <a:avLst/>
            <a:gdLst/>
            <a:ahLst/>
            <a:cxnLst/>
            <a:rect l="l" t="t" r="r" b="b"/>
            <a:pathLst>
              <a:path w="4584700" h="550545">
                <a:moveTo>
                  <a:pt x="0" y="550331"/>
                </a:moveTo>
                <a:lnTo>
                  <a:pt x="4584710" y="550331"/>
                </a:lnTo>
                <a:lnTo>
                  <a:pt x="4584710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2362200" y="3711623"/>
            <a:ext cx="4688372" cy="648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2414382" y="3737384"/>
            <a:ext cx="4584700" cy="550545"/>
          </a:xfrm>
          <a:custGeom>
            <a:avLst/>
            <a:gdLst/>
            <a:ahLst/>
            <a:cxnLst/>
            <a:rect l="l" t="t" r="r" b="b"/>
            <a:pathLst>
              <a:path w="4584700" h="550545">
                <a:moveTo>
                  <a:pt x="0" y="550331"/>
                </a:moveTo>
                <a:lnTo>
                  <a:pt x="4584710" y="550331"/>
                </a:lnTo>
                <a:lnTo>
                  <a:pt x="4584710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cs typeface="Calibri"/>
              </a:rPr>
              <a:t>Contain</a:t>
            </a:r>
            <a:r>
              <a:rPr lang="en-US" spc="-10" dirty="0">
                <a:cs typeface="Calibri"/>
              </a:rPr>
              <a:t>er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En</a:t>
            </a:r>
            <a:r>
              <a:rPr lang="en-US" spc="-10" dirty="0">
                <a:cs typeface="Calibri"/>
              </a:rPr>
              <a:t>g</a:t>
            </a:r>
            <a:r>
              <a:rPr lang="en-US" dirty="0">
                <a:cs typeface="Calibri"/>
              </a:rPr>
              <a:t>in</a:t>
            </a:r>
            <a:r>
              <a:rPr lang="en-US" spc="-10" dirty="0">
                <a:cs typeface="Calibri"/>
              </a:rPr>
              <a:t>e(Docker)</a:t>
            </a:r>
            <a:endParaRPr dirty="0"/>
          </a:p>
        </p:txBody>
      </p:sp>
      <p:sp>
        <p:nvSpPr>
          <p:cNvPr id="9" name="object 8"/>
          <p:cNvSpPr/>
          <p:nvPr/>
        </p:nvSpPr>
        <p:spPr>
          <a:xfrm>
            <a:off x="2414382" y="3737384"/>
            <a:ext cx="4584700" cy="550545"/>
          </a:xfrm>
          <a:custGeom>
            <a:avLst/>
            <a:gdLst/>
            <a:ahLst/>
            <a:cxnLst/>
            <a:rect l="l" t="t" r="r" b="b"/>
            <a:pathLst>
              <a:path w="4584700" h="550545">
                <a:moveTo>
                  <a:pt x="0" y="550331"/>
                </a:moveTo>
                <a:lnTo>
                  <a:pt x="4584710" y="550331"/>
                </a:lnTo>
                <a:lnTo>
                  <a:pt x="4584710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2362200" y="4767337"/>
            <a:ext cx="4688372" cy="652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2414382" y="4795708"/>
            <a:ext cx="4584700" cy="550545"/>
          </a:xfrm>
          <a:custGeom>
            <a:avLst/>
            <a:gdLst/>
            <a:ahLst/>
            <a:cxnLst/>
            <a:rect l="l" t="t" r="r" b="b"/>
            <a:pathLst>
              <a:path w="4584700" h="550545">
                <a:moveTo>
                  <a:pt x="0" y="550343"/>
                </a:moveTo>
                <a:lnTo>
                  <a:pt x="4584710" y="550343"/>
                </a:lnTo>
                <a:lnTo>
                  <a:pt x="4584710" y="0"/>
                </a:lnTo>
                <a:lnTo>
                  <a:pt x="0" y="0"/>
                </a:lnTo>
                <a:lnTo>
                  <a:pt x="0" y="550343"/>
                </a:lnTo>
                <a:close/>
              </a:path>
            </a:pathLst>
          </a:custGeom>
          <a:solidFill>
            <a:srgbClr val="3E5167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Physical Server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2414382" y="4795708"/>
            <a:ext cx="4584700" cy="550545"/>
          </a:xfrm>
          <a:custGeom>
            <a:avLst/>
            <a:gdLst/>
            <a:ahLst/>
            <a:cxnLst/>
            <a:rect l="l" t="t" r="r" b="b"/>
            <a:pathLst>
              <a:path w="4584700" h="550545">
                <a:moveTo>
                  <a:pt x="0" y="550343"/>
                </a:moveTo>
                <a:lnTo>
                  <a:pt x="4584710" y="550343"/>
                </a:lnTo>
                <a:lnTo>
                  <a:pt x="4584710" y="0"/>
                </a:lnTo>
                <a:lnTo>
                  <a:pt x="0" y="0"/>
                </a:lnTo>
                <a:lnTo>
                  <a:pt x="0" y="550343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2362200" y="3158825"/>
            <a:ext cx="2352498" cy="6525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2414382" y="3187037"/>
            <a:ext cx="2247900" cy="550545"/>
          </a:xfrm>
          <a:custGeom>
            <a:avLst/>
            <a:gdLst/>
            <a:ahLst/>
            <a:cxnLst/>
            <a:rect l="l" t="t" r="r" b="b"/>
            <a:pathLst>
              <a:path w="2247900" h="550545">
                <a:moveTo>
                  <a:pt x="0" y="550331"/>
                </a:moveTo>
                <a:lnTo>
                  <a:pt x="2247899" y="550331"/>
                </a:lnTo>
                <a:lnTo>
                  <a:pt x="2247899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Container 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2414382" y="3187037"/>
            <a:ext cx="2247900" cy="550545"/>
          </a:xfrm>
          <a:custGeom>
            <a:avLst/>
            <a:gdLst/>
            <a:ahLst/>
            <a:cxnLst/>
            <a:rect l="l" t="t" r="r" b="b"/>
            <a:pathLst>
              <a:path w="2247900" h="550545">
                <a:moveTo>
                  <a:pt x="0" y="550331"/>
                </a:moveTo>
                <a:lnTo>
                  <a:pt x="2247899" y="550331"/>
                </a:lnTo>
                <a:lnTo>
                  <a:pt x="2247899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2362200" y="2610197"/>
            <a:ext cx="2352498" cy="648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2414382" y="2636721"/>
            <a:ext cx="2247900" cy="550545"/>
          </a:xfrm>
          <a:custGeom>
            <a:avLst/>
            <a:gdLst/>
            <a:ahLst/>
            <a:cxnLst/>
            <a:rect l="l" t="t" r="r" b="b"/>
            <a:pathLst>
              <a:path w="2247900" h="550544">
                <a:moveTo>
                  <a:pt x="0" y="550331"/>
                </a:moveTo>
                <a:lnTo>
                  <a:pt x="2247899" y="550331"/>
                </a:lnTo>
                <a:lnTo>
                  <a:pt x="2247899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JRE 8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2414382" y="2636721"/>
            <a:ext cx="2247900" cy="550545"/>
          </a:xfrm>
          <a:custGeom>
            <a:avLst/>
            <a:gdLst/>
            <a:ahLst/>
            <a:cxnLst/>
            <a:rect l="l" t="t" r="r" b="b"/>
            <a:pathLst>
              <a:path w="2247900" h="550544">
                <a:moveTo>
                  <a:pt x="0" y="550331"/>
                </a:moveTo>
                <a:lnTo>
                  <a:pt x="2247899" y="550331"/>
                </a:lnTo>
                <a:lnTo>
                  <a:pt x="2247899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/>
          <p:nvPr/>
        </p:nvSpPr>
        <p:spPr>
          <a:xfrm>
            <a:off x="2362200" y="2057400"/>
            <a:ext cx="2352498" cy="6525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2414382" y="2086374"/>
            <a:ext cx="2247900" cy="550545"/>
          </a:xfrm>
          <a:custGeom>
            <a:avLst/>
            <a:gdLst/>
            <a:ahLst/>
            <a:cxnLst/>
            <a:rect l="l" t="t" r="r" b="b"/>
            <a:pathLst>
              <a:path w="2247900" h="550544">
                <a:moveTo>
                  <a:pt x="0" y="550331"/>
                </a:moveTo>
                <a:lnTo>
                  <a:pt x="2247899" y="550331"/>
                </a:lnTo>
                <a:lnTo>
                  <a:pt x="2247899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algn="ctr"/>
            <a:r>
              <a:rPr lang="en-US" spc="-15" dirty="0">
                <a:solidFill>
                  <a:srgbClr val="FFFFFF"/>
                </a:solidFill>
                <a:cs typeface="Calibri"/>
              </a:rPr>
              <a:t>Appli</a:t>
            </a:r>
            <a:r>
              <a:rPr lang="en-US" spc="-10" dirty="0">
                <a:solidFill>
                  <a:srgbClr val="FFFFFF"/>
                </a:solidFill>
                <a:cs typeface="Calibri"/>
              </a:rPr>
              <a:t>c</a:t>
            </a:r>
            <a:r>
              <a:rPr lang="en-US" spc="50" dirty="0">
                <a:solidFill>
                  <a:srgbClr val="FFFFFF"/>
                </a:solidFill>
                <a:cs typeface="Calibri"/>
              </a:rPr>
              <a:t>ation</a:t>
            </a:r>
            <a:r>
              <a:rPr lang="en-US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solidFill>
                  <a:srgbClr val="FFFFFF"/>
                </a:solidFill>
                <a:cs typeface="Calibri"/>
              </a:rPr>
              <a:t>A</a:t>
            </a:r>
            <a:endParaRPr lang="en-US" dirty="0">
              <a:cs typeface="Calibri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2414382" y="2086374"/>
            <a:ext cx="2247900" cy="550545"/>
          </a:xfrm>
          <a:custGeom>
            <a:avLst/>
            <a:gdLst/>
            <a:ahLst/>
            <a:cxnLst/>
            <a:rect l="l" t="t" r="r" b="b"/>
            <a:pathLst>
              <a:path w="2247900" h="550544">
                <a:moveTo>
                  <a:pt x="0" y="550331"/>
                </a:moveTo>
                <a:lnTo>
                  <a:pt x="2247899" y="550331"/>
                </a:lnTo>
                <a:lnTo>
                  <a:pt x="2247899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10802" y="3158825"/>
            <a:ext cx="2439783" cy="652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57410" y="3187266"/>
            <a:ext cx="2341676" cy="547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dirty="0"/>
              <a:t>Container B</a:t>
            </a:r>
          </a:p>
        </p:txBody>
      </p:sp>
      <p:sp>
        <p:nvSpPr>
          <p:cNvPr id="24" name="object 24"/>
          <p:cNvSpPr/>
          <p:nvPr/>
        </p:nvSpPr>
        <p:spPr>
          <a:xfrm>
            <a:off x="4662282" y="3187037"/>
            <a:ext cx="2336800" cy="550545"/>
          </a:xfrm>
          <a:custGeom>
            <a:avLst/>
            <a:gdLst/>
            <a:ahLst/>
            <a:cxnLst/>
            <a:rect l="l" t="t" r="r" b="b"/>
            <a:pathLst>
              <a:path w="2336800" h="550545">
                <a:moveTo>
                  <a:pt x="0" y="550331"/>
                </a:moveTo>
                <a:lnTo>
                  <a:pt x="2336804" y="550331"/>
                </a:lnTo>
                <a:lnTo>
                  <a:pt x="2336804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10802" y="2610197"/>
            <a:ext cx="2439783" cy="64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62282" y="2636721"/>
            <a:ext cx="2336804" cy="5503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dirty="0" smtClean="0"/>
              <a:t>JRE 7</a:t>
            </a:r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662282" y="2636721"/>
            <a:ext cx="2336800" cy="550545"/>
          </a:xfrm>
          <a:custGeom>
            <a:avLst/>
            <a:gdLst/>
            <a:ahLst/>
            <a:cxnLst/>
            <a:rect l="l" t="t" r="r" b="b"/>
            <a:pathLst>
              <a:path w="2336800" h="550544">
                <a:moveTo>
                  <a:pt x="0" y="550331"/>
                </a:moveTo>
                <a:lnTo>
                  <a:pt x="2336804" y="550331"/>
                </a:lnTo>
                <a:lnTo>
                  <a:pt x="2336804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0802" y="2057400"/>
            <a:ext cx="2439783" cy="6525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62282" y="2086374"/>
            <a:ext cx="2336804" cy="5503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dirty="0"/>
              <a:t>Application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object 30"/>
          <p:cNvSpPr/>
          <p:nvPr/>
        </p:nvSpPr>
        <p:spPr>
          <a:xfrm>
            <a:off x="4662282" y="2086374"/>
            <a:ext cx="2336800" cy="550545"/>
          </a:xfrm>
          <a:custGeom>
            <a:avLst/>
            <a:gdLst/>
            <a:ahLst/>
            <a:cxnLst/>
            <a:rect l="l" t="t" r="r" b="b"/>
            <a:pathLst>
              <a:path w="2336800" h="550544">
                <a:moveTo>
                  <a:pt x="0" y="550331"/>
                </a:moveTo>
                <a:lnTo>
                  <a:pt x="2336804" y="550331"/>
                </a:lnTo>
                <a:lnTo>
                  <a:pt x="2336804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28" y="3633639"/>
            <a:ext cx="907973" cy="7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6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Docker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Screen Shot 2016-11-15 at 9.14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36" y="1826663"/>
            <a:ext cx="4410931" cy="3056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798" y="5410200"/>
            <a:ext cx="1259775" cy="1259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7609" y="2267611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Container1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133" y="2267802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Container2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4787" y="2269482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Container3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27573" y="1815269"/>
            <a:ext cx="3429000" cy="4211286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engine provides environment to </a:t>
            </a:r>
            <a:r>
              <a:rPr lang="en-US" dirty="0">
                <a:solidFill>
                  <a:srgbClr val="00B0F0"/>
                </a:solidFill>
              </a:rPr>
              <a:t>package, deploy and manage applications within </a:t>
            </a:r>
            <a:r>
              <a:rPr lang="en-US" dirty="0" smtClean="0">
                <a:solidFill>
                  <a:srgbClr val="00B0F0"/>
                </a:solidFill>
              </a:rPr>
              <a:t>containers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containers wrap up a piece of software in a complete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 system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that contains everything it needs to run: </a:t>
            </a:r>
            <a:r>
              <a:rPr lang="en-US" dirty="0">
                <a:solidFill>
                  <a:srgbClr val="00B0F0"/>
                </a:solidFill>
              </a:rPr>
              <a:t>code, runtime, system tools, system libraries 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Uses resource isolation features of the Linux kernel, like, </a:t>
            </a:r>
            <a:r>
              <a:rPr lang="en-US" dirty="0">
                <a:solidFill>
                  <a:srgbClr val="00B0F0"/>
                </a:solidFill>
              </a:rPr>
              <a:t>namespaces, cgroups, union </a:t>
            </a:r>
            <a:r>
              <a:rPr lang="en-US" dirty="0" smtClean="0">
                <a:solidFill>
                  <a:srgbClr val="00B0F0"/>
                </a:solidFill>
              </a:rPr>
              <a:t>file systems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4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Docker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object 2"/>
          <p:cNvSpPr/>
          <p:nvPr/>
        </p:nvSpPr>
        <p:spPr>
          <a:xfrm>
            <a:off x="457200" y="2057399"/>
            <a:ext cx="8229593" cy="377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48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Architecture</a:t>
            </a:r>
          </a:p>
        </p:txBody>
      </p:sp>
      <p:sp>
        <p:nvSpPr>
          <p:cNvPr id="4" name="object 3"/>
          <p:cNvSpPr/>
          <p:nvPr/>
        </p:nvSpPr>
        <p:spPr>
          <a:xfrm>
            <a:off x="914400" y="1997788"/>
            <a:ext cx="2976817" cy="3708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5410200" y="1921871"/>
            <a:ext cx="2984790" cy="3771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7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600201"/>
            <a:ext cx="4267200" cy="4038599"/>
          </a:xfrm>
        </p:spPr>
        <p:txBody>
          <a:bodyPr>
            <a:noAutofit/>
          </a:bodyPr>
          <a:lstStyle/>
          <a:p>
            <a:pPr marL="355600">
              <a:buFont typeface="Arial"/>
              <a:buChar char="•"/>
              <a:tabLst>
                <a:tab pos="356235" algn="l"/>
              </a:tabLst>
            </a:pPr>
            <a:r>
              <a:rPr lang="en-US" sz="2400" spc="-1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</a:t>
            </a:r>
            <a:r>
              <a:rPr lang="en-US" sz="2400" spc="-2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m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age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are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b="1" spc="-15" dirty="0">
                <a:solidFill>
                  <a:srgbClr val="00B0F0"/>
                </a:solidFill>
                <a:cs typeface="Calibri"/>
              </a:rPr>
              <a:t>re</a:t>
            </a:r>
            <a:r>
              <a:rPr lang="en-US" sz="2400" b="1" dirty="0">
                <a:solidFill>
                  <a:srgbClr val="00B0F0"/>
                </a:solidFill>
                <a:cs typeface="Calibri"/>
              </a:rPr>
              <a:t>ad</a:t>
            </a:r>
            <a:r>
              <a:rPr lang="en-US" sz="2400" b="1" spc="-60" dirty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b="1" spc="-5" dirty="0">
                <a:solidFill>
                  <a:srgbClr val="00B0F0"/>
                </a:solidFill>
                <a:cs typeface="Calibri"/>
              </a:rPr>
              <a:t>o</a:t>
            </a:r>
            <a:r>
              <a:rPr lang="en-US" sz="2400" b="1" dirty="0">
                <a:solidFill>
                  <a:srgbClr val="00B0F0"/>
                </a:solidFill>
                <a:cs typeface="Calibri"/>
              </a:rPr>
              <a:t>nl</a:t>
            </a:r>
            <a:r>
              <a:rPr lang="en-US" sz="2400" b="1" spc="-15" dirty="0">
                <a:solidFill>
                  <a:srgbClr val="00B0F0"/>
                </a:solidFill>
                <a:cs typeface="Calibri"/>
              </a:rPr>
              <a:t>y</a:t>
            </a:r>
            <a:r>
              <a:rPr lang="en-US" sz="2400" b="1" spc="-60" dirty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te</a:t>
            </a:r>
            <a:r>
              <a:rPr lang="en-US" sz="2400" spc="-2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m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pl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ate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us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d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to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create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c</a:t>
            </a:r>
            <a:r>
              <a:rPr lang="en-US" sz="2400" spc="-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ntain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s.</a:t>
            </a:r>
          </a:p>
          <a:p>
            <a:pPr marL="355600" marR="5080"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lang="en-US" sz="2400" spc="-1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</a:t>
            </a:r>
            <a:r>
              <a:rPr lang="en-US" sz="2400" spc="-2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m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age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are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b="1" spc="-15" dirty="0">
                <a:solidFill>
                  <a:srgbClr val="00B0F0"/>
                </a:solidFill>
                <a:cs typeface="Calibri"/>
              </a:rPr>
              <a:t>create</a:t>
            </a:r>
            <a:r>
              <a:rPr lang="en-US" sz="2400" b="1" dirty="0">
                <a:solidFill>
                  <a:srgbClr val="00B0F0"/>
                </a:solidFill>
                <a:cs typeface="Calibri"/>
              </a:rPr>
              <a:t>d</a:t>
            </a:r>
            <a:r>
              <a:rPr lang="en-US" sz="2400" spc="-60" dirty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spc="-2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ith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th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</a:t>
            </a:r>
            <a:r>
              <a:rPr lang="en-US" sz="2400" spc="-65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cs typeface="Calibri"/>
              </a:rPr>
              <a:t>do</a:t>
            </a:r>
            <a:r>
              <a:rPr lang="en-US" sz="2400" b="1" spc="-5" dirty="0" err="1">
                <a:solidFill>
                  <a:srgbClr val="00B0F0"/>
                </a:solidFill>
                <a:cs typeface="Calibri"/>
              </a:rPr>
              <a:t>c</a:t>
            </a:r>
            <a:r>
              <a:rPr lang="en-US" sz="2400" b="1" spc="-20" dirty="0" err="1">
                <a:solidFill>
                  <a:srgbClr val="00B0F0"/>
                </a:solidFill>
                <a:cs typeface="Calibri"/>
              </a:rPr>
              <a:t>ke</a:t>
            </a:r>
            <a:r>
              <a:rPr lang="en-US" sz="2400" b="1" spc="-10" dirty="0" err="1">
                <a:solidFill>
                  <a:srgbClr val="00B0F0"/>
                </a:solidFill>
                <a:cs typeface="Calibri"/>
              </a:rPr>
              <a:t>r</a:t>
            </a:r>
            <a:r>
              <a:rPr lang="en-US" sz="2400" b="1" spc="-60" dirty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cs typeface="Calibri"/>
              </a:rPr>
              <a:t>build</a:t>
            </a:r>
            <a:r>
              <a:rPr lang="en-US" sz="2400" b="1" spc="-60" dirty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c</a:t>
            </a:r>
            <a:r>
              <a:rPr lang="en-US" sz="2400" spc="-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o</a:t>
            </a:r>
            <a:r>
              <a:rPr lang="en-US" sz="2400" spc="-2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mm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and</a:t>
            </a:r>
            <a:r>
              <a:rPr lang="en-US" sz="2400" spc="-1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,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ith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er</a:t>
            </a:r>
            <a:r>
              <a:rPr lang="en-US" sz="2400" spc="-1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b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y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us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o</a:t>
            </a:r>
            <a:r>
              <a:rPr lang="en-US" sz="2400" spc="-1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b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y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th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er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do</a:t>
            </a:r>
            <a:r>
              <a:rPr lang="en-US" sz="2400" spc="-5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c</a:t>
            </a:r>
            <a:r>
              <a:rPr lang="en-US" sz="2400" spc="-2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ke</a:t>
            </a:r>
            <a:r>
              <a:rPr lang="en-US" sz="2400" spc="-1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use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</a:t>
            </a:r>
            <a:r>
              <a:rPr lang="en-US" sz="2400" spc="-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s.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55600"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spc="-1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</a:t>
            </a:r>
            <a:r>
              <a:rPr lang="en-US" sz="2400" spc="-2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m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age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are</a:t>
            </a:r>
            <a:r>
              <a:rPr lang="en-US" sz="2400" spc="-60" dirty="0">
                <a:cs typeface="Times New Roman"/>
              </a:rPr>
              <a:t> </a:t>
            </a:r>
            <a:r>
              <a:rPr lang="en-US" sz="2400" b="1" spc="-15" dirty="0">
                <a:solidFill>
                  <a:srgbClr val="00B0F0"/>
                </a:solidFill>
                <a:cs typeface="Calibri"/>
              </a:rPr>
              <a:t>c</a:t>
            </a:r>
            <a:r>
              <a:rPr lang="en-US" sz="2400" b="1" spc="-5" dirty="0">
                <a:solidFill>
                  <a:srgbClr val="00B0F0"/>
                </a:solidFill>
                <a:cs typeface="Calibri"/>
              </a:rPr>
              <a:t>o</a:t>
            </a:r>
            <a:r>
              <a:rPr lang="en-US" sz="2400" b="1" spc="-25" dirty="0">
                <a:solidFill>
                  <a:srgbClr val="00B0F0"/>
                </a:solidFill>
                <a:cs typeface="Calibri"/>
              </a:rPr>
              <a:t>m</a:t>
            </a:r>
            <a:r>
              <a:rPr lang="en-US" sz="2400" b="1" dirty="0">
                <a:solidFill>
                  <a:srgbClr val="00B0F0"/>
                </a:solidFill>
                <a:cs typeface="Calibri"/>
              </a:rPr>
              <a:t>p</a:t>
            </a:r>
            <a:r>
              <a:rPr lang="en-US" sz="2400" b="1" spc="-5" dirty="0">
                <a:solidFill>
                  <a:srgbClr val="00B0F0"/>
                </a:solidFill>
                <a:cs typeface="Calibri"/>
              </a:rPr>
              <a:t>o</a:t>
            </a:r>
            <a:r>
              <a:rPr lang="en-US" sz="2400" b="1" dirty="0">
                <a:solidFill>
                  <a:srgbClr val="00B0F0"/>
                </a:solidFill>
                <a:cs typeface="Calibri"/>
              </a:rPr>
              <a:t>s</a:t>
            </a:r>
            <a:r>
              <a:rPr lang="en-US" sz="2400" b="1" spc="-15" dirty="0">
                <a:solidFill>
                  <a:srgbClr val="00B0F0"/>
                </a:solidFill>
                <a:cs typeface="Calibri"/>
              </a:rPr>
              <a:t>e</a:t>
            </a:r>
            <a:r>
              <a:rPr lang="en-US" sz="2400" b="1" dirty="0">
                <a:solidFill>
                  <a:srgbClr val="00B0F0"/>
                </a:solidFill>
                <a:cs typeface="Calibri"/>
              </a:rPr>
              <a:t>d</a:t>
            </a:r>
            <a:r>
              <a:rPr lang="en-US" sz="2400" b="1" spc="-60" dirty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b="1" spc="-5" dirty="0">
                <a:solidFill>
                  <a:srgbClr val="00B0F0"/>
                </a:solidFill>
                <a:cs typeface="Calibri"/>
              </a:rPr>
              <a:t>o</a:t>
            </a:r>
            <a:r>
              <a:rPr lang="en-US" sz="2400" b="1" dirty="0">
                <a:solidFill>
                  <a:srgbClr val="00B0F0"/>
                </a:solidFill>
                <a:cs typeface="Calibri"/>
              </a:rPr>
              <a:t>f</a:t>
            </a:r>
            <a:r>
              <a:rPr lang="en-US" sz="2400" b="1" spc="-60" dirty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cs typeface="Calibri"/>
              </a:rPr>
              <a:t>l</a:t>
            </a:r>
            <a:r>
              <a:rPr lang="en-US" sz="2400" b="1" spc="-15" dirty="0">
                <a:solidFill>
                  <a:srgbClr val="00B0F0"/>
                </a:solidFill>
                <a:cs typeface="Calibri"/>
              </a:rPr>
              <a:t>a</a:t>
            </a:r>
            <a:r>
              <a:rPr lang="en-US" sz="2400" b="1" spc="-20" dirty="0">
                <a:solidFill>
                  <a:srgbClr val="00B0F0"/>
                </a:solidFill>
                <a:cs typeface="Calibri"/>
              </a:rPr>
              <a:t>y</a:t>
            </a:r>
            <a:r>
              <a:rPr lang="en-US" sz="2400" b="1" spc="-15" dirty="0">
                <a:solidFill>
                  <a:srgbClr val="00B0F0"/>
                </a:solidFill>
                <a:cs typeface="Calibri"/>
              </a:rPr>
              <a:t>er</a:t>
            </a:r>
            <a:r>
              <a:rPr lang="en-US" sz="2400" b="1" dirty="0">
                <a:solidFill>
                  <a:srgbClr val="00B0F0"/>
                </a:solidFill>
                <a:cs typeface="Calibri"/>
              </a:rPr>
              <a:t>s</a:t>
            </a:r>
            <a:r>
              <a:rPr lang="en-US" sz="2400" spc="-60" dirty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spc="-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th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er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</a:t>
            </a:r>
            <a:r>
              <a:rPr lang="en-US" sz="2400" spc="-2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m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age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s.</a:t>
            </a:r>
          </a:p>
          <a:p>
            <a:pPr marL="355600"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lang="en-US" sz="2400" spc="-1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</a:t>
            </a:r>
            <a:r>
              <a:rPr lang="en-US" sz="2400" spc="-2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m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age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are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sto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d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in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cs typeface="Calibri"/>
              </a:rPr>
              <a:t>Doc</a:t>
            </a:r>
            <a:r>
              <a:rPr lang="en-US" sz="2400" b="1" spc="-5" dirty="0">
                <a:solidFill>
                  <a:srgbClr val="00B0F0"/>
                </a:solidFill>
                <a:cs typeface="Calibri"/>
              </a:rPr>
              <a:t>k</a:t>
            </a:r>
            <a:r>
              <a:rPr lang="en-US" sz="2400" b="1" spc="-20" dirty="0">
                <a:solidFill>
                  <a:srgbClr val="00B0F0"/>
                </a:solidFill>
                <a:cs typeface="Calibri"/>
              </a:rPr>
              <a:t>e</a:t>
            </a:r>
            <a:r>
              <a:rPr lang="en-US" sz="2400" b="1" spc="-10" dirty="0">
                <a:solidFill>
                  <a:srgbClr val="00B0F0"/>
                </a:solidFill>
                <a:cs typeface="Calibri"/>
              </a:rPr>
              <a:t>r</a:t>
            </a:r>
            <a:r>
              <a:rPr lang="en-US" sz="2400" b="1" spc="-60" dirty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b="1" spc="-15" dirty="0">
                <a:solidFill>
                  <a:srgbClr val="00B0F0"/>
                </a:solidFill>
                <a:cs typeface="Calibri"/>
              </a:rPr>
              <a:t>reg</a:t>
            </a:r>
            <a:r>
              <a:rPr lang="en-US" sz="2400" b="1" dirty="0">
                <a:solidFill>
                  <a:srgbClr val="00B0F0"/>
                </a:solidFill>
                <a:cs typeface="Calibri"/>
              </a:rPr>
              <a:t>is</a:t>
            </a:r>
            <a:r>
              <a:rPr lang="en-US" sz="2400" b="1" spc="-10" dirty="0">
                <a:solidFill>
                  <a:srgbClr val="00B0F0"/>
                </a:solidFill>
                <a:cs typeface="Calibri"/>
              </a:rPr>
              <a:t>t</a:t>
            </a:r>
            <a:r>
              <a:rPr lang="en-US" sz="2400" b="1" spc="-15" dirty="0">
                <a:solidFill>
                  <a:srgbClr val="00B0F0"/>
                </a:solidFill>
                <a:cs typeface="Calibri"/>
              </a:rPr>
              <a:t>r</a:t>
            </a:r>
            <a:r>
              <a:rPr lang="en-US" sz="2400" b="1" spc="-20" dirty="0">
                <a:solidFill>
                  <a:srgbClr val="00B0F0"/>
                </a:solidFill>
                <a:cs typeface="Calibri"/>
              </a:rPr>
              <a:t>y</a:t>
            </a:r>
            <a:r>
              <a:rPr lang="en-US" sz="2400" dirty="0" smtClean="0">
                <a:cs typeface="Calibri"/>
              </a:rPr>
              <a:t>.</a:t>
            </a:r>
            <a:endParaRPr lang="en-US" sz="2400" dirty="0">
              <a:cs typeface="Calibri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381001" y="2133600"/>
            <a:ext cx="3733800" cy="3124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1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 Layers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object 3"/>
          <p:cNvSpPr/>
          <p:nvPr/>
        </p:nvSpPr>
        <p:spPr>
          <a:xfrm>
            <a:off x="1752600" y="2133600"/>
            <a:ext cx="5935150" cy="366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15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Installation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305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524000"/>
            <a:ext cx="82677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7" y="2785192"/>
            <a:ext cx="83216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78" y="3155236"/>
            <a:ext cx="8359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6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are containers important to your customers?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4038600" cy="429736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is fast and agile, containers help developers </a:t>
            </a:r>
            <a:r>
              <a:rPr lang="en-US" dirty="0">
                <a:solidFill>
                  <a:srgbClr val="00B0F0"/>
                </a:solidFill>
              </a:rPr>
              <a:t>build and ship higher-quality apps faster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Developers can </a:t>
            </a:r>
            <a:r>
              <a:rPr lang="en-US" dirty="0">
                <a:solidFill>
                  <a:srgbClr val="00B0F0"/>
                </a:solidFill>
              </a:rPr>
              <a:t>quickly build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app in any language, using any tool chain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Containerized apps are </a:t>
            </a:r>
            <a:r>
              <a:rPr lang="en-US" dirty="0">
                <a:solidFill>
                  <a:srgbClr val="00B0F0"/>
                </a:solidFill>
              </a:rPr>
              <a:t>portable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can run on any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Linux/Windows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e.g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., Can do QA/build on Ubuntu and then run production on Red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55321" y="2209800"/>
            <a:ext cx="4038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SysAdmin use containers for their standard and </a:t>
            </a:r>
            <a:r>
              <a:rPr lang="en-US" dirty="0">
                <a:solidFill>
                  <a:srgbClr val="00B0F0"/>
                </a:solidFill>
              </a:rPr>
              <a:t>simplistic deployment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Reduces the </a:t>
            </a:r>
            <a:r>
              <a:rPr lang="en-US" dirty="0">
                <a:solidFill>
                  <a:srgbClr val="00B0F0"/>
                </a:solidFill>
              </a:rPr>
              <a:t>finger pointing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app dependency and “it works on my machine”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Abstract away the underlying OS and hardware platform, making the </a:t>
            </a:r>
            <a:r>
              <a:rPr lang="en-US" dirty="0">
                <a:solidFill>
                  <a:srgbClr val="00B0F0"/>
                </a:solidFill>
              </a:rPr>
              <a:t>application portable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000" y="1752600"/>
            <a:ext cx="2438400" cy="381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Developers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62600" y="1752600"/>
            <a:ext cx="2438400" cy="381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System Admins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76600" y="5859463"/>
            <a:ext cx="30480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DevOps Transformation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2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Next..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Agenda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Virtualization Technologies</a:t>
            </a:r>
          </a:p>
          <a:p>
            <a:r>
              <a:rPr lang="en-US" dirty="0" smtClean="0"/>
              <a:t>Container based Virtualization</a:t>
            </a:r>
          </a:p>
          <a:p>
            <a:r>
              <a:rPr lang="en-US" dirty="0" smtClean="0"/>
              <a:t>Docker Architecture </a:t>
            </a:r>
          </a:p>
          <a:p>
            <a:r>
              <a:rPr lang="en-US" dirty="0" smtClean="0"/>
              <a:t>Docker </a:t>
            </a:r>
            <a:r>
              <a:rPr lang="en-US" dirty="0" smtClean="0"/>
              <a:t>based </a:t>
            </a:r>
            <a:r>
              <a:rPr lang="en-US" dirty="0" smtClean="0"/>
              <a:t>Web-Application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It’s all about </a:t>
            </a:r>
            <a:r>
              <a:rPr lang="en-US" sz="9600" b="1" dirty="0" smtClean="0">
                <a:solidFill>
                  <a:srgbClr val="00B0F0"/>
                </a:solidFill>
              </a:rPr>
              <a:t>Applications</a:t>
            </a:r>
            <a:endParaRPr lang="en-US" sz="9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            </a:t>
            </a:r>
            <a:r>
              <a:rPr lang="en-US" dirty="0" smtClean="0">
                <a:solidFill>
                  <a:srgbClr val="00B0F0"/>
                </a:solidFill>
              </a:rPr>
              <a:t>Server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smtClean="0">
                <a:solidFill>
                  <a:srgbClr val="00B0F0"/>
                </a:solidFill>
              </a:rPr>
              <a:t>1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0200"/>
            <a:ext cx="1150937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7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4" y="1752600"/>
            <a:ext cx="8977313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            </a:t>
            </a:r>
            <a:r>
              <a:rPr lang="en-US" dirty="0" smtClean="0">
                <a:solidFill>
                  <a:srgbClr val="00B0F0"/>
                </a:solidFill>
              </a:rPr>
              <a:t>Server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smtClean="0">
                <a:solidFill>
                  <a:srgbClr val="00B0F0"/>
                </a:solidFill>
              </a:rPr>
              <a:t>1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Hypervisor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133600"/>
            <a:ext cx="3201314" cy="364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4953000" y="2162086"/>
            <a:ext cx="3950335" cy="324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sz="2800" b="1" spc="-1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eﬁ</a:t>
            </a:r>
            <a:r>
              <a:rPr sz="2800" b="1" spc="-10" dirty="0">
                <a:solidFill>
                  <a:srgbClr val="00B050"/>
                </a:solidFill>
                <a:latin typeface="Calibri"/>
                <a:cs typeface="Calibri"/>
              </a:rPr>
              <a:t>ts:</a:t>
            </a:r>
            <a:endParaRPr sz="28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215"/>
              </a:spcBef>
              <a:buFont typeface="Arial"/>
              <a:buChar char="•"/>
              <a:tabLst>
                <a:tab pos="298450" algn="l"/>
              </a:tabLst>
            </a:pP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C</a:t>
            </a:r>
            <a:r>
              <a:rPr sz="25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st-E</a:t>
            </a:r>
            <a:r>
              <a:rPr sz="25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ﬃc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i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n</a:t>
            </a:r>
            <a:r>
              <a:rPr sz="25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Eas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y</a:t>
            </a:r>
            <a:r>
              <a:rPr sz="25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to</a:t>
            </a:r>
            <a:r>
              <a:rPr sz="25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S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c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al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Lim</a:t>
            </a:r>
            <a:r>
              <a:rPr sz="2800" b="1" spc="225" dirty="0" smtClean="0">
                <a:solidFill>
                  <a:srgbClr val="C00000"/>
                </a:solidFill>
                <a:latin typeface="Calibri"/>
                <a:cs typeface="Calibri"/>
              </a:rPr>
              <a:t>ita</a:t>
            </a:r>
            <a:r>
              <a:rPr lang="en-US" sz="2800" b="1" spc="225" dirty="0" smtClean="0">
                <a:solidFill>
                  <a:srgbClr val="C00000"/>
                </a:solidFill>
                <a:latin typeface="Calibri"/>
                <a:cs typeface="Calibri"/>
              </a:rPr>
              <a:t>tio</a:t>
            </a:r>
            <a:r>
              <a:rPr sz="28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ns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8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60"/>
              </a:spcBef>
              <a:buFont typeface="Arial"/>
              <a:buChar char="•"/>
              <a:tabLst>
                <a:tab pos="298450" algn="l"/>
              </a:tabLst>
            </a:pPr>
            <a:r>
              <a:rPr sz="25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K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er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n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l</a:t>
            </a:r>
            <a:r>
              <a:rPr sz="25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Re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s</a:t>
            </a:r>
            <a:r>
              <a:rPr sz="25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u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rce</a:t>
            </a:r>
            <a:r>
              <a:rPr sz="25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spc="-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D</a:t>
            </a:r>
            <a:r>
              <a:rPr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upli</a:t>
            </a:r>
            <a:r>
              <a:rPr sz="25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c</a:t>
            </a:r>
            <a:r>
              <a:rPr sz="2500" spc="7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500" spc="7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ti</a:t>
            </a:r>
            <a:r>
              <a:rPr sz="2500" spc="-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n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25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Applic</a:t>
            </a:r>
            <a:r>
              <a:rPr sz="2500" spc="7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500" spc="7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ti</a:t>
            </a:r>
            <a:r>
              <a:rPr sz="2500" spc="-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n</a:t>
            </a:r>
            <a:r>
              <a:rPr sz="2500" spc="-6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</a:t>
            </a:r>
            <a:r>
              <a:rPr sz="25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5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r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ta</a:t>
            </a:r>
            <a:r>
              <a:rPr sz="25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b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ili</a:t>
            </a:r>
            <a:r>
              <a:rPr sz="25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ty</a:t>
            </a:r>
            <a:r>
              <a:rPr sz="25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Issu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4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8454512" cy="4260229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            </a:t>
            </a:r>
            <a:r>
              <a:rPr lang="en-US" dirty="0" smtClean="0">
                <a:solidFill>
                  <a:srgbClr val="00B0F0"/>
                </a:solidFill>
              </a:rPr>
              <a:t>Server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smtClean="0">
                <a:solidFill>
                  <a:srgbClr val="00B0F0"/>
                </a:solidFill>
              </a:rPr>
              <a:t>1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Containers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42" y="1215230"/>
            <a:ext cx="1768475" cy="214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781" y="2243983"/>
            <a:ext cx="3521075" cy="32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838" y="3356767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VM Model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Containers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2" y="1752600"/>
            <a:ext cx="3521075" cy="32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6021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Consumes less CPU, RAM, disk resources than Virtual Machine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container is just the application and its dependencies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runs as an isolated process in user space on the host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6043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oadcom_Ltd_Theme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8FBF"/>
        </a:accent1>
        <a:accent2>
          <a:srgbClr val="007167"/>
        </a:accent2>
        <a:accent3>
          <a:srgbClr val="F6CF3F"/>
        </a:accent3>
        <a:accent4>
          <a:srgbClr val="622D50"/>
        </a:accent4>
        <a:accent5>
          <a:srgbClr val="9E9E9F"/>
        </a:accent5>
        <a:accent6>
          <a:srgbClr val="244C5A"/>
        </a:accent6>
        <a:hlink>
          <a:srgbClr val="008FBF"/>
        </a:hlink>
        <a:folHlink>
          <a:srgbClr val="622D50"/>
        </a:folHlink>
      </a:clrScheme>
    </a:extraClrScheme>
  </a:extraClrSchemeLst>
  <a:custClrLst>
    <a:custClr name="Secondary Red 187">
      <a:srgbClr val="AB192D"/>
    </a:custClr>
    <a:custClr name="Secondary Red 188">
      <a:srgbClr val="79242F"/>
    </a:custClr>
    <a:custClr name="Secondary Gray 6">
      <a:srgbClr val="C8C8C8"/>
    </a:custClr>
    <a:custClr name="Secondary Gray 2">
      <a:srgbClr val="E6E6E6"/>
    </a:custClr>
    <a:custClr name="Tertiary Blue 655">
      <a:srgbClr val="002554"/>
    </a:custClr>
    <a:custClr name="Tertiary Purple 7448">
      <a:srgbClr val="382246"/>
    </a:custClr>
    <a:custClr name="Tertiary Gold 138">
      <a:srgbClr val="E17D0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Broadcom_Ltd_Theme</Template>
  <TotalTime>134</TotalTime>
  <Words>299</Words>
  <Application>Microsoft Office PowerPoint</Application>
  <PresentationFormat>On-screen Show (4:3)</PresentationFormat>
  <Paragraphs>66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Broadcom_Ltd_Theme</vt:lpstr>
      <vt:lpstr>Office Theme</vt:lpstr>
      <vt:lpstr>Docker Fundamentals</vt:lpstr>
      <vt:lpstr>Agenda</vt:lpstr>
      <vt:lpstr>PowerPoint Presentation</vt:lpstr>
      <vt:lpstr>                  Server : Application                            1 : 1</vt:lpstr>
      <vt:lpstr>                  Server : Application                            1 : 1</vt:lpstr>
      <vt:lpstr>Hypervisor</vt:lpstr>
      <vt:lpstr>                  Server : Application                            1 : 10</vt:lpstr>
      <vt:lpstr>Containers</vt:lpstr>
      <vt:lpstr>Containers</vt:lpstr>
      <vt:lpstr>Runtime Isolation</vt:lpstr>
      <vt:lpstr>Docker </vt:lpstr>
      <vt:lpstr>Docker Architecture</vt:lpstr>
      <vt:lpstr>Docker Architecture</vt:lpstr>
      <vt:lpstr>Images</vt:lpstr>
      <vt:lpstr>Image Layers</vt:lpstr>
      <vt:lpstr>Installation</vt:lpstr>
      <vt:lpstr>Demo</vt:lpstr>
      <vt:lpstr>Why are containers important to your customers?</vt:lpstr>
      <vt:lpstr>What Next..</vt:lpstr>
    </vt:vector>
  </TitlesOfParts>
  <Company>LSI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Fundamentals</dc:title>
  <dc:creator>Suman Debnath</dc:creator>
  <cp:lastModifiedBy>Suman Debnath</cp:lastModifiedBy>
  <cp:revision>18</cp:revision>
  <dcterms:created xsi:type="dcterms:W3CDTF">2017-01-31T14:51:13Z</dcterms:created>
  <dcterms:modified xsi:type="dcterms:W3CDTF">2017-01-31T19:47:40Z</dcterms:modified>
</cp:coreProperties>
</file>